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7" r:id="rId60"/>
    <p:sldId id="313" r:id="rId61"/>
    <p:sldId id="314" r:id="rId62"/>
    <p:sldId id="315" r:id="rId63"/>
    <p:sldId id="316" r:id="rId64"/>
    <p:sldId id="318" r:id="rId65"/>
    <p:sldId id="319" r:id="rId66"/>
    <p:sldId id="32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CE6F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F718DE-5B6C-4340-A88C-7EDDCA69F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48.xml"/><Relationship Id="rId3" Type="http://schemas.openxmlformats.org/officeDocument/2006/relationships/slide" Target="slide5.xml"/><Relationship Id="rId21" Type="http://schemas.openxmlformats.org/officeDocument/2006/relationships/slide" Target="slide38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47.xml"/><Relationship Id="rId33" Type="http://schemas.openxmlformats.org/officeDocument/2006/relationships/image" Target="../media/image2.png"/><Relationship Id="rId2" Type="http://schemas.openxmlformats.org/officeDocument/2006/relationships/slide" Target="slide4.xml"/><Relationship Id="rId16" Type="http://schemas.openxmlformats.org/officeDocument/2006/relationships/slide" Target="slide28.xml"/><Relationship Id="rId20" Type="http://schemas.openxmlformats.org/officeDocument/2006/relationships/slide" Target="slide37.xml"/><Relationship Id="rId29" Type="http://schemas.openxmlformats.org/officeDocument/2006/relationships/slide" Target="slide5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24" Type="http://schemas.openxmlformats.org/officeDocument/2006/relationships/slide" Target="slide46.xml"/><Relationship Id="rId32" Type="http://schemas.openxmlformats.org/officeDocument/2006/relationships/slide" Target="slide64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17.xml"/><Relationship Id="rId19" Type="http://schemas.openxmlformats.org/officeDocument/2006/relationships/slide" Target="slide36.xml"/><Relationship Id="rId31" Type="http://schemas.openxmlformats.org/officeDocument/2006/relationships/slide" Target="slide5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4.xml"/><Relationship Id="rId27" Type="http://schemas.openxmlformats.org/officeDocument/2006/relationships/slide" Target="slide54.xml"/><Relationship Id="rId30" Type="http://schemas.openxmlformats.org/officeDocument/2006/relationships/slide" Target="slide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sta-tula.ru/articles/show-28.htm" TargetMode="External"/><Relationship Id="rId13" Type="http://schemas.openxmlformats.org/officeDocument/2006/relationships/hyperlink" Target="http://hotwalls.ru/moto-desktop-wallpapers.html" TargetMode="External"/><Relationship Id="rId3" Type="http://schemas.openxmlformats.org/officeDocument/2006/relationships/hyperlink" Target="http://pushkin.niv.ru/pushkin/family/portrety.htm" TargetMode="External"/><Relationship Id="rId7" Type="http://schemas.openxmlformats.org/officeDocument/2006/relationships/hyperlink" Target="http://art-on-web.ru/img/malevich/" TargetMode="External"/><Relationship Id="rId12" Type="http://schemas.openxmlformats.org/officeDocument/2006/relationships/hyperlink" Target="http://hotwalls.ru/kolyuchaya_provoloka-wallpapers.html" TargetMode="External"/><Relationship Id="rId2" Type="http://schemas.openxmlformats.org/officeDocument/2006/relationships/hyperlink" Target="http://www.studio-portret.ru/foto5_6_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-on-web.ru/img/avazovski/" TargetMode="External"/><Relationship Id="rId11" Type="http://schemas.openxmlformats.org/officeDocument/2006/relationships/hyperlink" Target="http://www.sevastopol.info/monument/" TargetMode="External"/><Relationship Id="rId5" Type="http://schemas.openxmlformats.org/officeDocument/2006/relationships/hyperlink" Target="http://art-on-web.ru/img/art_picasso/all/" TargetMode="External"/><Relationship Id="rId10" Type="http://schemas.openxmlformats.org/officeDocument/2006/relationships/hyperlink" Target="http://www.wallon.ru/photo/games/11-0-5689" TargetMode="External"/><Relationship Id="rId4" Type="http://schemas.openxmlformats.org/officeDocument/2006/relationships/hyperlink" Target="http://www.art-portrets.ru/portret_tolstoy.html" TargetMode="External"/><Relationship Id="rId9" Type="http://schemas.openxmlformats.org/officeDocument/2006/relationships/hyperlink" Target="http://fantasyclub.ru/forum/index.php?showtopic=219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86455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Преподаватели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Савин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А.А., Савина Т.И., 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Луцик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 Л.А., Крюкова И.Ю.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305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Внеклассное мероприятие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«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English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vs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 Biology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vs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M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aths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» </a:t>
            </a:r>
            <a:endParaRPr lang="ru-RU" sz="3600" b="1" dirty="0" smtClean="0">
              <a:solidFill>
                <a:srgbClr val="C00000"/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(игра для 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курсантов первого курса)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396" y="87389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«</a:t>
            </a:r>
            <a:r>
              <a:rPr lang="ru-RU" sz="2000" b="1" dirty="0" smtClean="0"/>
              <a:t>ДМУ</a:t>
            </a:r>
            <a:r>
              <a:rPr lang="ru-RU" sz="2000" b="1" dirty="0"/>
              <a:t>» (филиал) ФГБОУ </a:t>
            </a:r>
            <a:r>
              <a:rPr lang="ru-RU" sz="2000" b="1" dirty="0" smtClean="0"/>
              <a:t>ВО </a:t>
            </a:r>
            <a:r>
              <a:rPr lang="ru-RU" sz="2000" b="1" dirty="0"/>
              <a:t>«</a:t>
            </a:r>
            <a:r>
              <a:rPr lang="ru-RU" sz="2000" b="1" dirty="0" err="1"/>
              <a:t>Дальрыбвтуз</a:t>
            </a:r>
            <a:r>
              <a:rPr lang="ru-RU" sz="2000" b="1" dirty="0"/>
              <a:t>»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285984" y="4941168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9900CC"/>
                </a:solidFill>
                <a:latin typeface="Comic Sans MS" pitchFamily="66" charset="0"/>
                <a:hlinkClick r:id="rId2" action="ppaction://hlinksldjump"/>
              </a:rPr>
              <a:t>1) summer</a:t>
            </a:r>
          </a:p>
          <a:p>
            <a:pPr algn="ctr"/>
            <a:r>
              <a:rPr lang="en-US" sz="3600" b="1" u="sng" dirty="0" smtClean="0">
                <a:solidFill>
                  <a:srgbClr val="9900CC"/>
                </a:solidFill>
                <a:latin typeface="Comic Sans MS" pitchFamily="66" charset="0"/>
                <a:hlinkClick r:id="rId2" action="ppaction://hlinksldjump"/>
              </a:rPr>
              <a:t>2)</a:t>
            </a:r>
            <a:r>
              <a:rPr lang="en-US" sz="3600" b="1" u="sng" dirty="0" smtClean="0">
                <a:solidFill>
                  <a:srgbClr val="9900CC"/>
                </a:solidFill>
                <a:latin typeface="Comic Sans MS" pitchFamily="66" charset="0"/>
              </a:rPr>
              <a:t> It’s sunny</a:t>
            </a:r>
            <a:endParaRPr lang="ru-RU" sz="3600" b="1" u="sng" dirty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581098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antonyms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1594786"/>
            <a:ext cx="691276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 winter</a:t>
            </a:r>
            <a:endParaRPr lang="en-US" sz="4800" i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It’s cloudy         10 p</a:t>
            </a:r>
            <a:endParaRPr lang="ru-RU" sz="4800" i="1" dirty="0">
              <a:solidFill>
                <a:srgbClr val="333399"/>
              </a:solidFill>
              <a:latin typeface="Comic Sans MS" pitchFamily="66" charset="0"/>
            </a:endParaRPr>
          </a:p>
          <a:p>
            <a:pPr algn="l"/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428728" y="5997379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611560" y="476673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To translate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Cadets </a:t>
            </a:r>
            <a:r>
              <a:rPr lang="en-US" sz="3200" i="1" u="sng" dirty="0" smtClean="0">
                <a:solidFill>
                  <a:srgbClr val="9900CC"/>
                </a:solidFill>
                <a:latin typeface="Comic Sans MS" pitchFamily="66" charset="0"/>
              </a:rPr>
              <a:t>translate </a:t>
            </a: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the </a:t>
            </a:r>
            <a:r>
              <a:rPr lang="en-US" sz="3200" i="1" dirty="0">
                <a:solidFill>
                  <a:srgbClr val="333399"/>
                </a:solidFill>
                <a:latin typeface="Comic Sans MS" pitchFamily="66" charset="0"/>
              </a:rPr>
              <a:t>sentences from English into Russian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3200" i="1" dirty="0">
                <a:solidFill>
                  <a:srgbClr val="333399"/>
                </a:solidFill>
                <a:latin typeface="Comic Sans MS" pitchFamily="66" charset="0"/>
              </a:rPr>
              <a:t>He is a </a:t>
            </a:r>
            <a:r>
              <a:rPr lang="en-US" sz="3200" i="1" u="sng" dirty="0" smtClean="0">
                <a:solidFill>
                  <a:srgbClr val="9900CC"/>
                </a:solidFill>
                <a:latin typeface="Comic Sans MS" pitchFamily="66" charset="0"/>
              </a:rPr>
              <a:t>translator </a:t>
            </a:r>
            <a:r>
              <a:rPr lang="en-US" sz="3200" i="1" dirty="0">
                <a:solidFill>
                  <a:srgbClr val="333399"/>
                </a:solidFill>
                <a:latin typeface="Comic Sans MS" pitchFamily="66" charset="0"/>
              </a:rPr>
              <a:t>of many books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3200" i="1" dirty="0">
                <a:solidFill>
                  <a:srgbClr val="333399"/>
                </a:solidFill>
                <a:latin typeface="Comic Sans MS" pitchFamily="66" charset="0"/>
              </a:rPr>
              <a:t>We make </a:t>
            </a: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some </a:t>
            </a:r>
            <a:r>
              <a:rPr lang="en-US" sz="3200" i="1" u="sng" dirty="0" smtClean="0">
                <a:solidFill>
                  <a:srgbClr val="9900CC"/>
                </a:solidFill>
                <a:latin typeface="Comic Sans MS" pitchFamily="66" charset="0"/>
              </a:rPr>
              <a:t>translations</a:t>
            </a: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3200" i="1" dirty="0">
                <a:solidFill>
                  <a:srgbClr val="333399"/>
                </a:solidFill>
                <a:latin typeface="Comic Sans MS" pitchFamily="66" charset="0"/>
              </a:rPr>
              <a:t>into </a:t>
            </a: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English</a:t>
            </a:r>
          </a:p>
          <a:p>
            <a:pPr algn="ctr">
              <a:spcBef>
                <a:spcPct val="50000"/>
              </a:spcBef>
            </a:pPr>
            <a:r>
              <a:rPr lang="en-US" sz="3200" i="1" dirty="0" smtClean="0">
                <a:solidFill>
                  <a:srgbClr val="333399"/>
                </a:solidFill>
                <a:latin typeface="Comic Sans MS" pitchFamily="66" charset="0"/>
              </a:rPr>
              <a:t>40 p</a:t>
            </a:r>
            <a:endParaRPr lang="ru-RU" sz="3200" i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742950" indent="-742950" algn="ctr"/>
            <a:endParaRPr lang="en-US" sz="32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742950" indent="-742950" algn="ctr">
              <a:buAutoNum type="arabicParenR"/>
            </a:pPr>
            <a:endParaRPr lang="ru-RU" sz="32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072066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8352928" cy="534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400" i="1" dirty="0" smtClean="0">
                <a:solidFill>
                  <a:srgbClr val="333399"/>
                </a:solidFill>
                <a:latin typeface="Comic Sans MS" pitchFamily="66" charset="0"/>
              </a:rPr>
              <a:t>  </a:t>
            </a:r>
            <a:r>
              <a:rPr lang="en-US" sz="4000" i="1" dirty="0">
                <a:solidFill>
                  <a:srgbClr val="333399"/>
                </a:solidFill>
                <a:latin typeface="Comic Sans MS" pitchFamily="66" charset="0"/>
              </a:rPr>
              <a:t>Her 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eyes </a:t>
            </a:r>
            <a:r>
              <a:rPr lang="en-US" sz="4000" i="1" dirty="0" smtClean="0">
                <a:solidFill>
                  <a:srgbClr val="9900CC"/>
                </a:solidFill>
                <a:latin typeface="Comic Sans MS" pitchFamily="66" charset="0"/>
              </a:rPr>
              <a:t>are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4000" i="1" dirty="0">
                <a:solidFill>
                  <a:srgbClr val="333399"/>
                </a:solidFill>
                <a:latin typeface="Comic Sans MS" pitchFamily="66" charset="0"/>
              </a:rPr>
              <a:t>large</a:t>
            </a:r>
          </a:p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000" i="1" dirty="0">
                <a:solidFill>
                  <a:srgbClr val="333399"/>
                </a:solidFill>
                <a:latin typeface="Comic Sans MS" pitchFamily="66" charset="0"/>
              </a:rPr>
              <a:t> My 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friend </a:t>
            </a:r>
            <a:r>
              <a:rPr lang="en-US" sz="4000" i="1" dirty="0" smtClean="0">
                <a:solidFill>
                  <a:srgbClr val="9900CC"/>
                </a:solidFill>
                <a:latin typeface="Comic Sans MS" pitchFamily="66" charset="0"/>
              </a:rPr>
              <a:t>studies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 at </a:t>
            </a:r>
            <a:r>
              <a:rPr lang="en-US" sz="4000" i="1" dirty="0">
                <a:solidFill>
                  <a:srgbClr val="333399"/>
                </a:solidFill>
                <a:latin typeface="Comic Sans MS" pitchFamily="66" charset="0"/>
              </a:rPr>
              <a:t>the Maritime college.</a:t>
            </a:r>
          </a:p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What </a:t>
            </a:r>
            <a:r>
              <a:rPr lang="en-US" sz="4000" i="1" dirty="0" smtClean="0">
                <a:solidFill>
                  <a:srgbClr val="9900CC"/>
                </a:solidFill>
                <a:latin typeface="Comic Sans MS" pitchFamily="66" charset="0"/>
              </a:rPr>
              <a:t>is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 the </a:t>
            </a:r>
            <a:r>
              <a:rPr lang="en-US" sz="4000" i="1" dirty="0">
                <a:solidFill>
                  <a:srgbClr val="333399"/>
                </a:solidFill>
                <a:latin typeface="Comic Sans MS" pitchFamily="66" charset="0"/>
              </a:rPr>
              <a:t>weather like today</a:t>
            </a: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?</a:t>
            </a:r>
          </a:p>
          <a:p>
            <a:pPr algn="ctr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30p</a:t>
            </a:r>
            <a:endParaRPr lang="ru-RU" sz="4000" i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endParaRPr lang="ru-RU" sz="40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14480" y="585789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43608" y="537321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назад</a:t>
            </a:r>
            <a:endParaRPr lang="en-US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742950" indent="-742950">
              <a:buAutoNum type="arabicPeriod"/>
            </a:pP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65881"/>
              </p:ext>
            </p:extLst>
          </p:nvPr>
        </p:nvGraphicFramePr>
        <p:xfrm>
          <a:off x="971599" y="980729"/>
          <a:ext cx="6567438" cy="4023360"/>
        </p:xfrm>
        <a:graphic>
          <a:graphicData uri="http://schemas.openxmlformats.org/drawingml/2006/table">
            <a:tbl>
              <a:tblPr/>
              <a:tblGrid>
                <a:gridCol w="2520281"/>
                <a:gridCol w="3884597"/>
                <a:gridCol w="162560"/>
              </a:tblGrid>
              <a:tr h="158417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there in the room?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does your friend study?</a:t>
                      </a:r>
                      <a:endParaRPr lang="ru-RU" sz="2000" i="1" kern="1200" dirty="0" smtClean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is a…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(There</a:t>
                      </a:r>
                      <a:r>
                        <a:rPr lang="en-US" sz="2000" i="1" kern="1200" baseline="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some…)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studies at…</a:t>
                      </a:r>
                      <a:endParaRPr lang="ru-RU" sz="2000" i="1" kern="1200" dirty="0" smtClean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i="1" kern="1200" dirty="0" smtClean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endParaRPr lang="ru-RU" sz="2800" i="1" kern="1200" dirty="0" smtClean="0">
                        <a:solidFill>
                          <a:srgbClr val="333399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7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you doing?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listening (We are sitting)</a:t>
                      </a:r>
                      <a:endParaRPr lang="ru-RU" sz="2000" i="1" kern="1200" dirty="0" smtClean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i="1" kern="1200" dirty="0" smtClean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endParaRPr lang="ru-RU" sz="2800" i="1" kern="1200" dirty="0" smtClean="0">
                        <a:solidFill>
                          <a:srgbClr val="333399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When do you go to the college?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is your</a:t>
                      </a:r>
                      <a:r>
                        <a:rPr lang="en-US" sz="200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favourite</a:t>
                      </a:r>
                      <a:r>
                        <a:rPr lang="en-US" sz="200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subject?</a:t>
                      </a:r>
                      <a:endParaRPr lang="ru-RU" sz="2000" i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go to the college in the morning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kern="1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It’s…. (They are…)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None/>
                      </a:pPr>
                      <a:endParaRPr lang="ru-RU" sz="2800" i="1" kern="1200" dirty="0" smtClean="0">
                        <a:solidFill>
                          <a:srgbClr val="333399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043608" y="53732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назад</a:t>
            </a:r>
            <a:endParaRPr lang="en-US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742950" indent="-742950">
              <a:buAutoNum type="arabicPeriod"/>
            </a:pP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800225"/>
            <a:ext cx="8364537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7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3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89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3139" y="1581150"/>
            <a:ext cx="7656513" cy="36941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7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ПОВЕРХНОСТЬ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800225"/>
            <a:ext cx="8364537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We are the greatest experts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925941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ПАРАЛЛЕЛЕПИПЕД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99737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ОТРЕЗОК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СИММЕТРИЯ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3139" y="1581150"/>
            <a:ext cx="7656513" cy="36941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78645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ПЕРПЕНДИКУЛЯР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85720" y="2786058"/>
            <a:ext cx="86058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He (to have) breakfast at 8 o’clock 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536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Use the correct verb form: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536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Use the correct verb form: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2786058"/>
            <a:ext cx="86058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My friend (to translate)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…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from English into Russian well.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71538" y="2285992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August is (hot) month in our region. 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536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Use the correct </a:t>
            </a:r>
            <a:r>
              <a:rPr lang="en-US" sz="4000" dirty="0" smtClean="0"/>
              <a:t>adjective </a:t>
            </a:r>
            <a:r>
              <a:rPr lang="en-US" sz="4000" dirty="0"/>
              <a:t>form</a:t>
            </a:r>
            <a:r>
              <a:rPr lang="en-US" sz="4000" dirty="0" smtClean="0"/>
              <a:t>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0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 do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ur homework every day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428604"/>
            <a:ext cx="8545541" cy="7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Ask 4 questions: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Нам нравиться учиться в ДМУ, так как здесь интересно и мы готовимся к нашей будущей профессии.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428604"/>
            <a:ext cx="8545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Translate from Russian into English: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4612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8120" y="2938458"/>
            <a:ext cx="86058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 </a:t>
            </a:r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has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breakfast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at 8 o’clock 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ru-RU" sz="6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92" name="Group 4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51530909"/>
              </p:ext>
            </p:extLst>
          </p:nvPr>
        </p:nvGraphicFramePr>
        <p:xfrm>
          <a:off x="113379" y="142852"/>
          <a:ext cx="8944467" cy="5939966"/>
        </p:xfrm>
        <a:graphic>
          <a:graphicData uri="http://schemas.openxmlformats.org/drawingml/2006/table">
            <a:tbl>
              <a:tblPr/>
              <a:tblGrid>
                <a:gridCol w="4228995"/>
                <a:gridCol w="939581"/>
                <a:gridCol w="944851"/>
                <a:gridCol w="943095"/>
                <a:gridCol w="944851"/>
                <a:gridCol w="943094"/>
              </a:tblGrid>
              <a:tr h="10161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f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" name="Picture 3" descr="C:\Users\Надежда\Videos\Downloads\Pictures\Организатор клипов (Microsoft)\j0441443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8347081" y="6132486"/>
            <a:ext cx="725513" cy="7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8596" y="2143116"/>
            <a:ext cx="86153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My friend </a:t>
            </a:r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translates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from English into Russian well.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8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92880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August is </a:t>
            </a:r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the hottest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month in our region. 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55721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92880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1.Do we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do our homework every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day?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2.What do we do every day?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3.Do we do our homework or not?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4.We do our homework every day, don’t we?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5.Who does the homework?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2066" y="564357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000109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 like to study at the Maritime College, because it’s interesting and we prepare for our future profession.</a:t>
            </a:r>
          </a:p>
          <a:p>
            <a:pPr lvl="0"/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9552" y="1196752"/>
            <a:ext cx="74888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order of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letters:   40 p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гаеатм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гзиато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иоэмрнб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геенатк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нтезфоотси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358829"/>
            <a:ext cx="732030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necessary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          20 p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роксин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тохондрии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683568" y="402570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 man with brown eyes  has a family. His mother’s eyes are blue. His wife has brown eyes, but his son’s eyes are blue. What is the possibility that the next child in such a family will have blue eyes too?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- 50 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83568" y="185200"/>
            <a:ext cx="69602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кого больше ног (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конечностей)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пяти осьминогов или у четырёх кальмаров?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единица скорости морских судов, но и участок стебля.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				-10 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115616" y="4725144"/>
            <a:ext cx="5456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AutoNum type="arabicPeriod"/>
            </a:pP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Гамета</a:t>
            </a:r>
          </a:p>
          <a:p>
            <a:pPr marL="742950" indent="-742950" algn="ctr">
              <a:buAutoNum type="arabicPeriod"/>
            </a:pP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Зигота</a:t>
            </a:r>
          </a:p>
          <a:p>
            <a:pPr marL="742950" indent="-742950" algn="ctr">
              <a:buAutoNum type="arabicPeriod"/>
            </a:pP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Эмбрион</a:t>
            </a:r>
          </a:p>
          <a:p>
            <a:pPr marL="742950" indent="-742950" algn="ctr">
              <a:buAutoNum type="arabicPeriod"/>
            </a:pP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Генетика</a:t>
            </a:r>
          </a:p>
          <a:p>
            <a:pPr marL="742950" indent="-742950" algn="ctr">
              <a:buAutoNum type="arabicPeriod"/>
            </a:pP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Фотосинтез </a:t>
            </a:r>
          </a:p>
          <a:p>
            <a:pPr marL="742950" indent="-742950" algn="ctr">
              <a:buAutoNum type="arabicPeriod"/>
            </a:pPr>
            <a:endParaRPr lang="ru-RU" sz="2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4" y="553116"/>
            <a:ext cx="72947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гаеатм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гзиато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иоэмрнб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Игеенатк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40p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нтезфоотси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32656"/>
            <a:ext cx="756084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What’s wrong?                       20 p</a:t>
            </a:r>
            <a:endParaRPr lang="ru-RU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56490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N, E, SW, W, NS, E, NE</a:t>
            </a:r>
            <a:endParaRPr lang="ru-RU" sz="48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65313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лок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босомы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роксин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тохондрии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Герм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фр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дит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0" y="122228"/>
            <a:ext cx="79925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роксин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20 p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тохондрии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187624" y="53732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25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39552" y="368537"/>
            <a:ext cx="6840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 man with brown eyes  has a family. His mother’s eyes are blue. His wife has brown eyes, but his son’s eyes are blue. What is the possibility that the next child in such a family will have blue eyes too?                     50 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259632" y="55172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Одинаково –</a:t>
            </a:r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 5*8=4*10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923549"/>
            <a:ext cx="7848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кого больше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конечностей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пяти осьминогов или у четырёх кальмаров?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2714612" y="551723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Узел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единица скорости морских судов, но и участок стебля.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10 p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6008" cy="903635"/>
          </a:xfrm>
        </p:spPr>
        <p:txBody>
          <a:bodyPr/>
          <a:lstStyle/>
          <a:p>
            <a:r>
              <a:rPr lang="en-US" dirty="0" smtClean="0"/>
              <a:t>who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Ты</a:t>
            </a:r>
            <a:r>
              <a:rPr lang="ru-RU" dirty="0"/>
              <a:t>, как рядовой в пехоте,</a:t>
            </a:r>
          </a:p>
          <a:p>
            <a:pPr marL="0" indent="0">
              <a:buNone/>
            </a:pPr>
            <a:r>
              <a:rPr lang="ru-RU" dirty="0"/>
              <a:t>Служишь рядовым на флоте.</a:t>
            </a:r>
          </a:p>
          <a:p>
            <a:pPr marL="0" indent="0">
              <a:buNone/>
            </a:pPr>
            <a:r>
              <a:rPr lang="ru-RU" dirty="0"/>
              <a:t>Боцман приказал? Скорее</a:t>
            </a:r>
          </a:p>
          <a:p>
            <a:pPr marL="0" indent="0">
              <a:buNone/>
            </a:pPr>
            <a:r>
              <a:rPr lang="ru-RU" dirty="0"/>
              <a:t>Лезь по лесенке на рею.</a:t>
            </a:r>
          </a:p>
          <a:p>
            <a:pPr marL="0" indent="0">
              <a:buNone/>
            </a:pPr>
            <a:r>
              <a:rPr lang="ru-RU" dirty="0"/>
              <a:t>И не трусь, не вешай нос!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Ты </a:t>
            </a:r>
            <a:r>
              <a:rPr lang="ru-RU" dirty="0"/>
              <a:t>в тельняшке! Ты — …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1743" y="408214"/>
            <a:ext cx="7578690" cy="1076570"/>
          </a:xfrm>
        </p:spPr>
        <p:txBody>
          <a:bodyPr>
            <a:normAutofit/>
          </a:bodyPr>
          <a:lstStyle/>
          <a:p>
            <a:r>
              <a:rPr lang="en-US" dirty="0" smtClean="0"/>
              <a:t>who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скафандр надевает</a:t>
            </a:r>
            <a:endParaRPr lang="ru-RU" sz="20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глубину ныряет?</a:t>
            </a: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ботинках со свинцом</a:t>
            </a: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 там по дну пешком? </a:t>
            </a:r>
            <a:endParaRPr lang="ru-RU" kern="0" dirty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568952" cy="1623715"/>
          </a:xfrm>
        </p:spPr>
        <p:txBody>
          <a:bodyPr>
            <a:normAutofit/>
          </a:bodyPr>
          <a:lstStyle/>
          <a:p>
            <a:r>
              <a:rPr lang="en-US" dirty="0" smtClean="0"/>
              <a:t>What?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от ветра надуваюсь,</a:t>
            </a:r>
            <a:endParaRPr lang="ru-RU" sz="20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ничуть не обижаюсь,</a:t>
            </a: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меня он надувает,</a:t>
            </a:r>
          </a:p>
          <a:p>
            <a:pPr marL="0" indent="0" eaLnBrk="0" hangingPunct="0">
              <a:lnSpc>
                <a:spcPct val="11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Яхте скорость прибавляет</a:t>
            </a:r>
            <a:endParaRPr lang="ru-RU" kern="0" dirty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2757" y="424543"/>
            <a:ext cx="8311243" cy="772209"/>
          </a:xfrm>
        </p:spPr>
        <p:txBody>
          <a:bodyPr/>
          <a:lstStyle/>
          <a:p>
            <a:r>
              <a:rPr lang="en-US" dirty="0" smtClean="0"/>
              <a:t>Who?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мостике стоит</a:t>
            </a:r>
            <a:endParaRPr lang="ru-RU" sz="20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бинокль морской глядит,</a:t>
            </a:r>
            <a:endParaRPr lang="ru-RU" sz="20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страшит девятый вал</a:t>
            </a:r>
            <a:r>
              <a:rPr lang="en-US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lang="ru-RU" kern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держит он штурвал.</a:t>
            </a:r>
          </a:p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судне — царь и пан.</a:t>
            </a:r>
            <a:endParaRPr lang="en-US" sz="20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95000"/>
              </a:lnSpc>
              <a:buNone/>
              <a:defRPr/>
            </a:pPr>
            <a:r>
              <a:rPr lang="ru-RU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это? … </a:t>
            </a:r>
            <a:endParaRPr lang="ru-RU" kern="0" dirty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38256" cy="133568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 на корабле,</a:t>
            </a:r>
            <a:endParaRPr lang="en-US" sz="2000" kern="0" dirty="0">
              <a:solidFill>
                <a:srgbClr val="0C1C1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лежу на дне,</a:t>
            </a:r>
            <a:endParaRPr lang="en-US" sz="2000" kern="0" dirty="0">
              <a:solidFill>
                <a:srgbClr val="0C1C1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цепи корабль держу,</a:t>
            </a:r>
            <a:endParaRPr lang="en-US" sz="2000" kern="0" dirty="0">
              <a:solidFill>
                <a:srgbClr val="0C1C1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en-US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kern="0" dirty="0" err="1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удно</a:t>
            </a: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море сторожу,</a:t>
            </a:r>
            <a:endParaRPr lang="en-US" sz="2000" kern="0" dirty="0">
              <a:solidFill>
                <a:srgbClr val="0C1C1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ветер не угнал,</a:t>
            </a:r>
            <a:endParaRPr lang="en-US" sz="2000" kern="0" dirty="0">
              <a:solidFill>
                <a:srgbClr val="0C1C1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05000"/>
              </a:lnSpc>
              <a:buNone/>
              <a:defRPr/>
            </a:pPr>
            <a:r>
              <a:rPr lang="ru-RU" kern="0" dirty="0">
                <a:solidFill>
                  <a:srgbClr val="0C1C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волнах лишь покачал</a:t>
            </a:r>
            <a:endParaRPr lang="ru-RU" kern="0" dirty="0">
              <a:solidFill>
                <a:srgbClr val="0C1C1D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94116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Sailor (seaman)</a:t>
            </a:r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 </a:t>
            </a:r>
            <a:endParaRPr lang="en-US" sz="3600" b="1" u="sng" dirty="0" smtClean="0">
              <a:solidFill>
                <a:srgbClr val="7030A0"/>
              </a:solidFill>
              <a:latin typeface="Comic Sans MS" pitchFamily="66" charset="0"/>
              <a:hlinkClick r:id="rId2" action="ppaction://hlinksldjump"/>
            </a:endParaRPr>
          </a:p>
          <a:p>
            <a:pPr algn="ctr"/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026" name="Picture 2" descr="E:\савина\DSCN7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3936437" cy="2952328"/>
          </a:xfrm>
          <a:prstGeom prst="rect">
            <a:avLst/>
          </a:prstGeom>
          <a:noFill/>
        </p:spPr>
      </p:pic>
      <p:pic>
        <p:nvPicPr>
          <p:cNvPr id="1027" name="Picture 3" descr="E:\савина\DSCN7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72816"/>
            <a:ext cx="4080453" cy="30603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00113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3528" y="1052736"/>
            <a:ext cx="6912768" cy="3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 winter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endParaRPr lang="en-US" sz="4800" i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sz="4800" i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It’s cloudy</a:t>
            </a:r>
            <a:endParaRPr lang="ru-RU" sz="4800" i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algn="l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581098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antonyms             10 p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5517232"/>
            <a:ext cx="666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Diver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248472" cy="3529658"/>
          </a:xfrm>
          <a:prstGeom prst="rect">
            <a:avLst/>
          </a:prstGeom>
        </p:spPr>
      </p:pic>
      <p:pic>
        <p:nvPicPr>
          <p:cNvPr id="2050" name="Picture 2" descr="J:\Администрация ДМУ\Общие документы\РАЗНОЕ\ФОТО\фото 14-15\Морской бой фото\IMG_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4608004" cy="36960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8691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Sail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37465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5429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Captain (Master)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4104456" cy="33843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483768" y="5517232"/>
            <a:ext cx="56156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Anchor</a:t>
            </a:r>
            <a:endParaRPr lang="en-US" sz="28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24744"/>
            <a:ext cx="4680520" cy="396044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7284" name="Picture 4" descr="Выпуск &quot;Анекдоты после работы от 12.11.2008&quot; рассылки &quot;Анекд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6096000" cy="4333875"/>
          </a:xfrm>
          <a:prstGeom prst="rect">
            <a:avLst/>
          </a:prstGeom>
          <a:noFill/>
        </p:spPr>
      </p:pic>
      <p:sp>
        <p:nvSpPr>
          <p:cNvPr id="126978" name="Text Box 2"/>
          <p:cNvSpPr txBox="1">
            <a:spLocks noChangeArrowheads="1"/>
          </p:cNvSpPr>
          <p:nvPr/>
        </p:nvSpPr>
        <p:spPr bwMode="auto">
          <a:xfrm flipH="1">
            <a:off x="4572000" y="4581128"/>
            <a:ext cx="1008112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 rot="10800000" flipV="1">
            <a:off x="1041748" y="825374"/>
            <a:ext cx="684262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голова хорошо,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две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мутация?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некрасиво)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Визуальная головоломка &quot;Пропавшая звезд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7158" y="0"/>
            <a:ext cx="8643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Найдите в этом узоре спрятанную равноконечную звездочку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71479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Курсант получил десять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хвостов.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каждые 3 оторванных хвоста ему полагается снятие еще одного, бонусного.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тем должен сдать курсант, чтобы получить зачет по иностранному языку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3136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0608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5616" y="780260"/>
            <a:ext cx="72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Друзья познаются на контрольной.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474650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6 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34146" name="Picture 2" descr="C3 егэ математика 2012 :: Acade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5" y="500042"/>
            <a:ext cx="624518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76672"/>
            <a:ext cx="6303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all possible forms of the word    40 p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340768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To translate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Cadets…. the sentences from English into Russian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He is a …. of many books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4000" i="1" dirty="0" smtClean="0">
                <a:solidFill>
                  <a:srgbClr val="333399"/>
                </a:solidFill>
                <a:latin typeface="Comic Sans MS" pitchFamily="66" charset="0"/>
              </a:rPr>
              <a:t>We make some….. into English</a:t>
            </a:r>
            <a:endParaRPr lang="ru-RU" sz="40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861049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Одна голова хорошо, а две - лучше 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467544" y="342863"/>
            <a:ext cx="86764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голова хорошо, а две  - мутация? (некрасиво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29175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назад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Визуальная головоломка &quot;Пропавшая звезда&quot; отв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42918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07207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8</a:t>
            </a:r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</a:rPr>
              <a:t>тем 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31074" name="Picture 2" descr="Прикольные картинки на Live4Fun - смешные картинки и фото-п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85794"/>
            <a:ext cx="5238744" cy="40385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149080"/>
            <a:ext cx="724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Друзья познаются в беде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648" y="1155469"/>
            <a:ext cx="59046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Друзья познаются на контрольной.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611188" y="857232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ПОДВЕДЕНИЕ 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ИТОГОВ ИГРЫ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ПОБЕДИТЕЛЕЙ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endshow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141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Интернет-источники использованных в презентации фотографий и репродукций картин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86439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/>
              </a:rPr>
              <a:t>http://www.studio-portret.ru/foto5_6_9.htm</a:t>
            </a:r>
            <a:endParaRPr lang="ru-RU" sz="2000" u="sng" dirty="0" smtClean="0"/>
          </a:p>
          <a:p>
            <a:r>
              <a:rPr lang="ru-RU" sz="2000" u="sng" dirty="0" smtClean="0">
                <a:hlinkClick r:id="rId3"/>
              </a:rPr>
              <a:t>http://pushkin.niv.ru/pushkin/family/portrety.htm</a:t>
            </a:r>
            <a:endParaRPr lang="ru-RU" sz="2000" u="sng" dirty="0" smtClean="0"/>
          </a:p>
          <a:p>
            <a:r>
              <a:rPr lang="ru-RU" sz="2000" u="sng" dirty="0" smtClean="0">
                <a:hlinkClick r:id="rId4"/>
              </a:rPr>
              <a:t>http://www.art-portrets.ru/portret_tolstoy.html</a:t>
            </a:r>
            <a:endParaRPr lang="ru-RU" sz="2000" u="sng" dirty="0" smtClean="0"/>
          </a:p>
          <a:p>
            <a:r>
              <a:rPr lang="ru-RU" sz="2000" u="sng" dirty="0" smtClean="0">
                <a:hlinkClick r:id="rId5"/>
              </a:rPr>
              <a:t>http://art-on-web.ru/img/art_picasso/all/</a:t>
            </a:r>
            <a:endParaRPr lang="ru-RU" sz="2000" u="sng" dirty="0" smtClean="0"/>
          </a:p>
          <a:p>
            <a:r>
              <a:rPr lang="ru-RU" sz="2000" u="sng" dirty="0" smtClean="0">
                <a:hlinkClick r:id="rId6"/>
              </a:rPr>
              <a:t>http://art-on-web.ru/img/avazovski/</a:t>
            </a:r>
            <a:endParaRPr lang="ru-RU" sz="2000" u="sng" dirty="0" smtClean="0"/>
          </a:p>
          <a:p>
            <a:r>
              <a:rPr lang="ru-RU" sz="2000" u="sng" dirty="0" smtClean="0">
                <a:hlinkClick r:id="rId7"/>
              </a:rPr>
              <a:t>http://art-on-web.ru/img/malevich/</a:t>
            </a:r>
            <a:endParaRPr lang="ru-RU" sz="2000" u="sng" dirty="0" smtClean="0"/>
          </a:p>
          <a:p>
            <a:r>
              <a:rPr lang="ru-RU" sz="2000" u="sng" dirty="0" smtClean="0">
                <a:hlinkClick r:id="rId8"/>
              </a:rPr>
              <a:t>http://www.vlasta-tula.ru/articles/show-28.htm</a:t>
            </a:r>
            <a:endParaRPr lang="ru-RU" sz="2000" u="sng" dirty="0" smtClean="0"/>
          </a:p>
          <a:p>
            <a:r>
              <a:rPr lang="ru-RU" sz="2000" u="sng" dirty="0" smtClean="0">
                <a:hlinkClick r:id="rId9"/>
              </a:rPr>
              <a:t>http://fantasyclub.ru/forum/index.php?showtopic=21982</a:t>
            </a:r>
            <a:endParaRPr lang="ru-RU" sz="2000" u="sng" dirty="0" smtClean="0"/>
          </a:p>
          <a:p>
            <a:r>
              <a:rPr lang="ru-RU" sz="2000" dirty="0" smtClean="0">
                <a:hlinkClick r:id="rId10"/>
              </a:rPr>
              <a:t>http://www.wallon.ru/photo/games/11-0-5689</a:t>
            </a:r>
            <a:endParaRPr lang="ru-RU" sz="2000" dirty="0" smtClean="0"/>
          </a:p>
          <a:p>
            <a:r>
              <a:rPr lang="ru-RU" sz="2000" dirty="0" smtClean="0">
                <a:hlinkClick r:id="rId11"/>
              </a:rPr>
              <a:t>http://www.sevastopol.info/monument/</a:t>
            </a:r>
            <a:endParaRPr lang="ru-RU" sz="2000" dirty="0" smtClean="0"/>
          </a:p>
          <a:p>
            <a:r>
              <a:rPr lang="ru-RU" sz="2000" dirty="0" smtClean="0">
                <a:hlinkClick r:id="rId12"/>
              </a:rPr>
              <a:t>http://hotwalls.ru/kolyuchaya_provoloka-wallpapers.html</a:t>
            </a:r>
            <a:endParaRPr lang="ru-RU" sz="2000" dirty="0" smtClean="0"/>
          </a:p>
          <a:p>
            <a:r>
              <a:rPr lang="ru-RU" sz="2000" dirty="0" smtClean="0">
                <a:hlinkClick r:id="rId13"/>
              </a:rPr>
              <a:t>http://hotwalls.ru/moto-desktop-wallpapers.html</a:t>
            </a:r>
            <a:endParaRPr lang="ru-RU" sz="2000" dirty="0" smtClean="0"/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149" y="476672"/>
            <a:ext cx="6186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Add the necessary word and translate   30 p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052736"/>
            <a:ext cx="8352928" cy="439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400" i="1" dirty="0" smtClean="0">
                <a:solidFill>
                  <a:srgbClr val="333399"/>
                </a:solidFill>
                <a:latin typeface="Comic Sans MS" pitchFamily="66" charset="0"/>
              </a:rPr>
              <a:t> Her eyes…. large</a:t>
            </a:r>
          </a:p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400" i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4400" i="1" dirty="0" smtClean="0">
                <a:solidFill>
                  <a:srgbClr val="333399"/>
                </a:solidFill>
                <a:latin typeface="Comic Sans MS" pitchFamily="66" charset="0"/>
              </a:rPr>
              <a:t>My friend… at the Maritime college.</a:t>
            </a:r>
          </a:p>
          <a:p>
            <a:pPr marL="342900" indent="-342900">
              <a:lnSpc>
                <a:spcPct val="107000"/>
              </a:lnSpc>
              <a:spcBef>
                <a:spcPct val="50000"/>
              </a:spcBef>
              <a:spcAft>
                <a:spcPts val="0"/>
              </a:spcAft>
              <a:buAutoNum type="arabicParenR"/>
            </a:pPr>
            <a:r>
              <a:rPr lang="en-US" sz="4400" i="1" dirty="0" smtClean="0">
                <a:solidFill>
                  <a:srgbClr val="333399"/>
                </a:solidFill>
                <a:latin typeface="Comic Sans MS" pitchFamily="66" charset="0"/>
              </a:rPr>
              <a:t>What… the weather like today?</a:t>
            </a:r>
            <a:endParaRPr lang="ru-RU" sz="44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Answer the questions     50 p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871296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en-US" sz="2800" dirty="0" smtClean="0"/>
              <a:t>      </a:t>
            </a:r>
          </a:p>
          <a:p>
            <a:pPr marL="533400" indent="-533400">
              <a:defRPr/>
            </a:pPr>
            <a:endParaRPr lang="en-US" sz="2800" dirty="0" smtClean="0"/>
          </a:p>
          <a:p>
            <a:pPr marL="533400" indent="-533400"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there in the room?</a:t>
            </a:r>
          </a:p>
          <a:p>
            <a:pPr marL="533400" indent="-533400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Where does your friend study?</a:t>
            </a:r>
          </a:p>
          <a:p>
            <a:pPr marL="533400" indent="-533400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What are you doing?</a:t>
            </a:r>
          </a:p>
          <a:p>
            <a:pPr marL="533400" indent="-533400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 When do you go to the college?</a:t>
            </a:r>
          </a:p>
          <a:p>
            <a:pPr marL="533400" indent="-533400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5.What is your favourite subject?</a:t>
            </a:r>
          </a:p>
          <a:p>
            <a:pPr marL="533400" indent="-533400">
              <a:defRPr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defRPr/>
            </a:pPr>
            <a:endParaRPr lang="ru-RU" sz="11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786050" y="578645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7030A0"/>
                </a:solidFill>
                <a:latin typeface="Comic Sans MS" pitchFamily="66" charset="0"/>
              </a:rPr>
              <a:t>NS</a:t>
            </a:r>
            <a:endParaRPr lang="ru-RU" sz="48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6490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800" i="1" dirty="0">
                <a:solidFill>
                  <a:srgbClr val="333399"/>
                </a:solidFill>
                <a:latin typeface="Comic Sans MS" pitchFamily="66" charset="0"/>
              </a:rPr>
              <a:t>N, E, SW, W, NS, E, </a:t>
            </a: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NE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4800" i="1" dirty="0" smtClean="0">
                <a:solidFill>
                  <a:srgbClr val="333399"/>
                </a:solidFill>
                <a:latin typeface="Comic Sans MS" pitchFamily="66" charset="0"/>
              </a:rPr>
              <a:t>20 p</a:t>
            </a:r>
            <a:endParaRPr lang="ru-RU" sz="4800" i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</a:pPr>
            <a:endParaRPr lang="ru-RU" sz="48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1075</Words>
  <Application>Microsoft Office PowerPoint</Application>
  <PresentationFormat>Экран (4:3)</PresentationFormat>
  <Paragraphs>283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who?</vt:lpstr>
      <vt:lpstr>who?</vt:lpstr>
      <vt:lpstr>What?  </vt:lpstr>
      <vt:lpstr>Who?</vt:lpstr>
      <vt:lpstr>What?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111</cp:lastModifiedBy>
  <cp:revision>199</cp:revision>
  <dcterms:modified xsi:type="dcterms:W3CDTF">2016-12-11T08:25:12Z</dcterms:modified>
</cp:coreProperties>
</file>