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5"/>
  </p:notesMasterIdLst>
  <p:sldIdLst>
    <p:sldId id="301" r:id="rId3"/>
    <p:sldId id="302" r:id="rId4"/>
    <p:sldId id="303" r:id="rId5"/>
    <p:sldId id="304" r:id="rId6"/>
    <p:sldId id="305" r:id="rId7"/>
    <p:sldId id="306" r:id="rId8"/>
    <p:sldId id="314" r:id="rId9"/>
    <p:sldId id="312" r:id="rId10"/>
    <p:sldId id="313" r:id="rId11"/>
    <p:sldId id="307" r:id="rId12"/>
    <p:sldId id="308" r:id="rId13"/>
    <p:sldId id="309" r:id="rId14"/>
    <p:sldId id="293" r:id="rId15"/>
    <p:sldId id="272" r:id="rId16"/>
    <p:sldId id="271" r:id="rId17"/>
    <p:sldId id="274" r:id="rId18"/>
    <p:sldId id="297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98" r:id="rId28"/>
    <p:sldId id="285" r:id="rId29"/>
    <p:sldId id="286" r:id="rId30"/>
    <p:sldId id="299" r:id="rId31"/>
    <p:sldId id="287" r:id="rId32"/>
    <p:sldId id="290" r:id="rId33"/>
    <p:sldId id="300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833500"/>
    <a:srgbClr val="F16F0D"/>
    <a:srgbClr val="FDBB01"/>
    <a:srgbClr val="FAA932"/>
    <a:srgbClr val="F6860A"/>
    <a:srgbClr val="FEA900"/>
    <a:srgbClr val="FCA302"/>
    <a:srgbClr val="657AE3"/>
    <a:srgbClr val="47B94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05" autoAdjust="0"/>
    <p:restoredTop sz="94660"/>
  </p:normalViewPr>
  <p:slideViewPr>
    <p:cSldViewPr>
      <p:cViewPr varScale="1">
        <p:scale>
          <a:sx n="84" d="100"/>
          <a:sy n="84" d="100"/>
        </p:scale>
        <p:origin x="-3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91095-1695-40A2-90F4-B4033A59306C}" type="datetimeFigureOut">
              <a:rPr lang="ru-RU" smtClean="0"/>
              <a:pPr/>
              <a:t>03.07.2016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F335C-87CE-4709-85BA-72A360456B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F335C-87CE-4709-85BA-72A360456B7C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F335C-87CE-4709-85BA-72A360456B7C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F335C-87CE-4709-85BA-72A360456B7C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F335C-87CE-4709-85BA-72A360456B7C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F335C-87CE-4709-85BA-72A360456B7C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F335C-87CE-4709-85BA-72A360456B7C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F335C-87CE-4709-85BA-72A360456B7C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D7862-139E-4263-A528-DAA44DA3D3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00592-125E-47E7-9F80-C5C4178124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E1ADD-23BE-4373-915D-557DAF4D6DA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5D5AC544-A3FD-4003-94F0-A8C2537704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35C218BF-25E1-4644-BD39-C041EA2DD7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63CEF1-FE02-4151-B325-AC04066E7C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D68C2-17B8-40B1-8DA2-6522B0B01A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1AE0AE19-914A-4C21-8721-FC7E905CAA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E6D98-FE4C-4F17-B389-7BEE85C334E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9CFFB5-3606-4317-B3B0-6A5803F3D5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8FDF97-0FE4-4E0F-98FE-DF08E95411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2CCD8-3B08-41CF-8ADF-CF40C724F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8BA5E-AA2D-4721-BA5F-068941D12A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5C40A1-50FB-4588-A011-976C15807B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992FD-A6BE-4756-893C-F8DE478AA0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060F1-14EB-46F6-8200-B71E25009D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05885-946A-464E-8011-AA56D837F8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25E47-B00F-4568-8960-F0CB73B602B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B2345-EEE7-4B3F-81D0-BB816BDCE8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FBFE3-CDAF-4645-93C5-94925F539C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EDB08-879B-4ABF-ADF0-69497EA498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3831E-330D-42E2-9234-16B261526B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494F395-9C15-4CAC-94F7-61EA6CE6E4B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00C621C-152D-48BB-AB19-7BF8244E996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</p:bld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WordArt 9"/>
          <p:cNvSpPr>
            <a:spLocks noChangeArrowheads="1" noChangeShapeType="1" noTextEdit="1"/>
          </p:cNvSpPr>
          <p:nvPr/>
        </p:nvSpPr>
        <p:spPr bwMode="auto">
          <a:xfrm>
            <a:off x="500034" y="2214554"/>
            <a:ext cx="8247091" cy="18002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r>
              <a:rPr lang="ru-RU" sz="3600" kern="10" dirty="0" smtClean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764718"/>
                    </a:gs>
                    <a:gs pos="100000">
                      <a:srgbClr val="FF9933"/>
                    </a:gs>
                  </a:gsLst>
                  <a:lin ang="0" scaled="1"/>
                </a:gra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Impact"/>
              </a:rPr>
              <a:t>КОНСТРУИРОВАНИЕ</a:t>
            </a:r>
            <a:endParaRPr lang="ru-RU" sz="3600" kern="10" dirty="0">
              <a:ln w="9525">
                <a:solidFill>
                  <a:schemeClr val="accent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764718"/>
                  </a:gs>
                  <a:gs pos="100000">
                    <a:srgbClr val="FF9933"/>
                  </a:gs>
                </a:gsLst>
                <a:lin ang="0" scaled="1"/>
              </a:gradFill>
              <a:effectLst>
                <a:outerShdw dist="107763" dir="13500000" algn="ctr" rotWithShape="0">
                  <a:srgbClr val="868686">
                    <a:alpha val="50000"/>
                  </a:srgbClr>
                </a:outerShdw>
              </a:effectLst>
              <a:latin typeface="Impact"/>
            </a:endParaRPr>
          </a:p>
        </p:txBody>
      </p:sp>
      <p:sp>
        <p:nvSpPr>
          <p:cNvPr id="17419" name="WordArt 11"/>
          <p:cNvSpPr>
            <a:spLocks noChangeArrowheads="1" noChangeShapeType="1" noTextEdit="1"/>
          </p:cNvSpPr>
          <p:nvPr/>
        </p:nvSpPr>
        <p:spPr bwMode="auto">
          <a:xfrm>
            <a:off x="3428992" y="4572008"/>
            <a:ext cx="2590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b="1" kern="1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/>
                <a:cs typeface="Times New Roman"/>
              </a:rPr>
              <a:t>5 класс</a:t>
            </a:r>
            <a:endParaRPr lang="ru-RU" sz="3600" b="1" kern="1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1714480" y="571480"/>
            <a:ext cx="5795963" cy="576263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600" b="1" i="1" dirty="0">
                <a:ln w="6350">
                  <a:noFill/>
                </a:ln>
                <a:solidFill>
                  <a:srgbClr val="00B05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Раздел</a:t>
            </a:r>
            <a:r>
              <a:rPr lang="ru-RU" sz="6600" b="1" dirty="0">
                <a:ln w="6350">
                  <a:noFill/>
                </a:ln>
                <a:solidFill>
                  <a:srgbClr val="00B05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9124" y="5715016"/>
            <a:ext cx="442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Разработала: учитель технологии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ГБОУ ШКОЛА №1018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Васильева Ольга Сергеевна</a:t>
            </a:r>
            <a:endParaRPr lang="ru-RU" dirty="0"/>
          </a:p>
        </p:txBody>
      </p:sp>
    </p:spTree>
  </p:cSld>
  <p:clrMapOvr>
    <a:masterClrMapping/>
  </p:clrMapOvr>
  <p:transition spd="slow" advClick="0" advTm="4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AAB        ЕГОР\АоТ\docs\Загрузки\800px-Burg_Hohenzollern_a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715000" y="685800"/>
            <a:ext cx="3326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Ссылка на источник:</a:t>
            </a:r>
          </a:p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http://festival.1september.ru/articles/613988/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мо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304800"/>
            <a:ext cx="5382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Ссылка на источник: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http://www.eesti4.narod.ru/foto/foto4/foto4.html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447800"/>
            <a:ext cx="3711974" cy="2819400"/>
          </a:xfrm>
          <a:prstGeom prst="rect">
            <a:avLst/>
          </a:prstGeom>
        </p:spPr>
      </p:pic>
      <p:pic>
        <p:nvPicPr>
          <p:cNvPr id="5" name="Рисунок 4" descr="img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981200"/>
            <a:ext cx="4397731" cy="3429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867400"/>
            <a:ext cx="6990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Ссылка на источник: http://festival.1september.ru/articles/599318/</a:t>
            </a: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img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3711974" cy="2819400"/>
          </a:xfrm>
          <a:prstGeom prst="rect">
            <a:avLst/>
          </a:prstGeom>
        </p:spPr>
      </p:pic>
      <p:pic>
        <p:nvPicPr>
          <p:cNvPr id="9" name="Рисунок 8" descr="img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1857364"/>
            <a:ext cx="4397731" cy="3429000"/>
          </a:xfrm>
          <a:prstGeom prst="rect">
            <a:avLst/>
          </a:prstGeo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57200" y="1828800"/>
            <a:ext cx="825302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Построение чертежа</a:t>
            </a:r>
          </a:p>
          <a:p>
            <a:pPr algn="ctr"/>
            <a:r>
              <a:rPr lang="ru-RU" sz="54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фартука с нагрудником</a:t>
            </a:r>
            <a:endParaRPr lang="ru-RU" sz="54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799" y="17906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 bwMode="auto">
          <a:xfrm rot="5400000">
            <a:off x="5525296" y="3999704"/>
            <a:ext cx="3581401" cy="15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Прямая соединительная линия 11"/>
          <p:cNvCxnSpPr/>
          <p:nvPr/>
        </p:nvCxnSpPr>
        <p:spPr bwMode="auto">
          <a:xfrm rot="10800000">
            <a:off x="3886200" y="22098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90600" y="4572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  Построим прямой угол с вершиной в точке </a:t>
            </a:r>
            <a:r>
              <a:rPr lang="ru-RU" sz="2400" b="1" dirty="0" smtClean="0"/>
              <a:t>В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5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799" y="17906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785794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2.  Определяем длину фартука </a:t>
            </a:r>
            <a:r>
              <a:rPr lang="ru-RU" sz="2400" b="1" dirty="0" smtClean="0"/>
              <a:t>ВН=50см</a:t>
            </a:r>
            <a:endParaRPr lang="ru-RU" sz="2400" dirty="0" smtClean="0"/>
          </a:p>
          <a:p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 bwMode="auto">
          <a:xfrm rot="5400000">
            <a:off x="5525296" y="3999704"/>
            <a:ext cx="3581401" cy="15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Прямая соединительная линия 11"/>
          <p:cNvCxnSpPr/>
          <p:nvPr/>
        </p:nvCxnSpPr>
        <p:spPr bwMode="auto">
          <a:xfrm rot="10800000">
            <a:off x="3886200" y="22098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0" grpId="0" animBg="1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799" y="17906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785794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3. Определяем длину нагрудника </a:t>
            </a:r>
            <a:r>
              <a:rPr lang="ru-RU" sz="2400" b="1" dirty="0" smtClean="0"/>
              <a:t>ВТ=15 см</a:t>
            </a:r>
            <a:endParaRPr lang="ru-RU" sz="2400" dirty="0" smtClean="0"/>
          </a:p>
          <a:p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 bwMode="auto">
          <a:xfrm rot="5400000">
            <a:off x="5525296" y="3999704"/>
            <a:ext cx="3581401" cy="15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Прямая соединительная линия 11"/>
          <p:cNvCxnSpPr/>
          <p:nvPr/>
        </p:nvCxnSpPr>
        <p:spPr bwMode="auto">
          <a:xfrm rot="10800000">
            <a:off x="3886200" y="22098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 animBg="1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799" y="17906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785794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4.  Определяем ширину фартука </a:t>
            </a:r>
            <a:r>
              <a:rPr lang="ru-RU" sz="2400" b="1" dirty="0" smtClean="0"/>
              <a:t>ВВ</a:t>
            </a:r>
            <a:r>
              <a:rPr lang="ru-RU" sz="2400" b="1" baseline="-25000" dirty="0" smtClean="0"/>
              <a:t>1</a:t>
            </a:r>
            <a:r>
              <a:rPr lang="ru-RU" sz="2400" b="1" dirty="0" smtClean="0"/>
              <a:t>=26см</a:t>
            </a:r>
            <a:endParaRPr lang="ru-RU" sz="2400" dirty="0" smtClean="0"/>
          </a:p>
          <a:p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 bwMode="auto">
          <a:xfrm rot="5400000">
            <a:off x="5525296" y="3999704"/>
            <a:ext cx="3581401" cy="15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Прямая соединительная линия 11"/>
          <p:cNvCxnSpPr/>
          <p:nvPr/>
        </p:nvCxnSpPr>
        <p:spPr bwMode="auto">
          <a:xfrm rot="10800000">
            <a:off x="3886200" y="22098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2479" y="2169052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9" grpId="0" animBg="1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799" y="17906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785794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5. Построим прямоугольник </a:t>
            </a:r>
            <a:r>
              <a:rPr lang="ru-RU" sz="2400" b="1" dirty="0" smtClean="0"/>
              <a:t>ВНН</a:t>
            </a:r>
            <a:r>
              <a:rPr lang="ru-RU" sz="2400" b="1" baseline="-25000" dirty="0" smtClean="0"/>
              <a:t>1</a:t>
            </a:r>
            <a:r>
              <a:rPr lang="ru-RU" sz="2400" b="1" dirty="0" smtClean="0"/>
              <a:t>В</a:t>
            </a:r>
            <a:r>
              <a:rPr lang="ru-RU" sz="2400" b="1" baseline="-25000" dirty="0" smtClean="0"/>
              <a:t>1</a:t>
            </a:r>
            <a:endParaRPr lang="ru-RU" sz="2400" dirty="0" smtClean="0"/>
          </a:p>
          <a:p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 bwMode="auto">
          <a:xfrm rot="5400000">
            <a:off x="5525296" y="3999704"/>
            <a:ext cx="3581401" cy="15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Прямая соединительная линия 11"/>
          <p:cNvCxnSpPr/>
          <p:nvPr/>
        </p:nvCxnSpPr>
        <p:spPr bwMode="auto">
          <a:xfrm rot="10800000">
            <a:off x="3886200" y="2209800"/>
            <a:ext cx="3429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4872037" y="5481638"/>
            <a:ext cx="24384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724672" y="4040584"/>
            <a:ext cx="3657600" cy="79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11628" y="5445188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29" name="Овал 28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8" grpId="0" animBg="1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799" y="17906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785794"/>
            <a:ext cx="7543800" cy="800219"/>
          </a:xfrm>
          <a:prstGeom prst="rect">
            <a:avLst/>
          </a:prstGeom>
          <a:noFill/>
          <a:ln w="31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6. Проводим линию талии  </a:t>
            </a:r>
            <a:r>
              <a:rPr lang="ru-RU" sz="2400" b="1" dirty="0" smtClean="0"/>
              <a:t>ВВ</a:t>
            </a:r>
            <a:r>
              <a:rPr lang="ru-RU" sz="2400" b="1" baseline="-25000" dirty="0" smtClean="0"/>
              <a:t>1</a:t>
            </a:r>
            <a:r>
              <a:rPr lang="ru-RU" sz="2400" b="1" dirty="0" smtClean="0"/>
              <a:t> </a:t>
            </a:r>
            <a:r>
              <a:rPr lang="en-US" sz="2800" dirty="0" smtClean="0"/>
              <a:t>II</a:t>
            </a:r>
            <a:r>
              <a:rPr lang="ru-RU" sz="2400" b="1" dirty="0" smtClean="0"/>
              <a:t> ТТ</a:t>
            </a:r>
            <a:r>
              <a:rPr lang="ru-RU" sz="2400" b="1" baseline="-25000" dirty="0" smtClean="0"/>
              <a:t>1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40" name="WordArt 4"/>
          <p:cNvSpPr>
            <a:spLocks noChangeArrowheads="1" noChangeShapeType="1" noTextEdit="1"/>
          </p:cNvSpPr>
          <p:nvPr/>
        </p:nvSpPr>
        <p:spPr bwMode="auto">
          <a:xfrm>
            <a:off x="428624" y="1785938"/>
            <a:ext cx="7143771" cy="19288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70176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Построение </a:t>
            </a:r>
          </a:p>
          <a:p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чертежа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  <p:sp>
        <p:nvSpPr>
          <p:cNvPr id="423941" name="WordArt 5"/>
          <p:cNvSpPr>
            <a:spLocks noChangeArrowheads="1" noChangeShapeType="1" noTextEdit="1"/>
          </p:cNvSpPr>
          <p:nvPr/>
        </p:nvSpPr>
        <p:spPr bwMode="auto">
          <a:xfrm>
            <a:off x="2214563" y="3786188"/>
            <a:ext cx="5429271" cy="1638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6157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580000" scaled="1"/>
                </a:gradFill>
                <a:latin typeface="Impact"/>
              </a:rPr>
              <a:t>ФАРТУКА</a:t>
            </a: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428596" y="642918"/>
            <a:ext cx="3643338" cy="576263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600" b="1" i="1" dirty="0">
                <a:ln w="6350">
                  <a:noFill/>
                </a:ln>
                <a:solidFill>
                  <a:srgbClr val="00B05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Тема</a:t>
            </a:r>
            <a:r>
              <a:rPr lang="ru-RU" sz="6600" b="1" dirty="0">
                <a:ln w="6350">
                  <a:noFill/>
                </a:ln>
                <a:solidFill>
                  <a:srgbClr val="00B05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: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400" decel="100000"/>
                                        <p:tgtEl>
                                          <p:spTgt spid="423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400" decel="100000" fill="hold"/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400" decel="100000" fill="hold"/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400" decel="100000" fill="hold"/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400" decel="100000"/>
                                        <p:tgtEl>
                                          <p:spTgt spid="423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400" decel="100000" fill="hold"/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400" decel="100000" fill="hold"/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400" decel="100000" fill="hold"/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40" grpId="0" animBg="1"/>
      <p:bldP spid="42394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799" y="17906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" y="7620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7. Определяем ширину линии верха нагрудника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>
            <a:off x="6781800" y="2209800"/>
            <a:ext cx="5334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514600" y="1524000"/>
            <a:ext cx="251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ВВ</a:t>
            </a:r>
            <a:r>
              <a:rPr lang="ru-RU" sz="2400" b="1" baseline="-25000" dirty="0" smtClean="0"/>
              <a:t>2</a:t>
            </a:r>
            <a:r>
              <a:rPr lang="ru-RU" sz="2400" b="1" dirty="0" smtClean="0"/>
              <a:t>=п/</a:t>
            </a:r>
            <a:r>
              <a:rPr lang="ru-RU" sz="2400" b="1" dirty="0" err="1" smtClean="0"/>
              <a:t>в=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000000"/>
                </a:solidFill>
              </a:rPr>
              <a:t>9см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1" grpId="0" animBg="1"/>
      <p:bldP spid="42" grpId="0"/>
      <p:bldP spid="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799" y="17906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785794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8. Определяем ширину линии низа нагрудника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 rot="10800000">
            <a:off x="6627020" y="3045620"/>
            <a:ext cx="689341" cy="415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Овал 38"/>
          <p:cNvSpPr/>
          <p:nvPr/>
        </p:nvSpPr>
        <p:spPr bwMode="auto">
          <a:xfrm>
            <a:off x="6593681" y="3007519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2667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276600" y="1447800"/>
            <a:ext cx="1578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ТТ</a:t>
            </a:r>
            <a:r>
              <a:rPr lang="ru-RU" sz="2400" b="1" baseline="-25000" dirty="0" smtClean="0"/>
              <a:t>2</a:t>
            </a:r>
            <a:r>
              <a:rPr lang="ru-RU" sz="2400" b="1" dirty="0" smtClean="0"/>
              <a:t>=11см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9" grpId="0" animBg="1"/>
      <p:bldP spid="40" grpId="0"/>
      <p:bldP spid="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800" y="17974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785794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9. Проводим линию бока нагрудника </a:t>
            </a:r>
            <a:r>
              <a:rPr lang="ru-RU" sz="2400" b="1" dirty="0" smtClean="0"/>
              <a:t>В</a:t>
            </a:r>
            <a:r>
              <a:rPr lang="ru-RU" sz="2400" b="1" baseline="-25000" dirty="0" smtClean="0"/>
              <a:t>2</a:t>
            </a:r>
            <a:r>
              <a:rPr lang="ru-RU" sz="2400" b="1" dirty="0" smtClean="0"/>
              <a:t>Т</a:t>
            </a:r>
            <a:r>
              <a:rPr lang="ru-RU" sz="2400" b="1" baseline="-25000" dirty="0" smtClean="0"/>
              <a:t>2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 bwMode="auto">
          <a:xfrm>
            <a:off x="6593681" y="300751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2667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 flipH="1" flipV="1">
            <a:off x="6286500" y="2552700"/>
            <a:ext cx="838200" cy="1524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800" y="17974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785794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10. Определяем положение точки </a:t>
            </a:r>
            <a:r>
              <a:rPr lang="ru-RU" sz="2400" b="1" dirty="0" smtClean="0"/>
              <a:t>К        ТК =КК</a:t>
            </a:r>
            <a:r>
              <a:rPr lang="ru-RU" sz="2400" b="1" baseline="-25000" dirty="0" smtClean="0"/>
              <a:t>1</a:t>
            </a:r>
            <a:r>
              <a:rPr lang="ru-RU" sz="2400" b="1" dirty="0" smtClean="0"/>
              <a:t>      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 bwMode="auto">
          <a:xfrm>
            <a:off x="6593681" y="300751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2667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 flipH="1" flipV="1">
            <a:off x="6286500" y="2552700"/>
            <a:ext cx="8382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Прямая соединительная линия 29"/>
          <p:cNvCxnSpPr/>
          <p:nvPr/>
        </p:nvCxnSpPr>
        <p:spPr bwMode="auto">
          <a:xfrm rot="5400000">
            <a:off x="7087394" y="3275806"/>
            <a:ext cx="4572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391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 bwMode="auto">
          <a:xfrm>
            <a:off x="7280921" y="3466117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743200" y="1371600"/>
            <a:ext cx="1949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/>
              <a:t>ТК=п</a:t>
            </a:r>
            <a:r>
              <a:rPr lang="ru-RU" sz="2400" b="1" dirty="0" smtClean="0"/>
              <a:t>/в=7см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6" grpId="0"/>
      <p:bldP spid="37" grpId="0" animBg="1"/>
      <p:bldP spid="3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800" y="17974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685800"/>
            <a:ext cx="75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11. Определяем положение точки </a:t>
            </a:r>
            <a:r>
              <a:rPr lang="ru-RU" sz="2400" b="1" dirty="0" smtClean="0"/>
              <a:t>К</a:t>
            </a:r>
            <a:r>
              <a:rPr lang="ru-RU" sz="2400" b="1" baseline="-25000" dirty="0" smtClean="0"/>
              <a:t>1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 bwMode="auto">
          <a:xfrm>
            <a:off x="6593681" y="300751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2667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 flipH="1" flipV="1">
            <a:off x="6286500" y="2552700"/>
            <a:ext cx="8382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391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 bwMode="auto">
          <a:xfrm>
            <a:off x="7280921" y="3466117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 flipV="1">
            <a:off x="5486400" y="3505200"/>
            <a:ext cx="1794521" cy="9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единительная линия 48"/>
          <p:cNvCxnSpPr/>
          <p:nvPr/>
        </p:nvCxnSpPr>
        <p:spPr bwMode="auto">
          <a:xfrm rot="5400000">
            <a:off x="5677694" y="3847306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Прямая соединительная линия 50"/>
          <p:cNvCxnSpPr/>
          <p:nvPr/>
        </p:nvCxnSpPr>
        <p:spPr bwMode="auto">
          <a:xfrm flipV="1">
            <a:off x="6858000" y="3502819"/>
            <a:ext cx="464344" cy="238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Овал 67"/>
          <p:cNvSpPr/>
          <p:nvPr/>
        </p:nvSpPr>
        <p:spPr bwMode="auto">
          <a:xfrm>
            <a:off x="6798630" y="3471541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67056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К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517801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590800" y="1371600"/>
            <a:ext cx="27029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ТК =КК</a:t>
            </a:r>
            <a:r>
              <a:rPr lang="ru-RU" sz="2400" b="1" baseline="-25000" dirty="0" smtClean="0"/>
              <a:t>1</a:t>
            </a:r>
            <a:r>
              <a:rPr lang="ru-RU" sz="2400" b="1" dirty="0" smtClean="0"/>
              <a:t>=п/в=7см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8" grpId="0" animBg="1"/>
      <p:bldP spid="72" grpId="0"/>
      <p:bldP spid="3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800" y="17974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762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12. Карман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 bwMode="auto">
          <a:xfrm>
            <a:off x="6593681" y="300751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2667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 flipH="1" flipV="1">
            <a:off x="6286500" y="2552700"/>
            <a:ext cx="8382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391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 bwMode="auto">
          <a:xfrm>
            <a:off x="7280921" y="3466117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 flipV="1">
            <a:off x="5486400" y="3505200"/>
            <a:ext cx="1794521" cy="9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единительная линия 48"/>
          <p:cNvCxnSpPr/>
          <p:nvPr/>
        </p:nvCxnSpPr>
        <p:spPr bwMode="auto">
          <a:xfrm rot="5400000">
            <a:off x="5677694" y="3847306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Прямая соединительная линия 50"/>
          <p:cNvCxnSpPr/>
          <p:nvPr/>
        </p:nvCxnSpPr>
        <p:spPr bwMode="auto">
          <a:xfrm flipV="1">
            <a:off x="6858000" y="3502819"/>
            <a:ext cx="464344" cy="23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Овал 67"/>
          <p:cNvSpPr/>
          <p:nvPr/>
        </p:nvSpPr>
        <p:spPr bwMode="auto">
          <a:xfrm>
            <a:off x="6815299" y="34715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0960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К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7056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 smtClean="0">
                <a:solidFill>
                  <a:srgbClr val="000000"/>
                </a:solidFill>
              </a:rPr>
              <a:t>К</a:t>
            </a:r>
            <a:r>
              <a:rPr lang="ru-RU" b="1" baseline="-25000" dirty="0" smtClean="0">
                <a:solidFill>
                  <a:srgbClr val="000000"/>
                </a:solidFill>
              </a:rPr>
              <a:t>1</a:t>
            </a:r>
            <a:endParaRPr lang="ru-RU" dirty="0">
              <a:solidFill>
                <a:srgbClr val="000000"/>
              </a:solidFill>
            </a:endParaRPr>
          </a:p>
        </p:txBody>
      </p:sp>
      <p:cxnSp>
        <p:nvCxnSpPr>
          <p:cNvPr id="44" name="Прямая соединительная линия 43"/>
          <p:cNvCxnSpPr>
            <a:stCxn id="68" idx="4"/>
          </p:cNvCxnSpPr>
          <p:nvPr/>
        </p:nvCxnSpPr>
        <p:spPr bwMode="auto">
          <a:xfrm rot="16200000" flipH="1">
            <a:off x="6534070" y="3867069"/>
            <a:ext cx="643259" cy="460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Прямая соединительная линия 52"/>
          <p:cNvCxnSpPr>
            <a:endCxn id="68" idx="2"/>
          </p:cNvCxnSpPr>
          <p:nvPr/>
        </p:nvCxnSpPr>
        <p:spPr bwMode="auto">
          <a:xfrm>
            <a:off x="6188869" y="3505200"/>
            <a:ext cx="626430" cy="444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Прямая соединительная линия 56"/>
          <p:cNvCxnSpPr/>
          <p:nvPr/>
        </p:nvCxnSpPr>
        <p:spPr bwMode="auto">
          <a:xfrm>
            <a:off x="6172200" y="4191000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Прямая соединительная линия 60"/>
          <p:cNvCxnSpPr/>
          <p:nvPr/>
        </p:nvCxnSpPr>
        <p:spPr bwMode="auto">
          <a:xfrm rot="5400000">
            <a:off x="5830094" y="3847306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Овал 63"/>
          <p:cNvSpPr/>
          <p:nvPr/>
        </p:nvSpPr>
        <p:spPr bwMode="auto">
          <a:xfrm>
            <a:off x="6138863" y="3469482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Овал 70"/>
          <p:cNvSpPr/>
          <p:nvPr/>
        </p:nvSpPr>
        <p:spPr bwMode="auto">
          <a:xfrm>
            <a:off x="6822281" y="4155281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5791200" y="41910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К</a:t>
            </a:r>
            <a:r>
              <a:rPr lang="ru-RU" b="1" baseline="-25000" dirty="0" smtClean="0"/>
              <a:t>4</a:t>
            </a:r>
            <a:endParaRPr lang="ru-RU" dirty="0"/>
          </a:p>
        </p:txBody>
      </p:sp>
      <p:sp>
        <p:nvSpPr>
          <p:cNvPr id="74" name="Прямоугольник 73"/>
          <p:cNvSpPr/>
          <p:nvPr/>
        </p:nvSpPr>
        <p:spPr>
          <a:xfrm>
            <a:off x="6858000" y="41148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К</a:t>
            </a:r>
            <a:r>
              <a:rPr lang="ru-RU" b="1" baseline="-25000" dirty="0" smtClean="0"/>
              <a:t>3</a:t>
            </a:r>
            <a:endParaRPr lang="ru-RU" dirty="0"/>
          </a:p>
        </p:txBody>
      </p:sp>
      <p:sp>
        <p:nvSpPr>
          <p:cNvPr id="75" name="Овал 74"/>
          <p:cNvSpPr/>
          <p:nvPr/>
        </p:nvSpPr>
        <p:spPr bwMode="auto">
          <a:xfrm>
            <a:off x="6130391" y="4143122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505200" y="762000"/>
            <a:ext cx="251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К</a:t>
            </a:r>
            <a:r>
              <a:rPr lang="ru-RU" sz="2400" b="1" baseline="-25000" dirty="0" smtClean="0"/>
              <a:t>1</a:t>
            </a:r>
            <a:r>
              <a:rPr lang="ru-RU" sz="2400" b="1" dirty="0" smtClean="0"/>
              <a:t>К</a:t>
            </a:r>
            <a:r>
              <a:rPr lang="ru-RU" sz="2400" b="1" baseline="-25000" dirty="0" smtClean="0"/>
              <a:t>3</a:t>
            </a:r>
            <a:r>
              <a:rPr lang="ru-RU" sz="2400" b="1" dirty="0" smtClean="0"/>
              <a:t>К</a:t>
            </a:r>
            <a:r>
              <a:rPr lang="ru-RU" sz="2400" b="1" baseline="-25000" dirty="0" smtClean="0"/>
              <a:t>4</a:t>
            </a:r>
            <a:r>
              <a:rPr lang="ru-RU" sz="2400" b="1" dirty="0" smtClean="0"/>
              <a:t>К</a:t>
            </a:r>
            <a:r>
              <a:rPr lang="ru-RU" sz="2400" b="1" baseline="-25000" dirty="0" smtClean="0"/>
              <a:t>2</a:t>
            </a:r>
            <a:r>
              <a:rPr lang="ru-RU" sz="2400" b="1" dirty="0" smtClean="0"/>
              <a:t>= </a:t>
            </a:r>
            <a:r>
              <a:rPr lang="ru-RU" sz="2400" dirty="0" smtClean="0"/>
              <a:t>15см</a:t>
            </a:r>
            <a:endParaRPr lang="ru-RU" sz="2400" dirty="0"/>
          </a:p>
        </p:txBody>
      </p:sp>
      <p:sp>
        <p:nvSpPr>
          <p:cNvPr id="55" name="Прямоугольник 54"/>
          <p:cNvSpPr/>
          <p:nvPr/>
        </p:nvSpPr>
        <p:spPr bwMode="auto">
          <a:xfrm>
            <a:off x="3200400" y="838200"/>
            <a:ext cx="304800" cy="30480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4" grpId="0"/>
      <p:bldP spid="64" grpId="0" animBg="1"/>
      <p:bldP spid="64" grpId="1" animBg="1"/>
      <p:bldP spid="71" grpId="0" animBg="1"/>
      <p:bldP spid="73" grpId="0"/>
      <p:bldP spid="74" grpId="0"/>
      <p:bldP spid="75" grpId="0" animBg="1"/>
      <p:bldP spid="52" grpId="0"/>
      <p:bldP spid="5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800" y="17974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" y="2286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13. Определяем ширину бретели  ББ</a:t>
            </a:r>
            <a:r>
              <a:rPr lang="ru-RU" sz="1600" dirty="0" smtClean="0"/>
              <a:t>1</a:t>
            </a:r>
            <a:r>
              <a:rPr lang="en-US" sz="1600" dirty="0" smtClean="0"/>
              <a:t>     </a:t>
            </a:r>
            <a:r>
              <a:rPr lang="ru-RU" sz="2400" dirty="0" err="1" smtClean="0"/>
              <a:t>п</a:t>
            </a:r>
            <a:r>
              <a:rPr lang="ru-RU" sz="2400" dirty="0" smtClean="0"/>
              <a:t>/в=5см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 bwMode="auto">
          <a:xfrm>
            <a:off x="6593681" y="300751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2667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 flipH="1" flipV="1">
            <a:off x="6286500" y="2552700"/>
            <a:ext cx="8382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391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 bwMode="auto">
          <a:xfrm>
            <a:off x="7280921" y="3466117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 flipV="1">
            <a:off x="5486400" y="3505200"/>
            <a:ext cx="1794521" cy="9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единительная линия 48"/>
          <p:cNvCxnSpPr/>
          <p:nvPr/>
        </p:nvCxnSpPr>
        <p:spPr bwMode="auto">
          <a:xfrm rot="5400000">
            <a:off x="5677694" y="3847306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Овал 67"/>
          <p:cNvSpPr/>
          <p:nvPr/>
        </p:nvSpPr>
        <p:spPr bwMode="auto">
          <a:xfrm>
            <a:off x="6815299" y="34715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0960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2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7056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dirty="0" smtClean="0">
                <a:solidFill>
                  <a:srgbClr val="000000"/>
                </a:solidFill>
              </a:rPr>
              <a:t>К</a:t>
            </a:r>
            <a:r>
              <a:rPr lang="ru-RU" baseline="-25000" dirty="0" smtClean="0">
                <a:solidFill>
                  <a:srgbClr val="000000"/>
                </a:solidFill>
              </a:rPr>
              <a:t>1</a:t>
            </a:r>
            <a:endParaRPr lang="ru-RU" dirty="0">
              <a:solidFill>
                <a:srgbClr val="000000"/>
              </a:solidFill>
            </a:endParaRPr>
          </a:p>
        </p:txBody>
      </p:sp>
      <p:cxnSp>
        <p:nvCxnSpPr>
          <p:cNvPr id="44" name="Прямая соединительная линия 43"/>
          <p:cNvCxnSpPr>
            <a:stCxn id="68" idx="4"/>
          </p:cNvCxnSpPr>
          <p:nvPr/>
        </p:nvCxnSpPr>
        <p:spPr bwMode="auto">
          <a:xfrm rot="16200000" flipH="1">
            <a:off x="6534070" y="3867069"/>
            <a:ext cx="643259" cy="46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Прямая соединительная линия 52"/>
          <p:cNvCxnSpPr>
            <a:endCxn id="68" idx="2"/>
          </p:cNvCxnSpPr>
          <p:nvPr/>
        </p:nvCxnSpPr>
        <p:spPr bwMode="auto">
          <a:xfrm>
            <a:off x="6188869" y="3505200"/>
            <a:ext cx="626430" cy="44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Прямая соединительная линия 56"/>
          <p:cNvCxnSpPr/>
          <p:nvPr/>
        </p:nvCxnSpPr>
        <p:spPr bwMode="auto">
          <a:xfrm>
            <a:off x="6172200" y="4191000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Прямая соединительная линия 60"/>
          <p:cNvCxnSpPr/>
          <p:nvPr/>
        </p:nvCxnSpPr>
        <p:spPr bwMode="auto">
          <a:xfrm rot="5400000">
            <a:off x="5830094" y="3847306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Овал 63"/>
          <p:cNvSpPr/>
          <p:nvPr/>
        </p:nvSpPr>
        <p:spPr bwMode="auto">
          <a:xfrm>
            <a:off x="6138863" y="346948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Овал 70"/>
          <p:cNvSpPr/>
          <p:nvPr/>
        </p:nvSpPr>
        <p:spPr bwMode="auto">
          <a:xfrm>
            <a:off x="6822281" y="415528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Овал 74"/>
          <p:cNvSpPr/>
          <p:nvPr/>
        </p:nvSpPr>
        <p:spPr bwMode="auto">
          <a:xfrm>
            <a:off x="6130391" y="414312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8580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3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7912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4</a:t>
            </a:r>
            <a:endParaRPr lang="ru-RU" dirty="0"/>
          </a:p>
        </p:txBody>
      </p:sp>
      <p:cxnSp>
        <p:nvCxnSpPr>
          <p:cNvPr id="48" name="Прямая соединительная линия 47"/>
          <p:cNvCxnSpPr/>
          <p:nvPr/>
        </p:nvCxnSpPr>
        <p:spPr bwMode="auto">
          <a:xfrm>
            <a:off x="1066800" y="2209800"/>
            <a:ext cx="4479235" cy="66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Овал 64"/>
          <p:cNvSpPr/>
          <p:nvPr/>
        </p:nvSpPr>
        <p:spPr bwMode="auto">
          <a:xfrm flipH="1" flipV="1">
            <a:off x="3848511" y="2176355"/>
            <a:ext cx="73407" cy="73925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762375" y="1789315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69" name="Овал 68"/>
          <p:cNvSpPr/>
          <p:nvPr/>
        </p:nvSpPr>
        <p:spPr bwMode="auto">
          <a:xfrm>
            <a:off x="3845719" y="5443538"/>
            <a:ext cx="73819" cy="6905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341281" y="1784498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79" name="Прямая соединительная линия 78"/>
          <p:cNvCxnSpPr/>
          <p:nvPr/>
        </p:nvCxnSpPr>
        <p:spPr bwMode="auto">
          <a:xfrm>
            <a:off x="3581400" y="2214563"/>
            <a:ext cx="30511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Овал 84"/>
          <p:cNvSpPr/>
          <p:nvPr/>
        </p:nvSpPr>
        <p:spPr bwMode="auto">
          <a:xfrm rot="21373948" flipV="1">
            <a:off x="3555251" y="2173962"/>
            <a:ext cx="71357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940969" y="554116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88" name="Прямая соединительная линия 87"/>
          <p:cNvCxnSpPr/>
          <p:nvPr/>
        </p:nvCxnSpPr>
        <p:spPr bwMode="auto">
          <a:xfrm rot="5400000">
            <a:off x="2247900" y="3848100"/>
            <a:ext cx="3277394" cy="79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TextBox 93"/>
          <p:cNvSpPr txBox="1"/>
          <p:nvPr/>
        </p:nvSpPr>
        <p:spPr>
          <a:xfrm>
            <a:off x="457200" y="8382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dirty="0" smtClean="0"/>
              <a:t>14. Определяем длину бретели ББ</a:t>
            </a:r>
            <a:r>
              <a:rPr lang="ru-RU" sz="1600" dirty="0" smtClean="0"/>
              <a:t>2</a:t>
            </a:r>
            <a:r>
              <a:rPr lang="en-US" sz="1600" dirty="0" smtClean="0"/>
              <a:t>       </a:t>
            </a:r>
            <a:r>
              <a:rPr lang="ru-RU" sz="2400" dirty="0" err="1" smtClean="0">
                <a:solidFill>
                  <a:srgbClr val="000000"/>
                </a:solidFill>
              </a:rPr>
              <a:t>п</a:t>
            </a:r>
            <a:r>
              <a:rPr lang="ru-RU" sz="2400" dirty="0" smtClean="0">
                <a:solidFill>
                  <a:srgbClr val="000000"/>
                </a:solidFill>
              </a:rPr>
              <a:t>/в=50см</a:t>
            </a:r>
          </a:p>
          <a:p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5" grpId="0" animBg="1"/>
      <p:bldP spid="67" grpId="0"/>
      <p:bldP spid="69" grpId="0" animBg="1"/>
      <p:bldP spid="76" grpId="0"/>
      <p:bldP spid="85" grpId="0" animBg="1"/>
      <p:bldP spid="86" grpId="0"/>
      <p:bldP spid="9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800" y="17974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" y="2286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</a:t>
            </a:r>
            <a:r>
              <a:rPr lang="en-US" sz="2400" dirty="0" smtClean="0"/>
              <a:t>5</a:t>
            </a:r>
            <a:r>
              <a:rPr lang="ru-RU" sz="2400" dirty="0" smtClean="0"/>
              <a:t>. Строим прямоугольник ББ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Б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Б</a:t>
            </a:r>
            <a:r>
              <a:rPr lang="ru-RU" sz="2400" baseline="-25000" dirty="0" smtClean="0"/>
              <a:t>1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 bwMode="auto">
          <a:xfrm>
            <a:off x="6593681" y="300751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2667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 flipH="1" flipV="1">
            <a:off x="6286500" y="2552700"/>
            <a:ext cx="8382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391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 bwMode="auto">
          <a:xfrm>
            <a:off x="7280921" y="3466117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 flipV="1">
            <a:off x="5486400" y="3505200"/>
            <a:ext cx="1794521" cy="9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единительная линия 48"/>
          <p:cNvCxnSpPr/>
          <p:nvPr/>
        </p:nvCxnSpPr>
        <p:spPr bwMode="auto">
          <a:xfrm rot="5400000">
            <a:off x="5677694" y="3847306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Овал 67"/>
          <p:cNvSpPr/>
          <p:nvPr/>
        </p:nvSpPr>
        <p:spPr bwMode="auto">
          <a:xfrm>
            <a:off x="6815299" y="34715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0960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2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7056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dirty="0" smtClean="0">
                <a:solidFill>
                  <a:srgbClr val="000000"/>
                </a:solidFill>
              </a:rPr>
              <a:t>К</a:t>
            </a:r>
            <a:r>
              <a:rPr lang="ru-RU" baseline="-25000" dirty="0" smtClean="0">
                <a:solidFill>
                  <a:srgbClr val="000000"/>
                </a:solidFill>
              </a:rPr>
              <a:t>1</a:t>
            </a:r>
            <a:endParaRPr lang="ru-RU" dirty="0">
              <a:solidFill>
                <a:srgbClr val="000000"/>
              </a:solidFill>
            </a:endParaRPr>
          </a:p>
        </p:txBody>
      </p:sp>
      <p:cxnSp>
        <p:nvCxnSpPr>
          <p:cNvPr id="44" name="Прямая соединительная линия 43"/>
          <p:cNvCxnSpPr>
            <a:stCxn id="68" idx="4"/>
          </p:cNvCxnSpPr>
          <p:nvPr/>
        </p:nvCxnSpPr>
        <p:spPr bwMode="auto">
          <a:xfrm rot="16200000" flipH="1">
            <a:off x="6534070" y="3867069"/>
            <a:ext cx="643259" cy="46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Прямая соединительная линия 52"/>
          <p:cNvCxnSpPr>
            <a:endCxn id="68" idx="2"/>
          </p:cNvCxnSpPr>
          <p:nvPr/>
        </p:nvCxnSpPr>
        <p:spPr bwMode="auto">
          <a:xfrm>
            <a:off x="6188869" y="3505200"/>
            <a:ext cx="626430" cy="44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Прямая соединительная линия 56"/>
          <p:cNvCxnSpPr/>
          <p:nvPr/>
        </p:nvCxnSpPr>
        <p:spPr bwMode="auto">
          <a:xfrm>
            <a:off x="6172200" y="4191000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Прямая соединительная линия 60"/>
          <p:cNvCxnSpPr/>
          <p:nvPr/>
        </p:nvCxnSpPr>
        <p:spPr bwMode="auto">
          <a:xfrm rot="5400000">
            <a:off x="5830094" y="3847306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Овал 63"/>
          <p:cNvSpPr/>
          <p:nvPr/>
        </p:nvSpPr>
        <p:spPr bwMode="auto">
          <a:xfrm>
            <a:off x="6138863" y="346948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Овал 70"/>
          <p:cNvSpPr/>
          <p:nvPr/>
        </p:nvSpPr>
        <p:spPr bwMode="auto">
          <a:xfrm>
            <a:off x="6822281" y="415528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Овал 74"/>
          <p:cNvSpPr/>
          <p:nvPr/>
        </p:nvSpPr>
        <p:spPr bwMode="auto">
          <a:xfrm>
            <a:off x="6130391" y="414312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8580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3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7912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4</a:t>
            </a:r>
            <a:endParaRPr lang="ru-RU" dirty="0"/>
          </a:p>
        </p:txBody>
      </p:sp>
      <p:cxnSp>
        <p:nvCxnSpPr>
          <p:cNvPr id="48" name="Прямая соединительная линия 47"/>
          <p:cNvCxnSpPr/>
          <p:nvPr/>
        </p:nvCxnSpPr>
        <p:spPr bwMode="auto">
          <a:xfrm>
            <a:off x="1066800" y="2209800"/>
            <a:ext cx="4479235" cy="66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Прямая соединительная линия 57"/>
          <p:cNvCxnSpPr/>
          <p:nvPr/>
        </p:nvCxnSpPr>
        <p:spPr bwMode="auto">
          <a:xfrm rot="5400000">
            <a:off x="2058194" y="4038600"/>
            <a:ext cx="3656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Овал 64"/>
          <p:cNvSpPr/>
          <p:nvPr/>
        </p:nvSpPr>
        <p:spPr bwMode="auto">
          <a:xfrm flipH="1" flipV="1">
            <a:off x="3848511" y="2176355"/>
            <a:ext cx="73407" cy="73925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762375" y="1789315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69" name="Овал 68"/>
          <p:cNvSpPr/>
          <p:nvPr/>
        </p:nvSpPr>
        <p:spPr bwMode="auto">
          <a:xfrm>
            <a:off x="3845719" y="5443538"/>
            <a:ext cx="73819" cy="69056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341281" y="1784498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200400" y="5334000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3</a:t>
            </a:r>
            <a:endParaRPr lang="ru-RU" dirty="0"/>
          </a:p>
        </p:txBody>
      </p:sp>
      <p:sp>
        <p:nvSpPr>
          <p:cNvPr id="85" name="Овал 84"/>
          <p:cNvSpPr/>
          <p:nvPr/>
        </p:nvSpPr>
        <p:spPr bwMode="auto">
          <a:xfrm rot="21373948" flipV="1">
            <a:off x="3555251" y="2173962"/>
            <a:ext cx="71357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940969" y="554116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96" name="Прямая соединительная линия 95"/>
          <p:cNvCxnSpPr/>
          <p:nvPr/>
        </p:nvCxnSpPr>
        <p:spPr bwMode="auto">
          <a:xfrm rot="5400000">
            <a:off x="1944899" y="3846301"/>
            <a:ext cx="3285035" cy="1203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Овал 100"/>
          <p:cNvSpPr/>
          <p:nvPr/>
        </p:nvSpPr>
        <p:spPr bwMode="auto">
          <a:xfrm flipV="1">
            <a:off x="3545682" y="5445918"/>
            <a:ext cx="76200" cy="73819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4" name="Прямая соединительная линия 103"/>
          <p:cNvCxnSpPr/>
          <p:nvPr/>
        </p:nvCxnSpPr>
        <p:spPr bwMode="auto">
          <a:xfrm flipV="1">
            <a:off x="3581400" y="5486400"/>
            <a:ext cx="304800" cy="238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77" grpId="0"/>
      <p:bldP spid="10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800" y="17974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228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16. Определяем ширину пояса  ПП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</a:t>
            </a:r>
            <a:r>
              <a:rPr lang="ru-RU" sz="2400" dirty="0" err="1" smtClean="0"/>
              <a:t>п</a:t>
            </a:r>
            <a:r>
              <a:rPr lang="ru-RU" sz="2400" dirty="0" smtClean="0"/>
              <a:t>/в=3см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 bwMode="auto">
          <a:xfrm>
            <a:off x="6593681" y="300751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2667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 flipH="1" flipV="1">
            <a:off x="6286500" y="2552700"/>
            <a:ext cx="8382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391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 bwMode="auto">
          <a:xfrm>
            <a:off x="7280921" y="3466117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 flipV="1">
            <a:off x="5486400" y="3505200"/>
            <a:ext cx="1794521" cy="9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единительная линия 48"/>
          <p:cNvCxnSpPr/>
          <p:nvPr/>
        </p:nvCxnSpPr>
        <p:spPr bwMode="auto">
          <a:xfrm rot="5400000">
            <a:off x="5677694" y="3847306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Овал 67"/>
          <p:cNvSpPr/>
          <p:nvPr/>
        </p:nvSpPr>
        <p:spPr bwMode="auto">
          <a:xfrm>
            <a:off x="6815299" y="34715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0960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2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7056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dirty="0" smtClean="0">
                <a:solidFill>
                  <a:srgbClr val="000000"/>
                </a:solidFill>
              </a:rPr>
              <a:t>К</a:t>
            </a:r>
            <a:r>
              <a:rPr lang="ru-RU" baseline="-25000" dirty="0" smtClean="0">
                <a:solidFill>
                  <a:srgbClr val="000000"/>
                </a:solidFill>
              </a:rPr>
              <a:t>1</a:t>
            </a:r>
            <a:endParaRPr lang="ru-RU" dirty="0">
              <a:solidFill>
                <a:srgbClr val="000000"/>
              </a:solidFill>
            </a:endParaRPr>
          </a:p>
        </p:txBody>
      </p:sp>
      <p:cxnSp>
        <p:nvCxnSpPr>
          <p:cNvPr id="44" name="Прямая соединительная линия 43"/>
          <p:cNvCxnSpPr>
            <a:stCxn id="68" idx="4"/>
          </p:cNvCxnSpPr>
          <p:nvPr/>
        </p:nvCxnSpPr>
        <p:spPr bwMode="auto">
          <a:xfrm rot="16200000" flipH="1">
            <a:off x="6534070" y="3867069"/>
            <a:ext cx="643259" cy="46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Прямая соединительная линия 52"/>
          <p:cNvCxnSpPr>
            <a:endCxn id="68" idx="2"/>
          </p:cNvCxnSpPr>
          <p:nvPr/>
        </p:nvCxnSpPr>
        <p:spPr bwMode="auto">
          <a:xfrm>
            <a:off x="6188869" y="3505200"/>
            <a:ext cx="626430" cy="44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Прямая соединительная линия 56"/>
          <p:cNvCxnSpPr/>
          <p:nvPr/>
        </p:nvCxnSpPr>
        <p:spPr bwMode="auto">
          <a:xfrm>
            <a:off x="6172200" y="4191000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Прямая соединительная линия 60"/>
          <p:cNvCxnSpPr/>
          <p:nvPr/>
        </p:nvCxnSpPr>
        <p:spPr bwMode="auto">
          <a:xfrm rot="5400000">
            <a:off x="5830094" y="3847306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Овал 63"/>
          <p:cNvSpPr/>
          <p:nvPr/>
        </p:nvSpPr>
        <p:spPr bwMode="auto">
          <a:xfrm>
            <a:off x="6138863" y="346948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Овал 70"/>
          <p:cNvSpPr/>
          <p:nvPr/>
        </p:nvSpPr>
        <p:spPr bwMode="auto">
          <a:xfrm>
            <a:off x="6822281" y="415528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Овал 74"/>
          <p:cNvSpPr/>
          <p:nvPr/>
        </p:nvSpPr>
        <p:spPr bwMode="auto">
          <a:xfrm>
            <a:off x="6130391" y="414312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8580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3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7912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4</a:t>
            </a:r>
            <a:endParaRPr lang="ru-RU" dirty="0"/>
          </a:p>
        </p:txBody>
      </p:sp>
      <p:cxnSp>
        <p:nvCxnSpPr>
          <p:cNvPr id="48" name="Прямая соединительная линия 47"/>
          <p:cNvCxnSpPr/>
          <p:nvPr/>
        </p:nvCxnSpPr>
        <p:spPr bwMode="auto">
          <a:xfrm>
            <a:off x="1066800" y="2209800"/>
            <a:ext cx="4479235" cy="66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Прямая соединительная линия 57"/>
          <p:cNvCxnSpPr/>
          <p:nvPr/>
        </p:nvCxnSpPr>
        <p:spPr bwMode="auto">
          <a:xfrm rot="5400000">
            <a:off x="2058194" y="4038600"/>
            <a:ext cx="3656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Овал 64"/>
          <p:cNvSpPr/>
          <p:nvPr/>
        </p:nvSpPr>
        <p:spPr bwMode="auto">
          <a:xfrm flipH="1" flipV="1">
            <a:off x="3848511" y="2176355"/>
            <a:ext cx="73407" cy="73925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762375" y="1789315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69" name="Овал 68"/>
          <p:cNvSpPr/>
          <p:nvPr/>
        </p:nvSpPr>
        <p:spPr bwMode="auto">
          <a:xfrm>
            <a:off x="3845719" y="5443538"/>
            <a:ext cx="73819" cy="69056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341281" y="1784498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200400" y="5334000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3</a:t>
            </a:r>
            <a:endParaRPr lang="ru-RU" dirty="0"/>
          </a:p>
        </p:txBody>
      </p:sp>
      <p:sp>
        <p:nvSpPr>
          <p:cNvPr id="85" name="Овал 84"/>
          <p:cNvSpPr/>
          <p:nvPr/>
        </p:nvSpPr>
        <p:spPr bwMode="auto">
          <a:xfrm rot="21373948" flipV="1">
            <a:off x="3555251" y="2173962"/>
            <a:ext cx="71357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940969" y="554116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88" name="Прямая соединительная линия 87"/>
          <p:cNvCxnSpPr/>
          <p:nvPr/>
        </p:nvCxnSpPr>
        <p:spPr bwMode="auto">
          <a:xfrm rot="5400000">
            <a:off x="1943100" y="3848100"/>
            <a:ext cx="3277394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TextBox 93"/>
          <p:cNvSpPr txBox="1"/>
          <p:nvPr/>
        </p:nvSpPr>
        <p:spPr>
          <a:xfrm>
            <a:off x="1066800" y="8382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17. Определяем длину пояса  ПП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=61см</a:t>
            </a:r>
            <a:endParaRPr lang="ru-RU" sz="1600" dirty="0" smtClean="0"/>
          </a:p>
        </p:txBody>
      </p:sp>
      <p:sp>
        <p:nvSpPr>
          <p:cNvPr id="101" name="Овал 100"/>
          <p:cNvSpPr/>
          <p:nvPr/>
        </p:nvSpPr>
        <p:spPr bwMode="auto">
          <a:xfrm flipV="1">
            <a:off x="3545682" y="5445918"/>
            <a:ext cx="76200" cy="738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4" name="Прямая соединительная линия 103"/>
          <p:cNvCxnSpPr/>
          <p:nvPr/>
        </p:nvCxnSpPr>
        <p:spPr bwMode="auto">
          <a:xfrm flipV="1">
            <a:off x="3581400" y="5486400"/>
            <a:ext cx="304800" cy="23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Овал 62"/>
          <p:cNvSpPr/>
          <p:nvPr/>
        </p:nvSpPr>
        <p:spPr bwMode="auto">
          <a:xfrm>
            <a:off x="2476500" y="2174081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 bwMode="auto">
          <a:xfrm flipV="1">
            <a:off x="2300288" y="2216151"/>
            <a:ext cx="214622" cy="79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Прямая соединительная линия 71"/>
          <p:cNvCxnSpPr/>
          <p:nvPr/>
        </p:nvCxnSpPr>
        <p:spPr bwMode="auto">
          <a:xfrm rot="5400000">
            <a:off x="533797" y="4190603"/>
            <a:ext cx="3962400" cy="79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Овал 80"/>
          <p:cNvSpPr/>
          <p:nvPr/>
        </p:nvSpPr>
        <p:spPr bwMode="auto">
          <a:xfrm>
            <a:off x="2476500" y="6131719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0" name="Овал 89"/>
          <p:cNvSpPr/>
          <p:nvPr/>
        </p:nvSpPr>
        <p:spPr bwMode="auto">
          <a:xfrm>
            <a:off x="2259806" y="2181226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395538" y="175974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92" name="TextBox 91"/>
          <p:cNvSpPr txBox="1"/>
          <p:nvPr/>
        </p:nvSpPr>
        <p:spPr>
          <a:xfrm>
            <a:off x="2005012" y="1762125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2547937" y="605790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r>
              <a:rPr lang="ru-RU" baseline="-25000" dirty="0" smtClean="0"/>
              <a:t>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4" grpId="0"/>
      <p:bldP spid="63" grpId="0" animBg="1"/>
      <p:bldP spid="81" grpId="0" animBg="1"/>
      <p:bldP spid="90" grpId="0" animBg="1"/>
      <p:bldP spid="91" grpId="0"/>
      <p:bldP spid="92" grpId="0"/>
      <p:bldP spid="9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800" y="17974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228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18. Строим прямоугольник ПП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П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П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7279665" y="217225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279139" y="545141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>
            <a:off x="5562600" y="22098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Овал 18"/>
          <p:cNvSpPr/>
          <p:nvPr/>
        </p:nvSpPr>
        <p:spPr bwMode="auto">
          <a:xfrm>
            <a:off x="5515055" y="217420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62600" y="54864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5523534" y="544518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Овал 31"/>
          <p:cNvSpPr/>
          <p:nvPr/>
        </p:nvSpPr>
        <p:spPr bwMode="auto">
          <a:xfrm>
            <a:off x="7280644" y="301167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62600" y="3048000"/>
            <a:ext cx="1752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Овал 25"/>
          <p:cNvSpPr/>
          <p:nvPr/>
        </p:nvSpPr>
        <p:spPr bwMode="auto">
          <a:xfrm>
            <a:off x="5516732" y="301322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 bwMode="auto">
          <a:xfrm>
            <a:off x="6745480" y="2171344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 bwMode="auto">
          <a:xfrm>
            <a:off x="6593681" y="300751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2667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 flipH="1" flipV="1">
            <a:off x="6286500" y="2552700"/>
            <a:ext cx="8382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391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 bwMode="auto">
          <a:xfrm>
            <a:off x="7280921" y="3466117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 flipV="1">
            <a:off x="5486400" y="3505200"/>
            <a:ext cx="1794521" cy="9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единительная линия 48"/>
          <p:cNvCxnSpPr/>
          <p:nvPr/>
        </p:nvCxnSpPr>
        <p:spPr bwMode="auto">
          <a:xfrm rot="5400000">
            <a:off x="5677694" y="3847306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Овал 67"/>
          <p:cNvSpPr/>
          <p:nvPr/>
        </p:nvSpPr>
        <p:spPr bwMode="auto">
          <a:xfrm>
            <a:off x="6815299" y="347154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0960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2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7056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dirty="0" smtClean="0">
                <a:solidFill>
                  <a:srgbClr val="000000"/>
                </a:solidFill>
              </a:rPr>
              <a:t>К</a:t>
            </a:r>
            <a:r>
              <a:rPr lang="ru-RU" baseline="-25000" dirty="0" smtClean="0">
                <a:solidFill>
                  <a:srgbClr val="000000"/>
                </a:solidFill>
              </a:rPr>
              <a:t>1</a:t>
            </a:r>
            <a:endParaRPr lang="ru-RU" dirty="0">
              <a:solidFill>
                <a:srgbClr val="000000"/>
              </a:solidFill>
            </a:endParaRPr>
          </a:p>
        </p:txBody>
      </p:sp>
      <p:cxnSp>
        <p:nvCxnSpPr>
          <p:cNvPr id="44" name="Прямая соединительная линия 43"/>
          <p:cNvCxnSpPr>
            <a:stCxn id="68" idx="4"/>
          </p:cNvCxnSpPr>
          <p:nvPr/>
        </p:nvCxnSpPr>
        <p:spPr bwMode="auto">
          <a:xfrm rot="16200000" flipH="1">
            <a:off x="6534070" y="3867069"/>
            <a:ext cx="643259" cy="46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Прямая соединительная линия 52"/>
          <p:cNvCxnSpPr>
            <a:endCxn id="68" idx="2"/>
          </p:cNvCxnSpPr>
          <p:nvPr/>
        </p:nvCxnSpPr>
        <p:spPr bwMode="auto">
          <a:xfrm>
            <a:off x="6188869" y="3505200"/>
            <a:ext cx="626430" cy="44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Прямая соединительная линия 56"/>
          <p:cNvCxnSpPr/>
          <p:nvPr/>
        </p:nvCxnSpPr>
        <p:spPr bwMode="auto">
          <a:xfrm>
            <a:off x="6172200" y="4191000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Прямая соединительная линия 60"/>
          <p:cNvCxnSpPr/>
          <p:nvPr/>
        </p:nvCxnSpPr>
        <p:spPr bwMode="auto">
          <a:xfrm rot="5400000">
            <a:off x="5830094" y="3847306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Овал 63"/>
          <p:cNvSpPr/>
          <p:nvPr/>
        </p:nvSpPr>
        <p:spPr bwMode="auto">
          <a:xfrm>
            <a:off x="6138863" y="346948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Овал 70"/>
          <p:cNvSpPr/>
          <p:nvPr/>
        </p:nvSpPr>
        <p:spPr bwMode="auto">
          <a:xfrm>
            <a:off x="6822281" y="415528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Овал 74"/>
          <p:cNvSpPr/>
          <p:nvPr/>
        </p:nvSpPr>
        <p:spPr bwMode="auto">
          <a:xfrm>
            <a:off x="6130391" y="4143122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8580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3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7912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4</a:t>
            </a:r>
            <a:endParaRPr lang="ru-RU" dirty="0"/>
          </a:p>
        </p:txBody>
      </p:sp>
      <p:cxnSp>
        <p:nvCxnSpPr>
          <p:cNvPr id="48" name="Прямая соединительная линия 47"/>
          <p:cNvCxnSpPr/>
          <p:nvPr/>
        </p:nvCxnSpPr>
        <p:spPr bwMode="auto">
          <a:xfrm>
            <a:off x="1066800" y="2209800"/>
            <a:ext cx="4479235" cy="66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Прямая соединительная линия 57"/>
          <p:cNvCxnSpPr/>
          <p:nvPr/>
        </p:nvCxnSpPr>
        <p:spPr bwMode="auto">
          <a:xfrm rot="5400000">
            <a:off x="2058194" y="4038600"/>
            <a:ext cx="3656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Овал 64"/>
          <p:cNvSpPr/>
          <p:nvPr/>
        </p:nvSpPr>
        <p:spPr bwMode="auto">
          <a:xfrm flipH="1" flipV="1">
            <a:off x="3848511" y="2176355"/>
            <a:ext cx="73407" cy="73925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762375" y="1789315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69" name="Овал 68"/>
          <p:cNvSpPr/>
          <p:nvPr/>
        </p:nvSpPr>
        <p:spPr bwMode="auto">
          <a:xfrm>
            <a:off x="3845719" y="5443538"/>
            <a:ext cx="73819" cy="69056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341281" y="1784498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200400" y="5334000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3</a:t>
            </a:r>
            <a:endParaRPr lang="ru-RU" dirty="0"/>
          </a:p>
        </p:txBody>
      </p:sp>
      <p:sp>
        <p:nvSpPr>
          <p:cNvPr id="85" name="Овал 84"/>
          <p:cNvSpPr/>
          <p:nvPr/>
        </p:nvSpPr>
        <p:spPr bwMode="auto">
          <a:xfrm rot="21373948" flipV="1">
            <a:off x="3555251" y="2173962"/>
            <a:ext cx="71357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940969" y="554116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88" name="Прямая соединительная линия 87"/>
          <p:cNvCxnSpPr/>
          <p:nvPr/>
        </p:nvCxnSpPr>
        <p:spPr bwMode="auto">
          <a:xfrm rot="5400000">
            <a:off x="1943100" y="3848100"/>
            <a:ext cx="3277394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Овал 100"/>
          <p:cNvSpPr/>
          <p:nvPr/>
        </p:nvSpPr>
        <p:spPr bwMode="auto">
          <a:xfrm flipV="1">
            <a:off x="3545682" y="5445918"/>
            <a:ext cx="76200" cy="738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4" name="Прямая соединительная линия 103"/>
          <p:cNvCxnSpPr/>
          <p:nvPr/>
        </p:nvCxnSpPr>
        <p:spPr bwMode="auto">
          <a:xfrm flipV="1">
            <a:off x="3581400" y="5486400"/>
            <a:ext cx="304800" cy="23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Овал 62"/>
          <p:cNvSpPr/>
          <p:nvPr/>
        </p:nvSpPr>
        <p:spPr bwMode="auto">
          <a:xfrm>
            <a:off x="2476500" y="2174081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 bwMode="auto">
          <a:xfrm rot="5400000">
            <a:off x="533797" y="4190603"/>
            <a:ext cx="3962400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Прямая соединительная линия 72"/>
          <p:cNvCxnSpPr/>
          <p:nvPr/>
        </p:nvCxnSpPr>
        <p:spPr bwMode="auto">
          <a:xfrm rot="5400000">
            <a:off x="310817" y="4184983"/>
            <a:ext cx="3962400" cy="1203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Прямая соединительная линия 73"/>
          <p:cNvCxnSpPr/>
          <p:nvPr/>
        </p:nvCxnSpPr>
        <p:spPr bwMode="auto">
          <a:xfrm>
            <a:off x="2281238" y="6172200"/>
            <a:ext cx="233362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Овал 80"/>
          <p:cNvSpPr/>
          <p:nvPr/>
        </p:nvSpPr>
        <p:spPr bwMode="auto">
          <a:xfrm>
            <a:off x="2476500" y="6131719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2" name="Овал 81"/>
          <p:cNvSpPr/>
          <p:nvPr/>
        </p:nvSpPr>
        <p:spPr bwMode="auto">
          <a:xfrm>
            <a:off x="2245519" y="6126957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0" name="Овал 89"/>
          <p:cNvSpPr/>
          <p:nvPr/>
        </p:nvSpPr>
        <p:spPr bwMode="auto">
          <a:xfrm>
            <a:off x="2259806" y="2181226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395538" y="175974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92" name="TextBox 91"/>
          <p:cNvSpPr txBox="1"/>
          <p:nvPr/>
        </p:nvSpPr>
        <p:spPr>
          <a:xfrm>
            <a:off x="2005012" y="1762125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2547937" y="605790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r>
              <a:rPr lang="ru-RU" baseline="-25000" dirty="0" smtClean="0"/>
              <a:t>2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1800224" y="6065044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</a:t>
            </a:r>
            <a:r>
              <a:rPr lang="ru-RU" baseline="-25000" dirty="0" smtClean="0"/>
              <a:t>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82" grpId="1" animBg="1"/>
      <p:bldP spid="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2" name="WordArt 4"/>
          <p:cNvSpPr>
            <a:spLocks noChangeArrowheads="1" noChangeShapeType="1" noTextEdit="1"/>
          </p:cNvSpPr>
          <p:nvPr/>
        </p:nvSpPr>
        <p:spPr bwMode="auto">
          <a:xfrm>
            <a:off x="2786050" y="142852"/>
            <a:ext cx="3571900" cy="164307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758"/>
              </a:avLst>
            </a:prstTxWarp>
          </a:bodyPr>
          <a:lstStyle/>
          <a:p>
            <a:pPr>
              <a:defRPr/>
            </a:pP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Impact"/>
              </a:rPr>
              <a:t>Цель</a:t>
            </a:r>
            <a:endParaRPr lang="ru-RU" sz="3600" b="1" kern="1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Impact"/>
            </a:endParaRPr>
          </a:p>
        </p:txBody>
      </p:sp>
      <p:sp>
        <p:nvSpPr>
          <p:cNvPr id="345093" name="WordArt 5"/>
          <p:cNvSpPr>
            <a:spLocks noChangeArrowheads="1" noChangeShapeType="1" noTextEdit="1"/>
          </p:cNvSpPr>
          <p:nvPr/>
        </p:nvSpPr>
        <p:spPr bwMode="auto">
          <a:xfrm>
            <a:off x="2786050" y="4357694"/>
            <a:ext cx="4751388" cy="214314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8464"/>
              </a:avLst>
            </a:prstTxWarp>
          </a:bodyPr>
          <a:lstStyle/>
          <a:p>
            <a:pPr>
              <a:defRPr/>
            </a:pP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Impact"/>
              </a:rPr>
              <a:t>УРОКА</a:t>
            </a:r>
            <a:endParaRPr lang="ru-RU" sz="3600" b="1" kern="1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Impact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14282" y="1785926"/>
            <a:ext cx="871543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400" dirty="0" smtClean="0">
                <a:solidFill>
                  <a:srgbClr val="3333CC"/>
                </a:solidFill>
              </a:rPr>
              <a:t>Получение навыков построения чертежа с использованием инструкционной карты и чертежных инструментов.</a:t>
            </a:r>
            <a:endParaRPr lang="ru-RU" sz="4400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slow" advClick="0" advTm="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3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7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7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0"/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8" presetClass="exit" presetSubtype="16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162800" y="179742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5679292" y="3842772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376809" y="543127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auto">
          <a:xfrm rot="10800000" flipV="1">
            <a:off x="5555456" y="2211387"/>
            <a:ext cx="1759744" cy="3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5343525" y="178117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1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rot="10800000">
            <a:off x="5543550" y="5481638"/>
            <a:ext cx="1783556" cy="476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5400000">
            <a:off x="3917167" y="3852297"/>
            <a:ext cx="327580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167219" y="553383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6897296" y="2627704"/>
            <a:ext cx="838200" cy="2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7391400" y="2819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auto">
          <a:xfrm rot="10800000">
            <a:off x="5543550" y="3045620"/>
            <a:ext cx="1771650" cy="396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105400" y="2819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6629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="1" baseline="-25000" dirty="0" smtClean="0"/>
              <a:t>2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6172200" y="25908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auto">
          <a:xfrm rot="5400000" flipH="1" flipV="1">
            <a:off x="6280547" y="2541985"/>
            <a:ext cx="854869" cy="15716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391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>
            <a:off x="5543212" y="3503396"/>
            <a:ext cx="178010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единительная линия 48"/>
          <p:cNvCxnSpPr/>
          <p:nvPr/>
        </p:nvCxnSpPr>
        <p:spPr bwMode="auto">
          <a:xfrm rot="5400000">
            <a:off x="5677694" y="3847306"/>
            <a:ext cx="3275806" cy="79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Прямоугольник 33"/>
          <p:cNvSpPr/>
          <p:nvPr/>
        </p:nvSpPr>
        <p:spPr>
          <a:xfrm>
            <a:off x="60960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2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705600" y="31242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dirty="0" smtClean="0">
                <a:solidFill>
                  <a:srgbClr val="000000"/>
                </a:solidFill>
              </a:rPr>
              <a:t>К</a:t>
            </a:r>
            <a:r>
              <a:rPr lang="ru-RU" baseline="-25000" dirty="0" smtClean="0">
                <a:solidFill>
                  <a:srgbClr val="000000"/>
                </a:solidFill>
              </a:rPr>
              <a:t>1</a:t>
            </a:r>
            <a:endParaRPr lang="ru-RU" dirty="0">
              <a:solidFill>
                <a:srgbClr val="000000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 bwMode="auto">
          <a:xfrm rot="16200000" flipH="1">
            <a:off x="6506767" y="3839765"/>
            <a:ext cx="697705" cy="476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Прямая соединительная линия 52"/>
          <p:cNvCxnSpPr/>
          <p:nvPr/>
        </p:nvCxnSpPr>
        <p:spPr bwMode="auto">
          <a:xfrm>
            <a:off x="6160294" y="3502819"/>
            <a:ext cx="697706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Прямая соединительная линия 56"/>
          <p:cNvCxnSpPr/>
          <p:nvPr/>
        </p:nvCxnSpPr>
        <p:spPr bwMode="auto">
          <a:xfrm>
            <a:off x="6157913" y="4191000"/>
            <a:ext cx="714374" cy="63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Прямая соединительная линия 60"/>
          <p:cNvCxnSpPr/>
          <p:nvPr/>
        </p:nvCxnSpPr>
        <p:spPr bwMode="auto">
          <a:xfrm rot="5400000">
            <a:off x="5830094" y="3847306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Прямоугольник 42"/>
          <p:cNvSpPr/>
          <p:nvPr/>
        </p:nvSpPr>
        <p:spPr>
          <a:xfrm>
            <a:off x="68580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3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791200" y="403860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</a:t>
            </a:r>
            <a:r>
              <a:rPr lang="ru-RU" baseline="-25000" dirty="0" smtClean="0"/>
              <a:t>4</a:t>
            </a:r>
            <a:endParaRPr lang="ru-RU" dirty="0"/>
          </a:p>
        </p:txBody>
      </p:sp>
      <p:cxnSp>
        <p:nvCxnSpPr>
          <p:cNvPr id="48" name="Прямая соединительная линия 47"/>
          <p:cNvCxnSpPr/>
          <p:nvPr/>
        </p:nvCxnSpPr>
        <p:spPr bwMode="auto">
          <a:xfrm>
            <a:off x="1066800" y="2209800"/>
            <a:ext cx="4493419" cy="7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3762375" y="1789315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3341281" y="1784498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200400" y="5334000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3</a:t>
            </a:r>
            <a:endParaRPr lang="ru-RU" dirty="0"/>
          </a:p>
        </p:txBody>
      </p:sp>
      <p:sp>
        <p:nvSpPr>
          <p:cNvPr id="86" name="TextBox 85"/>
          <p:cNvSpPr txBox="1"/>
          <p:nvPr/>
        </p:nvSpPr>
        <p:spPr>
          <a:xfrm>
            <a:off x="38862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r>
              <a:rPr lang="ru-RU" baseline="-25000" dirty="0" smtClean="0"/>
              <a:t>2</a:t>
            </a:r>
            <a:endParaRPr lang="ru-RU" dirty="0"/>
          </a:p>
        </p:txBody>
      </p:sp>
      <p:cxnSp>
        <p:nvCxnSpPr>
          <p:cNvPr id="88" name="Прямая соединительная линия 87"/>
          <p:cNvCxnSpPr/>
          <p:nvPr/>
        </p:nvCxnSpPr>
        <p:spPr bwMode="auto">
          <a:xfrm rot="5400000">
            <a:off x="2247900" y="3848100"/>
            <a:ext cx="3277394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TextBox 93"/>
          <p:cNvSpPr txBox="1"/>
          <p:nvPr/>
        </p:nvSpPr>
        <p:spPr>
          <a:xfrm>
            <a:off x="1066800" y="838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19. Обводим контур чертежа.</a:t>
            </a:r>
            <a:endParaRPr lang="ru-RU" sz="1600" dirty="0" smtClean="0"/>
          </a:p>
        </p:txBody>
      </p:sp>
      <p:cxnSp>
        <p:nvCxnSpPr>
          <p:cNvPr id="96" name="Прямая соединительная линия 95"/>
          <p:cNvCxnSpPr/>
          <p:nvPr/>
        </p:nvCxnSpPr>
        <p:spPr bwMode="auto">
          <a:xfrm rot="5400000">
            <a:off x="1944899" y="3846301"/>
            <a:ext cx="3285035" cy="120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Прямая соединительная линия 103"/>
          <p:cNvCxnSpPr/>
          <p:nvPr/>
        </p:nvCxnSpPr>
        <p:spPr bwMode="auto">
          <a:xfrm flipV="1">
            <a:off x="3567113" y="5481638"/>
            <a:ext cx="330993" cy="47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Прямая соединительная линия 71"/>
          <p:cNvCxnSpPr/>
          <p:nvPr/>
        </p:nvCxnSpPr>
        <p:spPr bwMode="auto">
          <a:xfrm rot="5400000">
            <a:off x="533797" y="4190603"/>
            <a:ext cx="3962400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Прямая соединительная линия 72"/>
          <p:cNvCxnSpPr/>
          <p:nvPr/>
        </p:nvCxnSpPr>
        <p:spPr bwMode="auto">
          <a:xfrm rot="5400000">
            <a:off x="310817" y="4184983"/>
            <a:ext cx="3962400" cy="120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Прямая соединительная линия 73"/>
          <p:cNvCxnSpPr/>
          <p:nvPr/>
        </p:nvCxnSpPr>
        <p:spPr bwMode="auto">
          <a:xfrm>
            <a:off x="2271713" y="6172200"/>
            <a:ext cx="254793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2402682" y="175974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92" name="TextBox 91"/>
          <p:cNvSpPr txBox="1"/>
          <p:nvPr/>
        </p:nvSpPr>
        <p:spPr>
          <a:xfrm>
            <a:off x="2035968" y="1764506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2543175" y="6010275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r>
              <a:rPr lang="ru-RU" baseline="-25000" dirty="0" smtClean="0"/>
              <a:t>2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1902618" y="6010275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</a:t>
            </a:r>
            <a:r>
              <a:rPr lang="ru-RU" baseline="-25000" dirty="0" smtClean="0"/>
              <a:t>3</a:t>
            </a:r>
            <a:endParaRPr lang="ru-RU" dirty="0"/>
          </a:p>
        </p:txBody>
      </p:sp>
      <p:cxnSp>
        <p:nvCxnSpPr>
          <p:cNvPr id="83" name="Прямая соединительная линия 82"/>
          <p:cNvCxnSpPr/>
          <p:nvPr/>
        </p:nvCxnSpPr>
        <p:spPr bwMode="auto">
          <a:xfrm>
            <a:off x="6773593" y="2207463"/>
            <a:ext cx="555047" cy="233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Прямая соединительная линия 97"/>
          <p:cNvCxnSpPr/>
          <p:nvPr/>
        </p:nvCxnSpPr>
        <p:spPr bwMode="auto">
          <a:xfrm rot="16200000" flipH="1">
            <a:off x="4329531" y="4244570"/>
            <a:ext cx="2439256" cy="257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Прямая соединительная линия 127"/>
          <p:cNvCxnSpPr/>
          <p:nvPr/>
        </p:nvCxnSpPr>
        <p:spPr bwMode="auto">
          <a:xfrm rot="10800000">
            <a:off x="5551381" y="5472843"/>
            <a:ext cx="1783556" cy="47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Прямая соединительная линия 128"/>
          <p:cNvCxnSpPr/>
          <p:nvPr/>
        </p:nvCxnSpPr>
        <p:spPr bwMode="auto">
          <a:xfrm rot="10800000">
            <a:off x="5551381" y="3042858"/>
            <a:ext cx="1771650" cy="3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Прямая соединительная линия 129"/>
          <p:cNvCxnSpPr/>
          <p:nvPr/>
        </p:nvCxnSpPr>
        <p:spPr bwMode="auto">
          <a:xfrm rot="5400000" flipH="1" flipV="1">
            <a:off x="6278677" y="2550238"/>
            <a:ext cx="854869" cy="1571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Прямая соединительная линия 131"/>
          <p:cNvCxnSpPr/>
          <p:nvPr/>
        </p:nvCxnSpPr>
        <p:spPr bwMode="auto">
          <a:xfrm rot="16200000" flipH="1">
            <a:off x="6512723" y="3845720"/>
            <a:ext cx="685797" cy="476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Прямая соединительная линия 133"/>
          <p:cNvCxnSpPr/>
          <p:nvPr/>
        </p:nvCxnSpPr>
        <p:spPr bwMode="auto">
          <a:xfrm>
            <a:off x="6172200" y="4188619"/>
            <a:ext cx="685800" cy="47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Прямая соединительная линия 134"/>
          <p:cNvCxnSpPr/>
          <p:nvPr/>
        </p:nvCxnSpPr>
        <p:spPr bwMode="auto">
          <a:xfrm rot="5400000">
            <a:off x="5830095" y="3847308"/>
            <a:ext cx="685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Прямая соединительная линия 144"/>
          <p:cNvCxnSpPr/>
          <p:nvPr/>
        </p:nvCxnSpPr>
        <p:spPr bwMode="auto">
          <a:xfrm>
            <a:off x="3581400" y="2214563"/>
            <a:ext cx="319088" cy="238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6" name="Прямая соединительная линия 145"/>
          <p:cNvCxnSpPr/>
          <p:nvPr/>
        </p:nvCxnSpPr>
        <p:spPr bwMode="auto">
          <a:xfrm rot="5400000">
            <a:off x="2248922" y="3847077"/>
            <a:ext cx="3277394" cy="79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Прямая соединительная линия 146"/>
          <p:cNvCxnSpPr/>
          <p:nvPr/>
        </p:nvCxnSpPr>
        <p:spPr bwMode="auto">
          <a:xfrm rot="5400000">
            <a:off x="1945921" y="3845278"/>
            <a:ext cx="3285035" cy="1203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Прямая соединительная линия 147"/>
          <p:cNvCxnSpPr/>
          <p:nvPr/>
        </p:nvCxnSpPr>
        <p:spPr bwMode="auto">
          <a:xfrm flipV="1">
            <a:off x="3568135" y="5480615"/>
            <a:ext cx="330993" cy="476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Прямая соединительная линия 148"/>
          <p:cNvCxnSpPr/>
          <p:nvPr/>
        </p:nvCxnSpPr>
        <p:spPr bwMode="auto">
          <a:xfrm>
            <a:off x="2283619" y="2212181"/>
            <a:ext cx="245269" cy="238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0" name="Прямая соединительная линия 149"/>
          <p:cNvCxnSpPr/>
          <p:nvPr/>
        </p:nvCxnSpPr>
        <p:spPr bwMode="auto">
          <a:xfrm rot="5400000">
            <a:off x="533797" y="4188222"/>
            <a:ext cx="3962400" cy="79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Прямая соединительная линия 150"/>
          <p:cNvCxnSpPr/>
          <p:nvPr/>
        </p:nvCxnSpPr>
        <p:spPr bwMode="auto">
          <a:xfrm rot="5400000">
            <a:off x="310817" y="4182602"/>
            <a:ext cx="3962400" cy="1203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Прямая соединительная линия 151"/>
          <p:cNvCxnSpPr/>
          <p:nvPr/>
        </p:nvCxnSpPr>
        <p:spPr bwMode="auto">
          <a:xfrm>
            <a:off x="2271713" y="6169819"/>
            <a:ext cx="254793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5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8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95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3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4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3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8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950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3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3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40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3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93"/>
          <p:cNvSpPr txBox="1"/>
          <p:nvPr/>
        </p:nvSpPr>
        <p:spPr>
          <a:xfrm>
            <a:off x="1066800" y="83820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Самопроверка.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752600"/>
            <a:ext cx="79520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Нижняя часть фартука:   ТН=35см.   ВВ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=26см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438400"/>
            <a:ext cx="7600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Нагрудник:   ВТ=15см.   ВВ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=9см.   ТТ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=11см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3124200"/>
            <a:ext cx="5433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Бретель:   ББ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=5см.   ББ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=50см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3810000"/>
            <a:ext cx="4984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Пояс:   ПП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=3см.   ПП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=61см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3" grpId="0"/>
      <p:bldP spid="4" grpId="0"/>
      <p:bldP spid="5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85786" y="357166"/>
            <a:ext cx="7901014" cy="1143000"/>
          </a:xfrm>
          <a:prstGeom prst="rect">
            <a:avLst/>
          </a:prstGeom>
          <a:extLst/>
        </p:spPr>
        <p:txBody>
          <a:bodyPr rtlCol="0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uLnTx/>
                <a:uFillTx/>
                <a:latin typeface="+mn-lt"/>
                <a:ea typeface="+mj-ea"/>
                <a:cs typeface="+mj-cs"/>
              </a:rPr>
              <a:t>Вопросы на закрепление:</a:t>
            </a:r>
            <a:endParaRPr kumimoji="0" lang="ru-RU" sz="40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13500000" scaled="1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214554"/>
            <a:ext cx="70535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600" b="1" cap="none" spc="0" dirty="0" smtClean="0">
                <a:ln w="1905"/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такое конструирование?</a:t>
            </a:r>
            <a:endParaRPr lang="ru-RU" sz="3600" b="1" cap="none" spc="0" dirty="0">
              <a:ln w="1905"/>
              <a:gradFill flip="none" rotWithShape="1"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000372"/>
            <a:ext cx="43986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600" b="1" cap="none" spc="0" dirty="0" smtClean="0">
                <a:ln w="1905"/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такое чертеж?</a:t>
            </a:r>
            <a:endParaRPr lang="ru-RU" sz="3600" b="1" cap="none" spc="0" dirty="0">
              <a:ln w="1905"/>
              <a:gradFill flip="none" rotWithShape="1"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3786190"/>
            <a:ext cx="50392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905"/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такое выкройка?</a:t>
            </a:r>
            <a:endParaRPr lang="ru-RU" sz="3600" b="1" cap="none" spc="0" dirty="0">
              <a:ln w="1905"/>
              <a:gradFill flip="none" rotWithShape="1"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1428736"/>
            <a:ext cx="835824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cap="none" spc="0" dirty="0" smtClean="0">
                <a:ln w="1905"/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Чему вы научились на уроке?</a:t>
            </a:r>
            <a:endParaRPr lang="ru-RU" sz="3600" b="1" cap="none" spc="0" dirty="0">
              <a:ln w="1905"/>
              <a:gradFill flip="none" rotWithShape="1"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4500570"/>
            <a:ext cx="835824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cap="none" spc="0" dirty="0" smtClean="0">
                <a:ln w="1905"/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Понравилась ли вам работа</a:t>
            </a:r>
            <a:endParaRPr lang="ru-RU" sz="3600" b="1" cap="none" spc="0" dirty="0">
              <a:ln w="1905"/>
              <a:gradFill flip="none" rotWithShape="1"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71670" y="5214950"/>
            <a:ext cx="635798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ru-RU" sz="3600" b="1" dirty="0" smtClean="0">
                <a:ln w="1905"/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35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конструктора-модельера?</a:t>
            </a:r>
            <a:endParaRPr lang="ru-RU" sz="3600" b="1" dirty="0">
              <a:ln w="1905"/>
              <a:gradFill flip="none" rotWithShape="1"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80" name="Text Box 4"/>
          <p:cNvSpPr txBox="1">
            <a:spLocks noChangeArrowheads="1"/>
          </p:cNvSpPr>
          <p:nvPr/>
        </p:nvSpPr>
        <p:spPr bwMode="auto">
          <a:xfrm>
            <a:off x="214282" y="500042"/>
            <a:ext cx="8715404" cy="334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5400" dirty="0" smtClean="0">
                <a:solidFill>
                  <a:srgbClr val="3333CC"/>
                </a:solidFill>
              </a:rPr>
              <a:t>Знакомство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5400" dirty="0" smtClean="0">
                <a:solidFill>
                  <a:srgbClr val="3333CC"/>
                </a:solidFill>
              </a:rPr>
              <a:t>с профессией</a:t>
            </a:r>
          </a:p>
          <a:p>
            <a:pPr>
              <a:spcBef>
                <a:spcPct val="50000"/>
              </a:spcBef>
              <a:defRPr/>
            </a:pPr>
            <a:r>
              <a:rPr lang="ru-RU" sz="5100" dirty="0" smtClean="0">
                <a:solidFill>
                  <a:srgbClr val="3333CC"/>
                </a:solidFill>
              </a:rPr>
              <a:t>«модельера-конструктора».</a:t>
            </a:r>
            <a:endParaRPr lang="ru-RU" sz="5100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slow" advClick="0" advTm="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35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xit" presetSubtype="16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" dur="2000"/>
                                        <p:tgtEl>
                                          <p:spTgt spid="357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80" grpId="0"/>
      <p:bldP spid="35738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6" name="WordArt 4"/>
          <p:cNvSpPr>
            <a:spLocks noChangeArrowheads="1" noChangeShapeType="1" noTextEdit="1"/>
          </p:cNvSpPr>
          <p:nvPr/>
        </p:nvSpPr>
        <p:spPr bwMode="auto">
          <a:xfrm>
            <a:off x="714348" y="571480"/>
            <a:ext cx="7929618" cy="54737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0726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В с п о м н и м</a:t>
            </a:r>
          </a:p>
          <a:p>
            <a:pPr algn="ctr">
              <a:defRPr/>
            </a:pPr>
            <a:r>
              <a:rPr lang="ru-RU" sz="36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прошлый</a:t>
            </a:r>
          </a:p>
          <a:p>
            <a:pPr algn="ctr">
              <a:defRPr/>
            </a:pPr>
            <a:r>
              <a:rPr lang="ru-RU" sz="36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 </a:t>
            </a: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урок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9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9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9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2" name="Text Box 4"/>
          <p:cNvSpPr txBox="1">
            <a:spLocks noChangeArrowheads="1"/>
          </p:cNvSpPr>
          <p:nvPr/>
        </p:nvSpPr>
        <p:spPr bwMode="auto">
          <a:xfrm>
            <a:off x="642910" y="928670"/>
            <a:ext cx="792961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5400" i="1" dirty="0">
                <a:solidFill>
                  <a:srgbClr val="3333CC"/>
                </a:solidFill>
              </a:rPr>
              <a:t>Кто </a:t>
            </a:r>
            <a:r>
              <a:rPr lang="ru-RU" sz="5400" i="1" dirty="0" smtClean="0">
                <a:solidFill>
                  <a:srgbClr val="3333CC"/>
                </a:solidFill>
              </a:rPr>
              <a:t>скажет,              как называлась тема </a:t>
            </a:r>
            <a:r>
              <a:rPr lang="ru-RU" sz="5400" i="1" dirty="0">
                <a:solidFill>
                  <a:srgbClr val="3333CC"/>
                </a:solidFill>
              </a:rPr>
              <a:t>прошлого урока?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9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24" name="WordArt 20"/>
          <p:cNvSpPr>
            <a:spLocks noChangeArrowheads="1" noChangeShapeType="1" noTextEdit="1"/>
          </p:cNvSpPr>
          <p:nvPr/>
        </p:nvSpPr>
        <p:spPr bwMode="auto">
          <a:xfrm>
            <a:off x="1428728" y="357166"/>
            <a:ext cx="6643734" cy="121444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33CC"/>
                </a:solidFill>
                <a:effectLst>
                  <a:outerShdw dist="107763" dir="13500000" algn="ctr" rotWithShape="0">
                    <a:srgbClr val="C0C0C0">
                      <a:alpha val="50000"/>
                    </a:srgbClr>
                  </a:outerShdw>
                </a:effectLst>
                <a:latin typeface="Impact"/>
              </a:rPr>
              <a:t>Конструирование</a:t>
            </a: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66FFFF"/>
                </a:solidFill>
                <a:effectLst>
                  <a:outerShdw dist="107763" dir="13500000" algn="ctr" rotWithShape="0">
                    <a:srgbClr val="C0C0C0">
                      <a:alpha val="50000"/>
                    </a:srgbClr>
                  </a:outerShdw>
                </a:effectLst>
                <a:latin typeface="Impact"/>
              </a:rPr>
              <a:t> 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rgbClr val="66FFFF"/>
              </a:solidFill>
              <a:effectLst>
                <a:outerShdw dist="107763" dir="13500000" algn="ctr" rotWithShape="0">
                  <a:srgbClr val="C0C0C0">
                    <a:alpha val="50000"/>
                  </a:srgbClr>
                </a:outerShdw>
              </a:effectLst>
              <a:latin typeface="Impac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2571744"/>
            <a:ext cx="592935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деталей одежды</a:t>
            </a:r>
            <a:endParaRPr lang="ru-RU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3357562"/>
            <a:ext cx="6883038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и изготовление выкроек</a:t>
            </a: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D5B781">
                    <a:satMod val="200000"/>
                    <a:tint val="3000"/>
                  </a:srgbClr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00100" y="1785926"/>
            <a:ext cx="753187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i="1" kern="10" dirty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Это </a:t>
            </a: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построение чертежей </a:t>
            </a:r>
            <a:endParaRPr lang="ru-RU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24" name="WordArt 20"/>
          <p:cNvSpPr>
            <a:spLocks noChangeArrowheads="1" noChangeShapeType="1" noTextEdit="1"/>
          </p:cNvSpPr>
          <p:nvPr/>
        </p:nvSpPr>
        <p:spPr bwMode="auto">
          <a:xfrm>
            <a:off x="285720" y="642918"/>
            <a:ext cx="8715436" cy="9286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33CC"/>
                </a:solidFill>
                <a:effectLst>
                  <a:outerShdw dist="107763" dir="13500000" algn="ctr" rotWithShape="0">
                    <a:srgbClr val="C0C0C0">
                      <a:alpha val="50000"/>
                    </a:srgbClr>
                  </a:outerShdw>
                </a:effectLst>
                <a:latin typeface="Impact"/>
              </a:rPr>
              <a:t>Чертеж швейного изделия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rgbClr val="66FFFF"/>
              </a:solidFill>
              <a:effectLst>
                <a:outerShdw dist="107763" dir="13500000" algn="ctr" rotWithShape="0">
                  <a:srgbClr val="C0C0C0">
                    <a:alpha val="50000"/>
                  </a:srgbClr>
                </a:outerShdw>
              </a:effectLst>
              <a:latin typeface="Impac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2571744"/>
            <a:ext cx="592935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деталей одежды,</a:t>
            </a:r>
            <a:endParaRPr lang="ru-RU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3357562"/>
            <a:ext cx="528959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которое строится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00100" y="1785926"/>
            <a:ext cx="705449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i="1" kern="10" dirty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Это </a:t>
            </a: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плоское изображение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0232" y="4214818"/>
            <a:ext cx="344806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по размерам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285984" y="5000636"/>
            <a:ext cx="616970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определенной фигуры.</a:t>
            </a:r>
            <a:endParaRPr lang="ru-RU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24" name="WordArt 20"/>
          <p:cNvSpPr>
            <a:spLocks noChangeArrowheads="1" noChangeShapeType="1" noTextEdit="1"/>
          </p:cNvSpPr>
          <p:nvPr/>
        </p:nvSpPr>
        <p:spPr bwMode="auto">
          <a:xfrm>
            <a:off x="2214546" y="642918"/>
            <a:ext cx="5143536" cy="9286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33CC"/>
                </a:solidFill>
                <a:effectLst>
                  <a:outerShdw dist="107763" dir="13500000" algn="ctr" rotWithShape="0">
                    <a:srgbClr val="C0C0C0">
                      <a:alpha val="50000"/>
                    </a:srgbClr>
                  </a:outerShdw>
                </a:effectLst>
                <a:latin typeface="Impact"/>
              </a:rPr>
              <a:t>Выкройка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rgbClr val="66FFFF"/>
              </a:solidFill>
              <a:effectLst>
                <a:outerShdw dist="107763" dir="13500000" algn="ctr" rotWithShape="0">
                  <a:srgbClr val="C0C0C0">
                    <a:alpha val="50000"/>
                  </a:srgbClr>
                </a:outerShdw>
              </a:effectLst>
              <a:latin typeface="Impac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2571744"/>
            <a:ext cx="65722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вырезанные из бумаги</a:t>
            </a:r>
            <a:endParaRPr lang="ru-RU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3357562"/>
            <a:ext cx="607826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(вырезанный чертеж).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00100" y="1785926"/>
            <a:ext cx="583595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i="1" kern="10" dirty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Это </a:t>
            </a:r>
            <a:r>
              <a:rPr lang="ru-RU" sz="4000" b="1" i="1" kern="10" dirty="0" smtClean="0">
                <a:ln w="900" cmpd="sng">
                  <a:solidFill>
                    <a:srgbClr val="D5B781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3333CC"/>
                </a:solidFill>
                <a:effectLst>
                  <a:innerShdw blurRad="101600" dist="76200" dir="5400000">
                    <a:srgbClr val="D5B781">
                      <a:satMod val="190000"/>
                      <a:tint val="100000"/>
                      <a:alpha val="74000"/>
                    </a:srgbClr>
                  </a:innerShdw>
                </a:effectLst>
                <a:latin typeface="Arial"/>
              </a:rPr>
              <a:t>детали изделия,</a:t>
            </a:r>
            <a:endParaRPr lang="ru-RU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1268</TotalTime>
  <Words>495</Words>
  <Application>Microsoft PowerPoint</Application>
  <PresentationFormat>Экран (4:3)</PresentationFormat>
  <Paragraphs>256</Paragraphs>
  <Slides>32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Тема1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Оленька</cp:lastModifiedBy>
  <cp:revision>148</cp:revision>
  <cp:lastPrinted>1601-01-01T00:00:00Z</cp:lastPrinted>
  <dcterms:created xsi:type="dcterms:W3CDTF">1601-01-01T00:00:00Z</dcterms:created>
  <dcterms:modified xsi:type="dcterms:W3CDTF">2016-07-03T15:03:07Z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