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67" r:id="rId25"/>
    <p:sldId id="280" r:id="rId26"/>
    <p:sldId id="281" r:id="rId27"/>
    <p:sldId id="282" r:id="rId28"/>
    <p:sldId id="283" r:id="rId29"/>
    <p:sldId id="284" r:id="rId30"/>
    <p:sldId id="285" r:id="rId31"/>
    <p:sldId id="287" r:id="rId32"/>
    <p:sldId id="288" r:id="rId33"/>
    <p:sldId id="289" r:id="rId34"/>
    <p:sldId id="290" r:id="rId35"/>
    <p:sldId id="291" r:id="rId36"/>
    <p:sldId id="292" r:id="rId37"/>
    <p:sldId id="286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2" r:id="rId46"/>
    <p:sldId id="300" r:id="rId47"/>
    <p:sldId id="303" r:id="rId48"/>
    <p:sldId id="301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74" r:id="rId106"/>
    <p:sldId id="365" r:id="rId107"/>
    <p:sldId id="366" r:id="rId108"/>
    <p:sldId id="367" r:id="rId109"/>
    <p:sldId id="361" r:id="rId110"/>
    <p:sldId id="371" r:id="rId111"/>
    <p:sldId id="372" r:id="rId112"/>
    <p:sldId id="360" r:id="rId113"/>
    <p:sldId id="373" r:id="rId114"/>
    <p:sldId id="368" r:id="rId115"/>
    <p:sldId id="370" r:id="rId1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7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presProps" Target="pres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56795-3732-46AC-A349-75A30BD2401D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113AFE7B-5A12-4F41-B845-9B50AEA13BD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56795-3732-46AC-A349-75A30BD2401D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AFE7B-5A12-4F41-B845-9B50AEA13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56795-3732-46AC-A349-75A30BD2401D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AFE7B-5A12-4F41-B845-9B50AEA13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56795-3732-46AC-A349-75A30BD2401D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AFE7B-5A12-4F41-B845-9B50AEA13BD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56795-3732-46AC-A349-75A30BD2401D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13AFE7B-5A12-4F41-B845-9B50AEA13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56795-3732-46AC-A349-75A30BD2401D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AFE7B-5A12-4F41-B845-9B50AEA13BD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56795-3732-46AC-A349-75A30BD2401D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AFE7B-5A12-4F41-B845-9B50AEA13BD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56795-3732-46AC-A349-75A30BD2401D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AFE7B-5A12-4F41-B845-9B50AEA13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56795-3732-46AC-A349-75A30BD2401D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AFE7B-5A12-4F41-B845-9B50AEA13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56795-3732-46AC-A349-75A30BD2401D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AFE7B-5A12-4F41-B845-9B50AEA13BD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56795-3732-46AC-A349-75A30BD2401D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13AFE7B-5A12-4F41-B845-9B50AEA13BD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B356795-3732-46AC-A349-75A30BD2401D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113AFE7B-5A12-4F41-B845-9B50AEA13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3.png"/><Relationship Id="rId2" Type="http://schemas.openxmlformats.org/officeDocument/2006/relationships/image" Target="../media/image33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34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6.png"/><Relationship Id="rId2" Type="http://schemas.openxmlformats.org/officeDocument/2006/relationships/image" Target="../media/image335.png"/><Relationship Id="rId1" Type="http://schemas.openxmlformats.org/officeDocument/2006/relationships/slideLayout" Target="../slideLayouts/slideLayout8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8.png"/><Relationship Id="rId2" Type="http://schemas.openxmlformats.org/officeDocument/2006/relationships/image" Target="../media/image33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40.png"/><Relationship Id="rId4" Type="http://schemas.openxmlformats.org/officeDocument/2006/relationships/image" Target="../media/image339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2.png"/><Relationship Id="rId2" Type="http://schemas.openxmlformats.org/officeDocument/2006/relationships/image" Target="../media/image341.png"/><Relationship Id="rId1" Type="http://schemas.openxmlformats.org/officeDocument/2006/relationships/slideLayout" Target="../slideLayouts/slideLayout8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4.png"/><Relationship Id="rId2" Type="http://schemas.openxmlformats.org/officeDocument/2006/relationships/image" Target="../media/image343.png"/><Relationship Id="rId1" Type="http://schemas.openxmlformats.org/officeDocument/2006/relationships/slideLayout" Target="../slideLayouts/slideLayout8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5.png"/><Relationship Id="rId2" Type="http://schemas.openxmlformats.org/officeDocument/2006/relationships/hyperlink" Target="http://www.multitran.ru/c/m.exe?t=3004880_1_2&amp;s1=%E0%E4%F0%EE%ED%ED%FB%E9%20%EA%EE%EB%EB%E0%E9%E4%E5%F0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7.png"/><Relationship Id="rId4" Type="http://schemas.openxmlformats.org/officeDocument/2006/relationships/image" Target="../media/image346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9.png"/><Relationship Id="rId2" Type="http://schemas.openxmlformats.org/officeDocument/2006/relationships/image" Target="../media/image348.png"/><Relationship Id="rId1" Type="http://schemas.openxmlformats.org/officeDocument/2006/relationships/slideLayout" Target="../slideLayouts/slideLayout6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0.png"/><Relationship Id="rId1" Type="http://schemas.openxmlformats.org/officeDocument/2006/relationships/slideLayout" Target="../slideLayouts/slideLayout6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1.png"/><Relationship Id="rId1" Type="http://schemas.openxmlformats.org/officeDocument/2006/relationships/slideLayout" Target="../slideLayouts/slideLayout6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3.png"/><Relationship Id="rId7" Type="http://schemas.openxmlformats.org/officeDocument/2006/relationships/image" Target="../media/image357.png"/><Relationship Id="rId2" Type="http://schemas.openxmlformats.org/officeDocument/2006/relationships/image" Target="../media/image3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6.png"/><Relationship Id="rId5" Type="http://schemas.openxmlformats.org/officeDocument/2006/relationships/image" Target="../media/image355.png"/><Relationship Id="rId4" Type="http://schemas.openxmlformats.org/officeDocument/2006/relationships/image" Target="../media/image35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7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9.png"/><Relationship Id="rId2" Type="http://schemas.openxmlformats.org/officeDocument/2006/relationships/image" Target="../media/image3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2.png"/><Relationship Id="rId5" Type="http://schemas.openxmlformats.org/officeDocument/2006/relationships/image" Target="../media/image361.png"/><Relationship Id="rId4" Type="http://schemas.openxmlformats.org/officeDocument/2006/relationships/image" Target="../media/image360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4.png"/><Relationship Id="rId2" Type="http://schemas.openxmlformats.org/officeDocument/2006/relationships/image" Target="../media/image3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7.png"/><Relationship Id="rId5" Type="http://schemas.openxmlformats.org/officeDocument/2006/relationships/image" Target="../media/image366.png"/><Relationship Id="rId4" Type="http://schemas.openxmlformats.org/officeDocument/2006/relationships/image" Target="../media/image365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9.png"/><Relationship Id="rId7" Type="http://schemas.openxmlformats.org/officeDocument/2006/relationships/image" Target="../media/image373.png"/><Relationship Id="rId2" Type="http://schemas.openxmlformats.org/officeDocument/2006/relationships/image" Target="../media/image36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2.png"/><Relationship Id="rId5" Type="http://schemas.openxmlformats.org/officeDocument/2006/relationships/image" Target="../media/image371.png"/><Relationship Id="rId4" Type="http://schemas.openxmlformats.org/officeDocument/2006/relationships/image" Target="../media/image370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5.png"/><Relationship Id="rId2" Type="http://schemas.openxmlformats.org/officeDocument/2006/relationships/image" Target="../media/image37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8.png"/><Relationship Id="rId5" Type="http://schemas.openxmlformats.org/officeDocument/2006/relationships/image" Target="../media/image377.png"/><Relationship Id="rId4" Type="http://schemas.openxmlformats.org/officeDocument/2006/relationships/image" Target="../media/image376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0.png"/><Relationship Id="rId2" Type="http://schemas.openxmlformats.org/officeDocument/2006/relationships/image" Target="../media/image379.pn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kontren.narod.ru/lttrs/e_shema.htm" TargetMode="External"/><Relationship Id="rId3" Type="http://schemas.openxmlformats.org/officeDocument/2006/relationships/hyperlink" Target="http://enc-dic.com/enc_big/" TargetMode="External"/><Relationship Id="rId7" Type="http://schemas.openxmlformats.org/officeDocument/2006/relationships/hyperlink" Target="http://festival.1september.ru/articles/313969/" TargetMode="External"/><Relationship Id="rId2" Type="http://schemas.openxmlformats.org/officeDocument/2006/relationships/hyperlink" Target="http://ru.wikipedia.org/wiki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hem.msu.su/rus/school/zhukov1/06a.html" TargetMode="External"/><Relationship Id="rId5" Type="http://schemas.openxmlformats.org/officeDocument/2006/relationships/hyperlink" Target="http://allbest.ru/" TargetMode="External"/><Relationship Id="rId4" Type="http://schemas.openxmlformats.org/officeDocument/2006/relationships/hyperlink" Target="http://page5.siteeditworld.com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9.jpeg"/><Relationship Id="rId4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6.jpeg"/><Relationship Id="rId4" Type="http://schemas.openxmlformats.org/officeDocument/2006/relationships/image" Target="../media/image11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8.png"/><Relationship Id="rId4" Type="http://schemas.openxmlformats.org/officeDocument/2006/relationships/image" Target="../media/image12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2.png"/><Relationship Id="rId4" Type="http://schemas.openxmlformats.org/officeDocument/2006/relationships/image" Target="../media/image13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6.png"/><Relationship Id="rId4" Type="http://schemas.openxmlformats.org/officeDocument/2006/relationships/image" Target="../media/image13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4.png"/><Relationship Id="rId5" Type="http://schemas.openxmlformats.org/officeDocument/2006/relationships/image" Target="../media/image143.png"/><Relationship Id="rId4" Type="http://schemas.openxmlformats.org/officeDocument/2006/relationships/image" Target="../media/image14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4.png"/><Relationship Id="rId5" Type="http://schemas.openxmlformats.org/officeDocument/2006/relationships/image" Target="../media/image153.png"/><Relationship Id="rId4" Type="http://schemas.openxmlformats.org/officeDocument/2006/relationships/image" Target="../media/image15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1.png"/><Relationship Id="rId4" Type="http://schemas.openxmlformats.org/officeDocument/2006/relationships/image" Target="../media/image16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5.png"/><Relationship Id="rId4" Type="http://schemas.openxmlformats.org/officeDocument/2006/relationships/image" Target="../media/image16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0.png"/><Relationship Id="rId5" Type="http://schemas.openxmlformats.org/officeDocument/2006/relationships/image" Target="../media/image169.png"/><Relationship Id="rId4" Type="http://schemas.openxmlformats.org/officeDocument/2006/relationships/image" Target="../media/image16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eg"/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3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jpeg"/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77.png"/><Relationship Id="rId4" Type="http://schemas.openxmlformats.org/officeDocument/2006/relationships/image" Target="../media/image17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image" Target="../media/image18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jpeg"/><Relationship Id="rId2" Type="http://schemas.openxmlformats.org/officeDocument/2006/relationships/image" Target="../media/image18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png"/><Relationship Id="rId2" Type="http://schemas.openxmlformats.org/officeDocument/2006/relationships/image" Target="../media/image18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eg"/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4.png"/><Relationship Id="rId5" Type="http://schemas.openxmlformats.org/officeDocument/2006/relationships/image" Target="../media/image193.png"/><Relationship Id="rId4" Type="http://schemas.openxmlformats.org/officeDocument/2006/relationships/image" Target="../media/image192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jpeg"/><Relationship Id="rId2" Type="http://schemas.openxmlformats.org/officeDocument/2006/relationships/image" Target="../media/image195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8.png"/><Relationship Id="rId4" Type="http://schemas.openxmlformats.org/officeDocument/2006/relationships/image" Target="../media/image197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199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3.png"/><Relationship Id="rId5" Type="http://schemas.openxmlformats.org/officeDocument/2006/relationships/image" Target="../media/image202.png"/><Relationship Id="rId4" Type="http://schemas.openxmlformats.org/officeDocument/2006/relationships/image" Target="../media/image20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png"/><Relationship Id="rId2" Type="http://schemas.openxmlformats.org/officeDocument/2006/relationships/image" Target="../media/image20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png"/><Relationship Id="rId2" Type="http://schemas.openxmlformats.org/officeDocument/2006/relationships/image" Target="../media/image207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10.png"/><Relationship Id="rId4" Type="http://schemas.openxmlformats.org/officeDocument/2006/relationships/image" Target="../media/image20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png"/><Relationship Id="rId2" Type="http://schemas.openxmlformats.org/officeDocument/2006/relationships/image" Target="../media/image213.jpeg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png"/><Relationship Id="rId2" Type="http://schemas.openxmlformats.org/officeDocument/2006/relationships/image" Target="../media/image21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png"/><Relationship Id="rId2" Type="http://schemas.openxmlformats.org/officeDocument/2006/relationships/image" Target="../media/image218.jpeg"/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png"/><Relationship Id="rId2" Type="http://schemas.openxmlformats.org/officeDocument/2006/relationships/image" Target="../media/image22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png"/><Relationship Id="rId2" Type="http://schemas.openxmlformats.org/officeDocument/2006/relationships/image" Target="../media/image22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5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png"/><Relationship Id="rId2" Type="http://schemas.openxmlformats.org/officeDocument/2006/relationships/image" Target="../media/image22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9.png"/><Relationship Id="rId4" Type="http://schemas.openxmlformats.org/officeDocument/2006/relationships/image" Target="../media/image228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jpeg"/><Relationship Id="rId2" Type="http://schemas.openxmlformats.org/officeDocument/2006/relationships/image" Target="../media/image23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png"/><Relationship Id="rId2" Type="http://schemas.openxmlformats.org/officeDocument/2006/relationships/image" Target="../media/image233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gif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6.png"/><Relationship Id="rId2" Type="http://schemas.openxmlformats.org/officeDocument/2006/relationships/image" Target="../media/image23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7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png"/><Relationship Id="rId2" Type="http://schemas.openxmlformats.org/officeDocument/2006/relationships/image" Target="../media/image23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0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2.png"/><Relationship Id="rId2" Type="http://schemas.openxmlformats.org/officeDocument/2006/relationships/image" Target="../media/image24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3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5.png"/><Relationship Id="rId2" Type="http://schemas.openxmlformats.org/officeDocument/2006/relationships/image" Target="../media/image24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47.png"/><Relationship Id="rId4" Type="http://schemas.openxmlformats.org/officeDocument/2006/relationships/image" Target="../media/image246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9.jpeg"/><Relationship Id="rId2" Type="http://schemas.openxmlformats.org/officeDocument/2006/relationships/image" Target="../media/image24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0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2.png"/><Relationship Id="rId2" Type="http://schemas.openxmlformats.org/officeDocument/2006/relationships/image" Target="../media/image251.png"/><Relationship Id="rId1" Type="http://schemas.openxmlformats.org/officeDocument/2006/relationships/slideLayout" Target="../slideLayouts/slideLayout8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4.png"/><Relationship Id="rId2" Type="http://schemas.openxmlformats.org/officeDocument/2006/relationships/image" Target="../media/image25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5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7.jpeg"/><Relationship Id="rId2" Type="http://schemas.openxmlformats.org/officeDocument/2006/relationships/image" Target="../media/image256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59.png"/><Relationship Id="rId4" Type="http://schemas.openxmlformats.org/officeDocument/2006/relationships/image" Target="../media/image258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1.png"/><Relationship Id="rId2" Type="http://schemas.openxmlformats.org/officeDocument/2006/relationships/image" Target="../media/image26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2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4.jpeg"/><Relationship Id="rId2" Type="http://schemas.openxmlformats.org/officeDocument/2006/relationships/image" Target="../media/image26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jpeg"/><Relationship Id="rId2" Type="http://schemas.openxmlformats.org/officeDocument/2006/relationships/image" Target="../media/image26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8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jpeg"/><Relationship Id="rId2" Type="http://schemas.openxmlformats.org/officeDocument/2006/relationships/image" Target="../media/image26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1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3.png"/><Relationship Id="rId2" Type="http://schemas.openxmlformats.org/officeDocument/2006/relationships/image" Target="../media/image27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75.png"/><Relationship Id="rId4" Type="http://schemas.openxmlformats.org/officeDocument/2006/relationships/image" Target="../media/image274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7.png"/><Relationship Id="rId2" Type="http://schemas.openxmlformats.org/officeDocument/2006/relationships/image" Target="../media/image27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79.png"/><Relationship Id="rId4" Type="http://schemas.openxmlformats.org/officeDocument/2006/relationships/image" Target="../media/image278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1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83.png"/><Relationship Id="rId4" Type="http://schemas.openxmlformats.org/officeDocument/2006/relationships/image" Target="../media/image282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5.jpeg"/><Relationship Id="rId2" Type="http://schemas.openxmlformats.org/officeDocument/2006/relationships/image" Target="../media/image28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6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8.png"/><Relationship Id="rId2" Type="http://schemas.openxmlformats.org/officeDocument/2006/relationships/image" Target="../media/image28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9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1.png"/><Relationship Id="rId2" Type="http://schemas.openxmlformats.org/officeDocument/2006/relationships/image" Target="../media/image290.jpeg"/><Relationship Id="rId1" Type="http://schemas.openxmlformats.org/officeDocument/2006/relationships/slideLayout" Target="../slideLayouts/slideLayout8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3.jpeg"/><Relationship Id="rId2" Type="http://schemas.openxmlformats.org/officeDocument/2006/relationships/image" Target="../media/image29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6.png"/><Relationship Id="rId5" Type="http://schemas.openxmlformats.org/officeDocument/2006/relationships/image" Target="../media/image295.png"/><Relationship Id="rId4" Type="http://schemas.openxmlformats.org/officeDocument/2006/relationships/image" Target="../media/image294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8.jpeg"/><Relationship Id="rId2" Type="http://schemas.openxmlformats.org/officeDocument/2006/relationships/image" Target="../media/image29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01.png"/><Relationship Id="rId5" Type="http://schemas.openxmlformats.org/officeDocument/2006/relationships/image" Target="../media/image300.png"/><Relationship Id="rId4" Type="http://schemas.openxmlformats.org/officeDocument/2006/relationships/image" Target="../media/image29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3.png"/><Relationship Id="rId2" Type="http://schemas.openxmlformats.org/officeDocument/2006/relationships/image" Target="../media/image302.png"/><Relationship Id="rId1" Type="http://schemas.openxmlformats.org/officeDocument/2006/relationships/slideLayout" Target="../slideLayouts/slideLayout8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5.png"/><Relationship Id="rId2" Type="http://schemas.openxmlformats.org/officeDocument/2006/relationships/image" Target="../media/image304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07.png"/><Relationship Id="rId4" Type="http://schemas.openxmlformats.org/officeDocument/2006/relationships/image" Target="../media/image306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9.png"/><Relationship Id="rId2" Type="http://schemas.openxmlformats.org/officeDocument/2006/relationships/image" Target="../media/image308.jpeg"/><Relationship Id="rId1" Type="http://schemas.openxmlformats.org/officeDocument/2006/relationships/slideLayout" Target="../slideLayouts/slideLayout8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1.jpeg"/><Relationship Id="rId2" Type="http://schemas.openxmlformats.org/officeDocument/2006/relationships/image" Target="../media/image31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12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4.png"/><Relationship Id="rId2" Type="http://schemas.openxmlformats.org/officeDocument/2006/relationships/image" Target="../media/image31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15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7.jpeg"/><Relationship Id="rId2" Type="http://schemas.openxmlformats.org/officeDocument/2006/relationships/image" Target="../media/image31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20.png"/><Relationship Id="rId5" Type="http://schemas.openxmlformats.org/officeDocument/2006/relationships/image" Target="../media/image319.jpeg"/><Relationship Id="rId4" Type="http://schemas.openxmlformats.org/officeDocument/2006/relationships/image" Target="../media/image318.jpe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2.png"/><Relationship Id="rId2" Type="http://schemas.openxmlformats.org/officeDocument/2006/relationships/image" Target="../media/image321.jpeg"/><Relationship Id="rId1" Type="http://schemas.openxmlformats.org/officeDocument/2006/relationships/slideLayout" Target="../slideLayouts/slideLayout8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4.png"/><Relationship Id="rId2" Type="http://schemas.openxmlformats.org/officeDocument/2006/relationships/image" Target="../media/image323.png"/><Relationship Id="rId1" Type="http://schemas.openxmlformats.org/officeDocument/2006/relationships/slideLayout" Target="../slideLayouts/slideLayout8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6.png"/><Relationship Id="rId2" Type="http://schemas.openxmlformats.org/officeDocument/2006/relationships/image" Target="../media/image32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7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9.jpeg"/><Relationship Id="rId2" Type="http://schemas.openxmlformats.org/officeDocument/2006/relationships/image" Target="../media/image328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31.png"/><Relationship Id="rId4" Type="http://schemas.openxmlformats.org/officeDocument/2006/relationships/image" Target="../media/image3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789040"/>
            <a:ext cx="7772400" cy="1470025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Periodic Table </a:t>
            </a:r>
            <a:br>
              <a:rPr lang="en-US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“Face to face”</a:t>
            </a:r>
            <a:endParaRPr lang="ru-RU" sz="6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95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432048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786447" y="2214554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By  8 “V” class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Fluorine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asus\Desktop\химия\модели\ПС в картинках\fluorinesimulant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581400" y="1600200"/>
            <a:ext cx="4495800" cy="4495800"/>
          </a:xfrm>
          <a:prstGeom prst="rect">
            <a:avLst/>
          </a:prstGeom>
          <a:noFill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484784"/>
            <a:ext cx="2448272" cy="2515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Einsteinium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1138" name="Picture 2" descr="C:\Users\asus\Desktop\химия\модели\ПС в картинках\Einsteinium-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084168" y="188640"/>
            <a:ext cx="2736304" cy="4017270"/>
          </a:xfrm>
          <a:prstGeom prst="rect">
            <a:avLst/>
          </a:prstGeom>
          <a:noFill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212976"/>
            <a:ext cx="238920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628800"/>
            <a:ext cx="3461084" cy="3721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Fermium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226825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1340768"/>
            <a:ext cx="4181094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Mendelevium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404664"/>
            <a:ext cx="2304256" cy="3200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412776"/>
            <a:ext cx="239786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75522" y="3789040"/>
            <a:ext cx="4743040" cy="2689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4293096"/>
            <a:ext cx="167931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Nobelium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12776"/>
            <a:ext cx="2389793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1412776"/>
            <a:ext cx="4352884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Lawrencium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12776"/>
            <a:ext cx="245438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22123" y="1268760"/>
            <a:ext cx="4722285" cy="507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3131840" y="1340768"/>
            <a:ext cx="5715000" cy="44958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u="sng" dirty="0" smtClean="0">
                <a:hlinkClick r:id="rId2"/>
              </a:rPr>
              <a:t/>
            </a:r>
            <a:br>
              <a:rPr lang="en-US" u="sng" dirty="0" smtClean="0">
                <a:hlinkClick r:id="rId2"/>
              </a:rPr>
            </a:br>
            <a:r>
              <a:rPr lang="en-US" u="sng" dirty="0" err="1" smtClean="0">
                <a:solidFill>
                  <a:schemeClr val="tx1"/>
                </a:solidFill>
                <a:hlinkClick r:id="rId2"/>
              </a:rPr>
              <a:t>Hadron</a:t>
            </a:r>
            <a:r>
              <a:rPr lang="en-US" u="sng" dirty="0" smtClean="0">
                <a:solidFill>
                  <a:schemeClr val="tx1"/>
                </a:solidFill>
                <a:hlinkClick r:id="rId2"/>
              </a:rPr>
              <a:t> collider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412776"/>
            <a:ext cx="5009866" cy="375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3429000"/>
            <a:ext cx="4855046" cy="3166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1124744"/>
            <a:ext cx="3345160" cy="2508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49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4823413" cy="3376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3284984"/>
            <a:ext cx="52387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60648"/>
            <a:ext cx="2408238" cy="268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2518971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404664"/>
            <a:ext cx="2955096" cy="20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19" y="3068960"/>
            <a:ext cx="2260615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3140968"/>
            <a:ext cx="351255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3789040"/>
            <a:ext cx="2275706" cy="2532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3008313" cy="116205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Neon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asus\Desktop\химия\модели\ПС в картинках\neon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188640"/>
            <a:ext cx="2500923" cy="2160240"/>
          </a:xfrm>
          <a:prstGeom prst="rect">
            <a:avLst/>
          </a:prstGeom>
          <a:noFill/>
        </p:spPr>
      </p:pic>
      <p:pic>
        <p:nvPicPr>
          <p:cNvPr id="10243" name="Picture 3" descr="C:\Users\asus\Desktop\химия\модели\ПС в картинках\Neon-glow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2492896"/>
            <a:ext cx="4077072" cy="4077072"/>
          </a:xfrm>
          <a:prstGeom prst="rect">
            <a:avLst/>
          </a:prstGeom>
          <a:noFill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708920"/>
            <a:ext cx="3680698" cy="3766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2813012" cy="30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260648"/>
            <a:ext cx="2544763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260648"/>
            <a:ext cx="2808312" cy="3019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0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3356992"/>
            <a:ext cx="2694199" cy="28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1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3356992"/>
            <a:ext cx="2699792" cy="2903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88639"/>
            <a:ext cx="2812633" cy="302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188640"/>
            <a:ext cx="2812633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188640"/>
            <a:ext cx="2812632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9713" y="3429000"/>
            <a:ext cx="2870239" cy="3086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5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429000"/>
            <a:ext cx="2883845" cy="3100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Which element is the next?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444208" y="2242681"/>
            <a:ext cx="2033506" cy="2194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844824"/>
            <a:ext cx="2445904" cy="2658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4581128"/>
            <a:ext cx="1932806" cy="1932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1571612"/>
            <a:ext cx="259228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3717032"/>
            <a:ext cx="252028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15206" y="642918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2795010" cy="300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260648"/>
            <a:ext cx="2808312" cy="3019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0157" y="260648"/>
            <a:ext cx="2812633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3501008"/>
            <a:ext cx="2880320" cy="3097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3429000"/>
            <a:ext cx="2878540" cy="3095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501008"/>
            <a:ext cx="3743325" cy="262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60648"/>
            <a:ext cx="432048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220072" y="548680"/>
            <a:ext cx="30963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114 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116 </a:t>
            </a:r>
          </a:p>
          <a:p>
            <a:pPr algn="ctr"/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discovered !  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Resources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http://ru.wikipedia.org/wiki/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http://enc-dic.com/enc_big/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http://page5.siteeditworld.com/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http://allbest.ru/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http://www.chem.msu.su/rus/school/zhukov1/06a.html</a:t>
            </a:r>
            <a:endParaRPr lang="ru-RU" dirty="0" smtClean="0"/>
          </a:p>
          <a:p>
            <a:r>
              <a:rPr lang="en-US" dirty="0" smtClean="0">
                <a:hlinkClick r:id="rId7"/>
              </a:rPr>
              <a:t>http://festival.1september.ru/articles/313969/</a:t>
            </a:r>
            <a:endParaRPr lang="ru-RU" dirty="0" smtClean="0"/>
          </a:p>
          <a:p>
            <a:r>
              <a:rPr lang="en-US" dirty="0" smtClean="0">
                <a:hlinkClick r:id="rId8"/>
              </a:rPr>
              <a:t>http://www.kontren.narod.ru/lttrs/e_shema.htm</a:t>
            </a:r>
            <a:endParaRPr lang="ru-RU" dirty="0" smtClean="0"/>
          </a:p>
          <a:p>
            <a:r>
              <a:rPr lang="en-US" dirty="0" smtClean="0"/>
              <a:t>http://www.xumuk.ru/esa/fs.html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Sodium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C:\Users\asus\Desktop\химия\модели\ПС в картинках\sod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404664"/>
            <a:ext cx="3810000" cy="3810000"/>
          </a:xfrm>
          <a:prstGeom prst="rect">
            <a:avLst/>
          </a:prstGeom>
          <a:noFill/>
        </p:spPr>
      </p:pic>
      <p:pic>
        <p:nvPicPr>
          <p:cNvPr id="12291" name="Picture 3" descr="C:\Users\asus\Desktop\химия\модели\ПС в картинках\sodiummetal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3861048"/>
            <a:ext cx="3332143" cy="2726109"/>
          </a:xfrm>
          <a:prstGeom prst="rect">
            <a:avLst/>
          </a:prstGeom>
          <a:noFill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412776"/>
            <a:ext cx="2615330" cy="242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3501008"/>
            <a:ext cx="2736304" cy="2754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Magnesium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Users\asus\Desktop\химия\модели\ПС в картинках\magnes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548680"/>
            <a:ext cx="5111750" cy="3844036"/>
          </a:xfrm>
          <a:prstGeom prst="rect">
            <a:avLst/>
          </a:prstGeom>
          <a:noFill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84784"/>
            <a:ext cx="295232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Aluminum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C:\Users\asus\Desktop\химия\модели\ПС в картинках\aluminumfoil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620688"/>
            <a:ext cx="4762500" cy="4762500"/>
          </a:xfrm>
          <a:prstGeom prst="rect">
            <a:avLst/>
          </a:prstGeom>
          <a:noFill/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12776"/>
            <a:ext cx="269982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Silicon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60648"/>
            <a:ext cx="3345160" cy="2508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 descr="C:\Users\asus\Desktop\химия\модели\ПС в картинках\silic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2996952"/>
            <a:ext cx="4762500" cy="3552825"/>
          </a:xfrm>
          <a:prstGeom prst="rect">
            <a:avLst/>
          </a:prstGeom>
          <a:noFill/>
        </p:spPr>
      </p:pic>
      <p:pic>
        <p:nvPicPr>
          <p:cNvPr id="15364" name="Picture 4" descr="C:\Users\asus\Desktop\химия\модели\ПС в картинках\silicon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3789040"/>
            <a:ext cx="2118915" cy="2324197"/>
          </a:xfrm>
          <a:prstGeom prst="rect">
            <a:avLst/>
          </a:prstGeom>
          <a:noFill/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1556792"/>
            <a:ext cx="1824203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3050"/>
            <a:ext cx="8115328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Phosphorus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 descr="C:\Users\asus\Desktop\химия\модели\ПС в картинках\phosphorus_allotropes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764704"/>
            <a:ext cx="5111750" cy="1840230"/>
          </a:xfrm>
          <a:prstGeom prst="rect">
            <a:avLst/>
          </a:prstGeom>
          <a:noFill/>
        </p:spPr>
      </p:pic>
      <p:pic>
        <p:nvPicPr>
          <p:cNvPr id="16387" name="Picture 3" descr="C:\Users\asus\Desktop\химия\модели\ПС в картинках\phosphorus-gl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996952"/>
            <a:ext cx="4762500" cy="3181350"/>
          </a:xfrm>
          <a:prstGeom prst="rect">
            <a:avLst/>
          </a:prstGeom>
          <a:noFill/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556792"/>
            <a:ext cx="29051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Sulfur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C:\Users\asus\Desktop\химия\модели\ПС в картинках\sulfur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32656"/>
            <a:ext cx="4572000" cy="3048000"/>
          </a:xfrm>
          <a:prstGeom prst="rect">
            <a:avLst/>
          </a:prstGeom>
          <a:noFill/>
        </p:spPr>
      </p:pic>
      <p:pic>
        <p:nvPicPr>
          <p:cNvPr id="17411" name="Picture 3" descr="C:\Users\asus\Desktop\химия\модели\ПС в картинках\sulfur-samp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3133725"/>
            <a:ext cx="4762500" cy="3724275"/>
          </a:xfrm>
          <a:prstGeom prst="rect">
            <a:avLst/>
          </a:prstGeom>
          <a:noFill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2949107" cy="3171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Chlorine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 descr="C:\Users\asus\Desktop\химия\модели\ПС в картинках\Chlorine_gas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332656"/>
            <a:ext cx="3378845" cy="3642395"/>
          </a:xfrm>
          <a:prstGeom prst="rect">
            <a:avLst/>
          </a:prstGeom>
          <a:noFill/>
        </p:spPr>
      </p:pic>
      <p:pic>
        <p:nvPicPr>
          <p:cNvPr id="18435" name="Picture 3" descr="C:\Users\asus\Desktop\химия\модели\ПС в картинках\chlorinega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2420888"/>
            <a:ext cx="2210916" cy="3953248"/>
          </a:xfrm>
          <a:prstGeom prst="rect">
            <a:avLst/>
          </a:prstGeom>
          <a:noFill/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623935"/>
            <a:ext cx="2704620" cy="2741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 descr="C:\Users\asus\Desktop\химия\модели\ПС в картинках\3chlorinegas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4149080"/>
            <a:ext cx="1656184" cy="22082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Argon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 descr="C:\Users\asus\Desktop\химия\модели\ПС в картинках\argon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4005064"/>
            <a:ext cx="2784309" cy="2088232"/>
          </a:xfrm>
          <a:prstGeom prst="rect">
            <a:avLst/>
          </a:prstGeom>
          <a:noFill/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628800"/>
            <a:ext cx="197013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 descr="C:\Users\asus\Desktop\химия\модели\ПС в картинках\argondischarge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2492896"/>
            <a:ext cx="4176464" cy="4176464"/>
          </a:xfrm>
          <a:prstGeom prst="rect">
            <a:avLst/>
          </a:prstGeom>
          <a:noFill/>
        </p:spPr>
      </p:pic>
      <p:pic>
        <p:nvPicPr>
          <p:cNvPr id="19460" name="Picture 4" descr="C:\Users\asus\Desktop\химия\модели\ПС в картинках\argonice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332656"/>
            <a:ext cx="3384376" cy="27954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Hydrogen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asus\Desktop\химия\модели\ПС в картинках\22 тритий 3000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0000" y="0"/>
            <a:ext cx="4064000" cy="3048000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556792"/>
            <a:ext cx="213863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611809"/>
            <a:ext cx="4716016" cy="3246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C:\Users\asus\Desktop\химия\модели\ПС в картинках\Hydrogenglow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2996952"/>
            <a:ext cx="3861048" cy="3861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Potassium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C:\Users\asus\Desktop\химия\модели\ПС в картинках\Potassium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188640"/>
            <a:ext cx="3257550" cy="3400425"/>
          </a:xfrm>
          <a:prstGeom prst="rect">
            <a:avLst/>
          </a:prstGeom>
          <a:noFill/>
        </p:spPr>
      </p:pic>
      <p:pic>
        <p:nvPicPr>
          <p:cNvPr id="20483" name="Picture 3" descr="C:\Users\asus\Desktop\химия\модели\ПС в картинках\potassium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3501008"/>
            <a:ext cx="3638472" cy="3165471"/>
          </a:xfrm>
          <a:prstGeom prst="rect">
            <a:avLst/>
          </a:prstGeom>
          <a:noFill/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3933056"/>
            <a:ext cx="210502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2304256" cy="2287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Calcium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7" name="Picture 3" descr="C:\Users\asus\Desktop\химия\Учебник 9 класс\Рисунки 9 класс\К  теме металлы\Металлы\800px-Calcium_unter_Argon_Schutzgasatmosphäre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332656"/>
            <a:ext cx="4169606" cy="2736304"/>
          </a:xfrm>
          <a:prstGeom prst="rect">
            <a:avLst/>
          </a:prstGeom>
          <a:noFill/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556792"/>
            <a:ext cx="2232248" cy="2325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3212976"/>
            <a:ext cx="2376264" cy="3251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Scandium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 descr="C:\Users\asus\Desktop\химия\модели\ПС в картинках\scand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332656"/>
            <a:ext cx="4762500" cy="3438525"/>
          </a:xfrm>
          <a:prstGeom prst="rect">
            <a:avLst/>
          </a:prstGeom>
          <a:noFill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789040"/>
            <a:ext cx="4110252" cy="2524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556792"/>
            <a:ext cx="201264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Titanium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239210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C:\Users\asus\Desktop\химия\модели\ПС в картинках\titanium-crystals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2250" y="404813"/>
            <a:ext cx="5111750" cy="3209925"/>
          </a:xfrm>
          <a:prstGeom prst="rect">
            <a:avLst/>
          </a:prstGeom>
          <a:noFill/>
        </p:spPr>
      </p:pic>
      <p:pic>
        <p:nvPicPr>
          <p:cNvPr id="23555" name="Picture 3" descr="C:\Users\asus\Desktop\химия\модели\ПС в картинках\tungste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3212976"/>
            <a:ext cx="3810000" cy="287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Vanadium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72" name="Picture 8" descr="C:\Users\asus\Desktop\химия\модели\ПС в картинках\Vanadium-bar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0"/>
            <a:ext cx="4762500" cy="3171825"/>
          </a:xfrm>
          <a:prstGeom prst="rect">
            <a:avLst/>
          </a:prstGeom>
          <a:noFill/>
        </p:spPr>
      </p:pic>
      <p:pic>
        <p:nvPicPr>
          <p:cNvPr id="11273" name="Picture 9" descr="C:\Users\asus\Desktop\химия\модели\ПС в картинках\vanadiumoxid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412776"/>
            <a:ext cx="5076056" cy="5076056"/>
          </a:xfrm>
          <a:prstGeom prst="rect">
            <a:avLst/>
          </a:prstGeom>
          <a:noFill/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556792"/>
            <a:ext cx="2187243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Chromium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C:\Users\asus\Desktop\химия\модели\ПС в картинках\Chromium_crystals_cube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476672"/>
            <a:ext cx="4762500" cy="2838450"/>
          </a:xfrm>
          <a:prstGeom prst="rect">
            <a:avLst/>
          </a:prstGeom>
          <a:noFill/>
        </p:spPr>
      </p:pic>
      <p:pic>
        <p:nvPicPr>
          <p:cNvPr id="24579" name="Picture 3" descr="C:\Users\asus\Desktop\химия\модели\ПС в картинках\Chromium-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3717032"/>
            <a:ext cx="3121025" cy="2341563"/>
          </a:xfrm>
          <a:prstGeom prst="rect">
            <a:avLst/>
          </a:prstGeom>
          <a:noFill/>
        </p:spPr>
      </p:pic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2836775" cy="3050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Manganese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692696"/>
            <a:ext cx="4415194" cy="2737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356992"/>
            <a:ext cx="4104456" cy="3192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3" y="1556792"/>
            <a:ext cx="2952328" cy="3174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Iron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404664"/>
            <a:ext cx="3912915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852936"/>
            <a:ext cx="2482205" cy="3662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556792"/>
            <a:ext cx="328548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Cobalt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C:\Users\asus\Desktop\химия\модели\ПС в картинках\cobalt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620688"/>
            <a:ext cx="4649165" cy="3096344"/>
          </a:xfrm>
          <a:prstGeom prst="rect">
            <a:avLst/>
          </a:prstGeom>
          <a:noFill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484784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717032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3645023"/>
            <a:ext cx="3744416" cy="2995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Nickel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88640"/>
            <a:ext cx="3889707" cy="2587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12776"/>
            <a:ext cx="539580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 descr="C:\Users\asus\Desktop\химия\модели\ПС в картинках\2никель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2204864"/>
            <a:ext cx="4221088" cy="4221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Helium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asus\Desktop\химия\модели\ПС в картинках\2_Helium-liquid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437112"/>
            <a:ext cx="3810000" cy="2047875"/>
          </a:xfrm>
          <a:prstGeom prst="rect">
            <a:avLst/>
          </a:prstGeom>
          <a:noFill/>
        </p:spPr>
      </p:pic>
      <p:pic>
        <p:nvPicPr>
          <p:cNvPr id="2051" name="Picture 3" descr="C:\Users\asus\Desktop\химия\модели\ПС в картинках\heliu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88640"/>
            <a:ext cx="4193108" cy="3488918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556792"/>
            <a:ext cx="2203445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C:\Users\asus\Desktop\химия\модели\ПС в картинках\glowinghelium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3789040"/>
            <a:ext cx="2736304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Copper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C:\Users\asus\Desktop\химия\модели\ПС в картинках\copper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260648"/>
            <a:ext cx="4128459" cy="3096344"/>
          </a:xfrm>
          <a:prstGeom prst="rect">
            <a:avLst/>
          </a:prstGeom>
          <a:noFill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492896"/>
            <a:ext cx="2802607" cy="2802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2708920"/>
            <a:ext cx="2686451" cy="2004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484784"/>
            <a:ext cx="262685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509120"/>
            <a:ext cx="429434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Zinc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46" name="Picture 2" descr="C:\Users\asus\Desktop\химия\модели\ПС в картинках\2цинк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260648"/>
            <a:ext cx="5111750" cy="3833813"/>
          </a:xfrm>
          <a:prstGeom prst="rect">
            <a:avLst/>
          </a:prstGeom>
          <a:noFill/>
        </p:spPr>
      </p:pic>
      <p:pic>
        <p:nvPicPr>
          <p:cNvPr id="31747" name="Picture 3" descr="C:\Users\asus\Desktop\химия\модели\ПС в картинках\zinc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3717032"/>
            <a:ext cx="4128787" cy="2520280"/>
          </a:xfrm>
          <a:prstGeom prst="rect">
            <a:avLst/>
          </a:prstGeom>
          <a:noFill/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412776"/>
            <a:ext cx="2592288" cy="2298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Gallium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2770" name="Picture 2" descr="C:\Users\asus\Desktop\химия\модели\ПС в картинках\gall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332656"/>
            <a:ext cx="4064000" cy="3048000"/>
          </a:xfrm>
          <a:prstGeom prst="rect">
            <a:avLst/>
          </a:prstGeom>
          <a:noFill/>
        </p:spPr>
      </p:pic>
      <p:pic>
        <p:nvPicPr>
          <p:cNvPr id="32771" name="Picture 3" descr="C:\Users\asus\Desktop\химия\модели\ПС в картинках\Gallium_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819400"/>
            <a:ext cx="5715000" cy="4038600"/>
          </a:xfrm>
          <a:prstGeom prst="rect">
            <a:avLst/>
          </a:prstGeom>
          <a:noFill/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484784"/>
            <a:ext cx="2463479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Germanium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3794" name="Picture 2" descr="C:\Users\asus\Desktop\химия\модели\ПС в картинках\german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283968" y="188640"/>
            <a:ext cx="4495800" cy="4495800"/>
          </a:xfrm>
          <a:prstGeom prst="rect">
            <a:avLst/>
          </a:prstGeom>
          <a:noFill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556792"/>
            <a:ext cx="304491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4221088"/>
            <a:ext cx="2592288" cy="2350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Arsenic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548680"/>
            <a:ext cx="27051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005064"/>
            <a:ext cx="423862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412776"/>
            <a:ext cx="2256967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Selenium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188640"/>
            <a:ext cx="5111750" cy="383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556792"/>
            <a:ext cx="1963855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3266982"/>
            <a:ext cx="4788024" cy="3591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 descr="C:\Users\asus\Desktop\химия\модели\ПС в картинках\seleniu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429000"/>
            <a:ext cx="4139952" cy="23408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Bromine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6866" name="Picture 2" descr="C:\Users\asus\Desktop\химия\модели\ПС в картинках\250px-Brom_amp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8" y="188640"/>
            <a:ext cx="2044799" cy="3378008"/>
          </a:xfrm>
          <a:prstGeom prst="rect">
            <a:avLst/>
          </a:prstGeom>
          <a:noFill/>
        </p:spPr>
      </p:pic>
      <p:pic>
        <p:nvPicPr>
          <p:cNvPr id="36867" name="Picture 3" descr="C:\Users\asus\Desktop\химия\модели\ПС в картинках\Bromine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188640"/>
            <a:ext cx="3679056" cy="3642266"/>
          </a:xfrm>
          <a:prstGeom prst="rect">
            <a:avLst/>
          </a:prstGeom>
          <a:noFill/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412776"/>
            <a:ext cx="317285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149080"/>
            <a:ext cx="223224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Krypton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4"/>
            <a:ext cx="2520280" cy="2503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 descr="C:\Users\asus\Desktop\химия\модели\ПС в картинках\krypton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548680"/>
            <a:ext cx="2678798" cy="2162911"/>
          </a:xfrm>
          <a:prstGeom prst="rect">
            <a:avLst/>
          </a:prstGeom>
          <a:noFill/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2924944"/>
            <a:ext cx="3498304" cy="3498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077072"/>
            <a:ext cx="3528392" cy="2347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Rubidium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7890" name="Picture 2" descr="C:\Users\asus\Desktop\химия\модели\ПС в картинках\rubid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620688"/>
            <a:ext cx="3456384" cy="2592288"/>
          </a:xfrm>
          <a:prstGeom prst="rect">
            <a:avLst/>
          </a:prstGeom>
          <a:noFill/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3284984"/>
            <a:ext cx="4413515" cy="3310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628800"/>
            <a:ext cx="193454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3933056"/>
            <a:ext cx="2009403" cy="2160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Strontium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8914" name="Picture 2" descr="C:\Users\asus\Desktop\химия\модели\ПС в картинках\stront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476672"/>
            <a:ext cx="3024336" cy="2746097"/>
          </a:xfrm>
          <a:prstGeom prst="rect">
            <a:avLst/>
          </a:prstGeom>
          <a:noFill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068960"/>
            <a:ext cx="4358613" cy="32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3789040"/>
            <a:ext cx="3001469" cy="1866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2225427" cy="2392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Lithium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asus\Desktop\химия\модели\ПС в картинках\lutet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0" y="0"/>
            <a:ext cx="4762500" cy="4762500"/>
          </a:xfrm>
          <a:prstGeom prst="rect">
            <a:avLst/>
          </a:prstGeom>
          <a:noFill/>
        </p:spPr>
      </p:pic>
      <p:pic>
        <p:nvPicPr>
          <p:cNvPr id="3075" name="Picture 3" descr="C:\Users\asus\Desktop\химия\модели\ПС в картинках\Lithium_paraffin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3480" y="4005064"/>
            <a:ext cx="4680520" cy="2593008"/>
          </a:xfrm>
          <a:prstGeom prst="rect">
            <a:avLst/>
          </a:prstGeom>
          <a:noFill/>
        </p:spPr>
      </p:pic>
      <p:pic>
        <p:nvPicPr>
          <p:cNvPr id="3077" name="Picture 5" descr="C:\Users\asus\Desktop\химия\модели\ПС в картинках\Lutetium_sublimed_dendritic_and_1cm3_cube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284984"/>
            <a:ext cx="4514915" cy="3096344"/>
          </a:xfrm>
          <a:prstGeom prst="rect">
            <a:avLst/>
          </a:prstGeom>
          <a:noFill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1556792"/>
            <a:ext cx="1751235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Yttrium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C:\Users\asus\Desktop\химия\модели\ПС в картинках\yttr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88640"/>
            <a:ext cx="3657600" cy="4095750"/>
          </a:xfrm>
          <a:prstGeom prst="rect">
            <a:avLst/>
          </a:prstGeom>
          <a:noFill/>
        </p:spPr>
      </p:pic>
      <p:pic>
        <p:nvPicPr>
          <p:cNvPr id="39939" name="Picture 3" descr="C:\Users\asus\Desktop\химия\модели\ПС в картинках\Yttrium_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3645024"/>
            <a:ext cx="3878560" cy="2636209"/>
          </a:xfrm>
          <a:prstGeom prst="rect">
            <a:avLst/>
          </a:prstGeom>
          <a:noFill/>
        </p:spPr>
      </p:pic>
      <p:pic>
        <p:nvPicPr>
          <p:cNvPr id="39940" name="Picture 4" descr="C:\Users\asus\Desktop\химия\модели\ПС в картинках\yttriumcrystal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3753468"/>
            <a:ext cx="3528392" cy="2942679"/>
          </a:xfrm>
          <a:prstGeom prst="rect">
            <a:avLst/>
          </a:prstGeom>
          <a:noFill/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2304257" cy="2477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Zirconium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60648"/>
            <a:ext cx="4697656" cy="343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861048"/>
            <a:ext cx="361986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2322638" cy="2497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Niobium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986" name="Picture 2" descr="C:\Users\asus\Desktop\химия\модели\ПС в картинках\niob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332656"/>
            <a:ext cx="3517436" cy="2980878"/>
          </a:xfrm>
          <a:prstGeom prst="rect">
            <a:avLst/>
          </a:prstGeom>
          <a:noFill/>
        </p:spPr>
      </p:pic>
      <p:pic>
        <p:nvPicPr>
          <p:cNvPr id="41987" name="Picture 3" descr="C:\Users\asus\Desktop\химия\модели\ПС в картинках\Niobium_crystal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853184"/>
            <a:ext cx="4932040" cy="4004816"/>
          </a:xfrm>
          <a:prstGeom prst="rect">
            <a:avLst/>
          </a:prstGeom>
          <a:noFill/>
        </p:spPr>
      </p:pic>
      <p:pic>
        <p:nvPicPr>
          <p:cNvPr id="41988" name="Picture 4" descr="C:\Users\asus\Desktop\химия\модели\ПС в картинках\niobium-crystals-cube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789040"/>
            <a:ext cx="4248472" cy="2557934"/>
          </a:xfrm>
          <a:prstGeom prst="rect">
            <a:avLst/>
          </a:prstGeom>
          <a:noFill/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260648"/>
            <a:ext cx="230425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2255670" cy="2425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Molybdenum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3010" name="Picture 2" descr="C:\Users\asus\Desktop\химия\модели\ПС в картинках\molybden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920" y="188640"/>
            <a:ext cx="4679702" cy="4090060"/>
          </a:xfrm>
          <a:prstGeom prst="rect">
            <a:avLst/>
          </a:prstGeom>
          <a:noFill/>
        </p:spPr>
      </p:pic>
      <p:pic>
        <p:nvPicPr>
          <p:cNvPr id="43011" name="Picture 3" descr="C:\Users\asus\Desktop\химия\модели\ПС в картинках\molybdenum-crystal-cube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4005064"/>
            <a:ext cx="3972857" cy="2520280"/>
          </a:xfrm>
          <a:prstGeom prst="rect">
            <a:avLst/>
          </a:prstGeom>
          <a:noFill/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556792"/>
            <a:ext cx="2273937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73050"/>
            <a:ext cx="804389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Technetium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4034" name="Picture 2" descr="C:\Users\asus\Desktop\химия\модели\ПС в картинках\technet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908720"/>
            <a:ext cx="5060562" cy="3960440"/>
          </a:xfrm>
          <a:prstGeom prst="rect">
            <a:avLst/>
          </a:prstGeom>
          <a:noFill/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84784"/>
            <a:ext cx="2520280" cy="223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Ruthenium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7106" name="Picture 2" descr="C:\Users\asus\Desktop\химия\модели\ПС в картинках\Ruthenium_crystals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60648"/>
            <a:ext cx="5111750" cy="4447223"/>
          </a:xfrm>
          <a:prstGeom prst="rect">
            <a:avLst/>
          </a:prstGeom>
          <a:noFill/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4653136"/>
            <a:ext cx="2286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725144"/>
            <a:ext cx="257175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4149080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1412776"/>
            <a:ext cx="2708361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Rhodium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5059" name="Picture 3" descr="C:\Users\asus\Desktop\химия\модели\ПС в картинках\rhod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620688"/>
            <a:ext cx="2560884" cy="218879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556792"/>
            <a:ext cx="268205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4" descr="C:\Users\asus\Desktop\химия\модели\ПС в картинках\rhodium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3717032"/>
            <a:ext cx="5796136" cy="29676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Palladium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8130" name="Picture 2" descr="C:\Users\asus\Desktop\химия\модели\ПС в картинках\pallad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0"/>
            <a:ext cx="4140200" cy="4864100"/>
          </a:xfrm>
          <a:prstGeom prst="rect">
            <a:avLst/>
          </a:prstGeom>
          <a:noFill/>
        </p:spPr>
      </p:pic>
      <p:pic>
        <p:nvPicPr>
          <p:cNvPr id="48131" name="Picture 3" descr="C:\Users\asus\Desktop\химия\модели\ПС в картинках\palladium-crystal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3689648"/>
            <a:ext cx="3600400" cy="3168352"/>
          </a:xfrm>
          <a:prstGeom prst="rect">
            <a:avLst/>
          </a:prstGeom>
          <a:noFill/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4725144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556792"/>
            <a:ext cx="364484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Silver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6083" name="Picture 3" descr="C:\Users\asus\Desktop\химия\модели\ПС в картинках\Silver_crystal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476672"/>
            <a:ext cx="3765724" cy="2952328"/>
          </a:xfrm>
          <a:prstGeom prst="rect">
            <a:avLst/>
          </a:prstGeom>
          <a:noFill/>
        </p:spPr>
      </p:pic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628800"/>
            <a:ext cx="259228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63739" y="2924944"/>
            <a:ext cx="468148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4412114"/>
            <a:ext cx="1944216" cy="1723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Cadmium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9154" name="Picture 2" descr="C:\Users\asus\Desktop\химия\модели\ПС в картинках\Cadmium-crystal_bar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620688"/>
            <a:ext cx="3973861" cy="2567114"/>
          </a:xfrm>
          <a:prstGeom prst="rect">
            <a:avLst/>
          </a:prstGeom>
          <a:noFill/>
        </p:spPr>
      </p:pic>
      <p:pic>
        <p:nvPicPr>
          <p:cNvPr id="49155" name="Picture 3" descr="C:\Users\asus\Desktop\химия\модели\ПС в картинках\cadmiu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229626"/>
            <a:ext cx="4837832" cy="3628374"/>
          </a:xfrm>
          <a:prstGeom prst="rect">
            <a:avLst/>
          </a:prstGeom>
          <a:noFill/>
        </p:spPr>
      </p:pic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3861048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412776"/>
            <a:ext cx="220933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1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419600"/>
            <a:ext cx="33147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Beryllium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 descr="C:\Users\asus\Desktop\химия\модели\ПС в картинках\beryll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188640"/>
            <a:ext cx="4762500" cy="4762500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628800"/>
            <a:ext cx="1824203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3645024"/>
            <a:ext cx="2924944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Indium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C:\Users\asus\Desktop\химия\модели\ПС в картинках\ind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0"/>
            <a:ext cx="5111750" cy="3844036"/>
          </a:xfrm>
          <a:prstGeom prst="rect">
            <a:avLst/>
          </a:prstGeom>
          <a:noFill/>
        </p:spPr>
      </p:pic>
      <p:pic>
        <p:nvPicPr>
          <p:cNvPr id="50179" name="Picture 3" descr="C:\Users\asus\Desktop\химия\модели\ПС в картинках\Indium_gallium_nitride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831772"/>
            <a:ext cx="4026024" cy="3026228"/>
          </a:xfrm>
          <a:prstGeom prst="rect">
            <a:avLst/>
          </a:prstGeom>
          <a:noFill/>
        </p:spPr>
      </p:pic>
      <p:pic>
        <p:nvPicPr>
          <p:cNvPr id="50180" name="Picture 4" descr="C:\Users\asus\Desktop\химия\модели\ПС в картинках\2инди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08290"/>
            <a:ext cx="4932040" cy="3649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Tin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02" name="Picture 2" descr="C:\Users\asus\Desktop\химия\модели\ПС в картинках\lead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60648"/>
            <a:ext cx="5080000" cy="3810000"/>
          </a:xfrm>
          <a:prstGeom prst="rect">
            <a:avLst/>
          </a:prstGeom>
          <a:noFill/>
        </p:spPr>
      </p:pic>
      <p:pic>
        <p:nvPicPr>
          <p:cNvPr id="51203" name="Picture 3" descr="C:\Users\asus\Desktop\химия\модели\ПС в картинках\Lead-nodules-cube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3645024"/>
            <a:ext cx="4702286" cy="2983011"/>
          </a:xfrm>
          <a:prstGeom prst="rect">
            <a:avLst/>
          </a:prstGeom>
          <a:noFill/>
        </p:spPr>
      </p:pic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484784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933056"/>
            <a:ext cx="216024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Antimony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2226" name="Picture 2" descr="C:\Users\asus\Desktop\химия\модели\ПС в картинках\antimony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476672"/>
            <a:ext cx="2509520" cy="2346960"/>
          </a:xfrm>
          <a:prstGeom prst="rect">
            <a:avLst/>
          </a:prstGeom>
          <a:noFill/>
        </p:spPr>
      </p:pic>
      <p:pic>
        <p:nvPicPr>
          <p:cNvPr id="522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140968"/>
            <a:ext cx="4011149" cy="2578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2592288" cy="2787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Tellurium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3250" name="Picture 2" descr="C:\Users\asus\Desktop\химия\модели\ПС в картинках\tellur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476672"/>
            <a:ext cx="3816424" cy="2998619"/>
          </a:xfrm>
          <a:prstGeom prst="rect">
            <a:avLst/>
          </a:prstGeom>
          <a:noFill/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996952"/>
            <a:ext cx="4195167" cy="3142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484784"/>
            <a:ext cx="2372991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Iodine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4274" name="Picture 2" descr="C:\Users\asus\Desktop\химия\модели\ПС в картинках\iodinecrystal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260648"/>
            <a:ext cx="5111750" cy="2731386"/>
          </a:xfrm>
          <a:prstGeom prst="rect">
            <a:avLst/>
          </a:prstGeom>
          <a:noFill/>
        </p:spPr>
      </p:pic>
      <p:pic>
        <p:nvPicPr>
          <p:cNvPr id="54275" name="Picture 3" descr="C:\Users\asus\Desktop\химия\модели\ПС в картинках\iod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140968"/>
            <a:ext cx="2976364" cy="3507858"/>
          </a:xfrm>
          <a:prstGeom prst="rect">
            <a:avLst/>
          </a:prstGeom>
          <a:noFill/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3" y="1556792"/>
            <a:ext cx="261173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Xenon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5298" name="Picture 2" descr="C:\Users\asus\Desktop\химия\модели\ПС в картинках\xenon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908720"/>
            <a:ext cx="3088051" cy="2316038"/>
          </a:xfrm>
          <a:prstGeom prst="rect">
            <a:avLst/>
          </a:prstGeom>
          <a:noFill/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3068960"/>
            <a:ext cx="5315425" cy="335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412776"/>
            <a:ext cx="346083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Cesium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6322" name="Picture 2" descr="C:\Users\asus\Desktop\химия\модели\ПС в картинках\cesiumcrystals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260648"/>
            <a:ext cx="3395945" cy="2186986"/>
          </a:xfrm>
          <a:prstGeom prst="rect">
            <a:avLst/>
          </a:prstGeom>
          <a:noFill/>
        </p:spPr>
      </p:pic>
      <p:pic>
        <p:nvPicPr>
          <p:cNvPr id="56323" name="Picture 3" descr="C:\Users\asus\Desktop\химия\модели\ПС в картинках\cesiu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2636912"/>
            <a:ext cx="1943100" cy="3810000"/>
          </a:xfrm>
          <a:prstGeom prst="rect">
            <a:avLst/>
          </a:prstGeom>
          <a:noFill/>
        </p:spPr>
      </p:pic>
      <p:pic>
        <p:nvPicPr>
          <p:cNvPr id="56324" name="Picture 4" descr="C:\Users\asus\Desktop\химия\модели\ПС в картинках\Cesium (2)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3356992"/>
            <a:ext cx="3882008" cy="2911506"/>
          </a:xfrm>
          <a:prstGeom prst="rect">
            <a:avLst/>
          </a:prstGeom>
          <a:noFill/>
        </p:spPr>
      </p:pic>
      <p:pic>
        <p:nvPicPr>
          <p:cNvPr id="563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764704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26574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Barium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7346" name="Picture 2" descr="C:\Users\asus\Desktop\химия\модели\ПС в картинках\bar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404664"/>
            <a:ext cx="4762500" cy="3171825"/>
          </a:xfrm>
          <a:prstGeom prst="rect">
            <a:avLst/>
          </a:prstGeom>
          <a:noFill/>
        </p:spPr>
      </p:pic>
      <p:pic>
        <p:nvPicPr>
          <p:cNvPr id="57347" name="Picture 3" descr="C:\Users\asus\Desktop\химия\модели\ПС в картинках\Barium_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3645024"/>
            <a:ext cx="4489930" cy="2918454"/>
          </a:xfrm>
          <a:prstGeom prst="rect">
            <a:avLst/>
          </a:prstGeom>
          <a:noFill/>
        </p:spPr>
      </p:pic>
      <p:pic>
        <p:nvPicPr>
          <p:cNvPr id="57348" name="Picture 4" descr="C:\Users\asus\Desktop\химия\модели\ПС в картинках\Barium_Xray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3861048"/>
            <a:ext cx="3528392" cy="2419873"/>
          </a:xfrm>
          <a:prstGeom prst="rect">
            <a:avLst/>
          </a:prstGeom>
          <a:noFill/>
        </p:spPr>
      </p:pic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412776"/>
            <a:ext cx="187220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Lanthanum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8370" name="Picture 2" descr="C:\Users\asus\Desktop\химия\модели\ПС в картинках\lanthan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88640"/>
            <a:ext cx="3911600" cy="4864100"/>
          </a:xfrm>
          <a:prstGeom prst="rect">
            <a:avLst/>
          </a:prstGeom>
          <a:noFill/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3501008"/>
            <a:ext cx="4752528" cy="3115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077072"/>
            <a:ext cx="252028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188640"/>
            <a:ext cx="20955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26574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Cerium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9394" name="Picture 2" descr="C:\Users\asus\Desktop\химия\модели\ПС в картинках\cer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60648"/>
            <a:ext cx="5168617" cy="2829818"/>
          </a:xfrm>
          <a:prstGeom prst="rect">
            <a:avLst/>
          </a:prstGeom>
          <a:noFill/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140968"/>
            <a:ext cx="4456736" cy="320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2702840" cy="290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Boron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143375" y="1600200"/>
            <a:ext cx="337185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556792"/>
            <a:ext cx="1970139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Praseodymium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0418" name="Picture 2" descr="C:\Users\asus\Desktop\химия\модели\ПС в картинках\praseodym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60648"/>
            <a:ext cx="4043255" cy="3377307"/>
          </a:xfrm>
          <a:prstGeom prst="rect">
            <a:avLst/>
          </a:prstGeom>
          <a:noFill/>
        </p:spPr>
      </p:pic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645024"/>
            <a:ext cx="302433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4077072"/>
            <a:ext cx="2527548" cy="2527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2945507" cy="316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Neodymium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42" name="Picture 2" descr="C:\Users\asus\Desktop\химия\модели\ПС в картинках\neodym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067944" y="1556792"/>
            <a:ext cx="4495800" cy="4495800"/>
          </a:xfrm>
          <a:prstGeom prst="rect">
            <a:avLst/>
          </a:prstGeom>
          <a:noFill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2801491" cy="3012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Promethium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9634" name="Picture 2" descr="C:\Users\asus\Desktop\химия\модели\ПС в картинках\prometh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11960" y="1628800"/>
            <a:ext cx="4464496" cy="4464496"/>
          </a:xfrm>
          <a:prstGeom prst="rect">
            <a:avLst/>
          </a:prstGeom>
          <a:noFill/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628800"/>
            <a:ext cx="2945507" cy="316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Samarium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0658" name="Picture 2" descr="C:\Users\asus\Desktop\химия\модели\ПС в картинках\samar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012160" y="260648"/>
            <a:ext cx="2717800" cy="3810000"/>
          </a:xfrm>
          <a:prstGeom prst="rect">
            <a:avLst/>
          </a:prstGeom>
          <a:noFill/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3717032"/>
            <a:ext cx="3456384" cy="2875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2520280" cy="2709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Europium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asus\Desktop\химия\модели\ПС в картинках\europ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821248" y="3207102"/>
            <a:ext cx="5071232" cy="3357156"/>
          </a:xfrm>
          <a:prstGeom prst="rect">
            <a:avLst/>
          </a:prstGeom>
          <a:noFill/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2873499" cy="3089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Gadolinium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asus\Desktop\химия\модели\ПС в картинках\gadolin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32656"/>
            <a:ext cx="3933825" cy="3981450"/>
          </a:xfrm>
          <a:prstGeom prst="rect">
            <a:avLst/>
          </a:prstGeom>
          <a:noFill/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4221088"/>
            <a:ext cx="456699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2925345" cy="3145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Terbium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682" name="Picture 2" descr="C:\Users\asus\Desktop\химия\модели\ПС в картинках\terb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427984" y="692696"/>
            <a:ext cx="3810000" cy="2730500"/>
          </a:xfrm>
          <a:prstGeom prst="rect">
            <a:avLst/>
          </a:prstGeom>
          <a:noFill/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501008"/>
            <a:ext cx="3168352" cy="2491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3193215" cy="3433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Dysprosium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652120" y="3356992"/>
            <a:ext cx="3064241" cy="2307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8782" y="242646"/>
            <a:ext cx="4152462" cy="3114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4149080"/>
            <a:ext cx="20955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2724442" cy="2929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Holmium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2706" name="Picture 2" descr="C:\Users\asus\Desktop\химия\модели\ПС в картинках\holm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5907" y="0"/>
            <a:ext cx="4618093" cy="3672408"/>
          </a:xfrm>
          <a:prstGeom prst="rect">
            <a:avLst/>
          </a:prstGeom>
          <a:noFill/>
        </p:spPr>
      </p:pic>
      <p:pic>
        <p:nvPicPr>
          <p:cNvPr id="72707" name="Picture 3" descr="C:\Users\asus\Desktop\химия\модели\ПС в картинках\2holmium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471340"/>
            <a:ext cx="3888432" cy="3087415"/>
          </a:xfrm>
          <a:prstGeom prst="rect">
            <a:avLst/>
          </a:prstGeom>
          <a:noFill/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3394117" cy="364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Erbium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3730" name="Picture 2" descr="C:\Users\asus\Desktop\химия\модели\ПС в картинках\erb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355976" y="2132856"/>
            <a:ext cx="4039912" cy="3810372"/>
          </a:xfrm>
          <a:prstGeom prst="rect">
            <a:avLst/>
          </a:prstGeom>
          <a:noFill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3126247" cy="3361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Carbon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2857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C:\Users\asus\Desktop\химия\Учебник 9 класс\Рисунки 9 класс\К теме подгруппа углерода\3614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2276872"/>
            <a:ext cx="2908483" cy="2766467"/>
          </a:xfrm>
          <a:prstGeom prst="rect">
            <a:avLst/>
          </a:prstGeom>
          <a:noFill/>
        </p:spPr>
      </p:pic>
      <p:pic>
        <p:nvPicPr>
          <p:cNvPr id="6150" name="Picture 6" descr="C:\Users\asus\Desktop\химия\Учебник 9 класс\Рисунки 9 класс\К теме подгруппа углерода\culinnan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404664"/>
            <a:ext cx="3168352" cy="3168352"/>
          </a:xfrm>
          <a:prstGeom prst="rect">
            <a:avLst/>
          </a:prstGeom>
          <a:noFill/>
        </p:spPr>
      </p:pic>
      <p:pic>
        <p:nvPicPr>
          <p:cNvPr id="6151" name="Picture 7" descr="C:\Users\asus\Desktop\химия\Учебник 9 класс\Рисунки 9 класс\К теме подгруппа углерода\s12s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683124"/>
            <a:ext cx="3174876" cy="3174876"/>
          </a:xfrm>
          <a:prstGeom prst="rect">
            <a:avLst/>
          </a:prstGeom>
          <a:noFill/>
        </p:spPr>
      </p:pic>
      <p:pic>
        <p:nvPicPr>
          <p:cNvPr id="6152" name="Picture 8" descr="C:\Users\asus\Desktop\химия\Учебник 9 класс\Рисунки 9 класс\К теме подгруппа углерода\carbon nanotube.gif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4293096"/>
            <a:ext cx="2736304" cy="2352807"/>
          </a:xfrm>
          <a:prstGeom prst="rect">
            <a:avLst/>
          </a:prstGeom>
          <a:noFill/>
        </p:spPr>
      </p:pic>
      <p:sp>
        <p:nvSpPr>
          <p:cNvPr id="10" name="Содержимое 9"/>
          <p:cNvSpPr>
            <a:spLocks noGrp="1"/>
          </p:cNvSpPr>
          <p:nvPr>
            <p:ph sz="quarter" idx="1"/>
          </p:nvPr>
        </p:nvSpPr>
        <p:spPr>
          <a:xfrm>
            <a:off x="3429000" y="692696"/>
            <a:ext cx="5715000" cy="44958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Thulium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5538" name="Picture 2" descr="C:\Users\asus\Desktop\химия\модели\ПС в картинках\thul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139952" y="188640"/>
            <a:ext cx="3775720" cy="3775720"/>
          </a:xfrm>
          <a:prstGeom prst="rect">
            <a:avLst/>
          </a:prstGeom>
          <a:noFill/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933056"/>
            <a:ext cx="3816424" cy="2619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556791"/>
            <a:ext cx="3168352" cy="3406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Ytterbium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4754" name="Picture 2" descr="C:\Users\asus\Desktop\химия\модели\ПС в картинках\ytterb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88640"/>
            <a:ext cx="3854241" cy="4320480"/>
          </a:xfrm>
          <a:prstGeom prst="rect">
            <a:avLst/>
          </a:prstGeom>
          <a:noFill/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4149080"/>
            <a:ext cx="3312368" cy="25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3126247" cy="3361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Lutetium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6562" name="Picture 2" descr="C:\Users\asus\Desktop\химия\модели\ПС в картинках\lutet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427984" y="404664"/>
            <a:ext cx="4495800" cy="4495800"/>
          </a:xfrm>
          <a:prstGeom prst="rect">
            <a:avLst/>
          </a:prstGeom>
          <a:noFill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4293096"/>
            <a:ext cx="3168352" cy="2170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3" y="1484784"/>
            <a:ext cx="2664296" cy="2864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Hafnium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288971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627436"/>
            <a:ext cx="3790528" cy="323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764704"/>
            <a:ext cx="4443192" cy="3754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3429000"/>
            <a:ext cx="2523540" cy="2713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Tantalum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5778" name="Picture 2" descr="C:\Users\asus\Desktop\химия\модели\ПС в картинках\tantal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260648"/>
            <a:ext cx="4626811" cy="2803848"/>
          </a:xfrm>
          <a:prstGeom prst="rect">
            <a:avLst/>
          </a:prstGeom>
          <a:noFill/>
        </p:spPr>
      </p:pic>
      <p:pic>
        <p:nvPicPr>
          <p:cNvPr id="75779" name="Picture 3" descr="C:\Users\asus\Desktop\химия\модели\ПС в картинках\tantalum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3140969"/>
            <a:ext cx="4865224" cy="3717031"/>
          </a:xfrm>
          <a:prstGeom prst="rect">
            <a:avLst/>
          </a:prstGeom>
          <a:noFill/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484784"/>
            <a:ext cx="252028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Tungsten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20534" y="3429000"/>
            <a:ext cx="5261385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2795010" cy="300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Rhenium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6802" name="Picture 2" descr="C:\Users\asus\Desktop\химия\модели\ПС в картинках\Rhen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139952" y="332656"/>
            <a:ext cx="4436645" cy="4495800"/>
          </a:xfrm>
          <a:prstGeom prst="rect">
            <a:avLst/>
          </a:prstGeom>
          <a:noFill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437112"/>
            <a:ext cx="331465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2736304" cy="294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Osmium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7826" name="Picture 2" descr="C:\Users\asus\Desktop\химия\модели\ПС в картинках\Osmium_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88640"/>
            <a:ext cx="3960440" cy="3638996"/>
          </a:xfrm>
          <a:prstGeom prst="rect">
            <a:avLst/>
          </a:prstGeom>
          <a:noFill/>
        </p:spPr>
      </p:pic>
      <p:pic>
        <p:nvPicPr>
          <p:cNvPr id="77827" name="Picture 3" descr="C:\Users\asus\Desktop\химия\модели\ПС в картинках\Osmium_crystal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3861048"/>
            <a:ext cx="3992846" cy="2562076"/>
          </a:xfrm>
          <a:prstGeom prst="rect">
            <a:avLst/>
          </a:prstGeom>
          <a:noFill/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933056"/>
            <a:ext cx="266429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2188703" cy="2353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Iridium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8850" name="Picture 2" descr="C:\Users\asus\Desktop\химия\модели\ПС в картинках\irid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923928" y="1412776"/>
            <a:ext cx="4486790" cy="4495800"/>
          </a:xfrm>
          <a:prstGeom prst="rect">
            <a:avLst/>
          </a:prstGeom>
          <a:noFill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293096"/>
            <a:ext cx="2618345" cy="2269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2441450" cy="2625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Platinum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8610" name="Picture 2" descr="C:\Users\asus\Desktop\химия\модели\ПС в картинках\6платина 65д.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620688"/>
            <a:ext cx="2438400" cy="1798320"/>
          </a:xfrm>
          <a:prstGeom prst="rect">
            <a:avLst/>
          </a:prstGeom>
          <a:noFill/>
        </p:spPr>
      </p:pic>
      <p:pic>
        <p:nvPicPr>
          <p:cNvPr id="68611" name="Picture 3" descr="C:\Users\asus\Desktop\химия\модели\ПС в картинках\7платина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56818" y="3140968"/>
            <a:ext cx="4225182" cy="2931220"/>
          </a:xfrm>
          <a:prstGeom prst="rect">
            <a:avLst/>
          </a:prstGeom>
          <a:noFill/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556793"/>
            <a:ext cx="2745665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Nitrogen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asus\Desktop\химия\модели\ПС в картинках\2азот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211960" y="188640"/>
            <a:ext cx="3816424" cy="3816424"/>
          </a:xfrm>
          <a:prstGeom prst="rect">
            <a:avLst/>
          </a:prstGeom>
          <a:noFill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597" y="1484784"/>
            <a:ext cx="2812153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4149080"/>
            <a:ext cx="3531516" cy="2364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3933056"/>
            <a:ext cx="2961117" cy="22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Gold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9876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548680"/>
            <a:ext cx="4320480" cy="2965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5" name="Picture 3" descr="C:\Users\asus\Desktop\химия\модели\ПС в картинках\goldnugg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284984"/>
            <a:ext cx="3752949" cy="3348152"/>
          </a:xfrm>
          <a:prstGeom prst="rect">
            <a:avLst/>
          </a:prstGeom>
          <a:noFill/>
        </p:spPr>
      </p:pic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3126247" cy="3361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Mercury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7586" name="Picture 2" descr="C:\Users\asus\Desktop\химия\модели\ПС в картинках\mercury-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067944" y="404664"/>
            <a:ext cx="4536504" cy="3402378"/>
          </a:xfrm>
          <a:prstGeom prst="rect">
            <a:avLst/>
          </a:prstGeom>
          <a:noFill/>
        </p:spPr>
      </p:pic>
      <p:pic>
        <p:nvPicPr>
          <p:cNvPr id="67587" name="Picture 3" descr="C:\Users\asus\Desktop\химия\модели\ПС в картинках\mercury-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3933056"/>
            <a:ext cx="4032448" cy="2621091"/>
          </a:xfrm>
          <a:prstGeom prst="rect">
            <a:avLst/>
          </a:prstGeom>
          <a:noFill/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2523540" cy="2713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Thallium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332656"/>
            <a:ext cx="2993380" cy="299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407321"/>
            <a:ext cx="3450679" cy="3450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509120"/>
            <a:ext cx="3927709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1" y="1556792"/>
            <a:ext cx="2745665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Lead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08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0"/>
            <a:ext cx="5068994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4005064"/>
            <a:ext cx="2952328" cy="2438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34290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3" y="1556792"/>
            <a:ext cx="2808312" cy="3019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Bismuth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88640"/>
            <a:ext cx="3655293" cy="3655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645024"/>
            <a:ext cx="3600400" cy="2883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4" name="Picture 4" descr="C:\Users\asus\Desktop\химия\модели\ПС в картинках\bismuth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4005064"/>
            <a:ext cx="3102925" cy="2487017"/>
          </a:xfrm>
          <a:prstGeom prst="rect">
            <a:avLst/>
          </a:prstGeom>
          <a:noFill/>
        </p:spPr>
      </p:pic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3" y="1628800"/>
            <a:ext cx="2304256" cy="2477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Polonium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2946" name="Picture 2" descr="C:\Users\asus\Desktop\химия\модели\ПС в картинках\Polon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27044"/>
            <a:ext cx="2718048" cy="2476444"/>
          </a:xfrm>
          <a:prstGeom prst="rect">
            <a:avLst/>
          </a:prstGeom>
          <a:noFill/>
        </p:spPr>
      </p:pic>
      <p:pic>
        <p:nvPicPr>
          <p:cNvPr id="82947" name="Picture 3" descr="C:\Users\asus\Desktop\химия\модели\ПС в картинках\polonium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2889486"/>
            <a:ext cx="4274835" cy="3203810"/>
          </a:xfrm>
          <a:prstGeom prst="rect">
            <a:avLst/>
          </a:prstGeom>
          <a:noFill/>
        </p:spPr>
      </p:pic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3" y="1556793"/>
            <a:ext cx="267869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Astatine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779912" y="3212976"/>
            <a:ext cx="3521174" cy="2652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556792"/>
            <a:ext cx="201672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404664"/>
            <a:ext cx="42420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Radon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4515" name="Picture 3" descr="C:\Users\asus\Desktop\химия\модели\ПС в картинках\radon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581400" y="1600200"/>
            <a:ext cx="4495800" cy="4495800"/>
          </a:xfrm>
          <a:prstGeom prst="rect">
            <a:avLst/>
          </a:prstGeom>
          <a:noFill/>
        </p:spPr>
      </p:pic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3" y="1484784"/>
            <a:ext cx="3072341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Francium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3970" name="Picture 2" descr="C:\Users\asus\Desktop\химия\модели\ПС в картинках\Franc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8095" y="0"/>
            <a:ext cx="2405905" cy="2646496"/>
          </a:xfrm>
          <a:prstGeom prst="rect">
            <a:avLst/>
          </a:prstGeom>
          <a:noFill/>
        </p:spPr>
      </p:pic>
      <p:pic>
        <p:nvPicPr>
          <p:cNvPr id="83972" name="Picture 4" descr="C:\Users\asus\Desktop\химия\модели\ПС в картинках\Franciumconcep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2996952"/>
            <a:ext cx="3600400" cy="3600400"/>
          </a:xfrm>
          <a:prstGeom prst="rect">
            <a:avLst/>
          </a:prstGeom>
          <a:noFill/>
        </p:spPr>
      </p:pic>
      <p:pic>
        <p:nvPicPr>
          <p:cNvPr id="83973" name="Picture 5" descr="C:\Users\asus\Desktop\химия\модели\ПС в картинках\Pichblende с францием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260648"/>
            <a:ext cx="3052011" cy="2664296"/>
          </a:xfrm>
          <a:prstGeom prst="rect">
            <a:avLst/>
          </a:prstGeom>
          <a:noFill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1484784"/>
            <a:ext cx="230425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3277649"/>
            <a:ext cx="2664296" cy="2864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Radium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4994" name="Picture 2" descr="C:\Users\asus\Desktop\химия\модели\ПС в картинках\rad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3024336" cy="3024336"/>
          </a:xfrm>
          <a:prstGeom prst="rect">
            <a:avLst/>
          </a:prstGeom>
          <a:noFill/>
        </p:spPr>
      </p:pic>
      <p:pic>
        <p:nvPicPr>
          <p:cNvPr id="84995" name="Picture 3" descr="C:\Users\asus\Desktop\химия\модели\ПС в картинках\Radium2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0"/>
            <a:ext cx="4295775" cy="3810000"/>
          </a:xfrm>
          <a:prstGeom prst="rect">
            <a:avLst/>
          </a:prstGeom>
          <a:noFill/>
        </p:spPr>
      </p:pic>
      <p:pic>
        <p:nvPicPr>
          <p:cNvPr id="84996" name="Picture 4" descr="C:\Users\asus\Desktop\химия\модели\ПС в картинках\Radium_Dial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3292016"/>
            <a:ext cx="3573413" cy="3565984"/>
          </a:xfrm>
          <a:prstGeom prst="rect">
            <a:avLst/>
          </a:prstGeom>
          <a:noFill/>
        </p:spPr>
      </p:pic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581128"/>
            <a:ext cx="2478021" cy="1858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188640"/>
            <a:ext cx="136815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Oxygen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asus\Desktop\химия\модели\ПС в картинках\oxygen.gi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88640"/>
            <a:ext cx="2381250" cy="3810000"/>
          </a:xfrm>
          <a:prstGeom prst="rect">
            <a:avLst/>
          </a:prstGeom>
          <a:noFill/>
        </p:spPr>
      </p:pic>
      <p:pic>
        <p:nvPicPr>
          <p:cNvPr id="8195" name="Picture 3" descr="C:\Users\asus\Desktop\химия\модели\ПС в картинках\oxygenexcita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268760"/>
            <a:ext cx="1562397" cy="4869809"/>
          </a:xfrm>
          <a:prstGeom prst="rect">
            <a:avLst/>
          </a:prstGeom>
          <a:noFill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861048"/>
            <a:ext cx="3050739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412775"/>
            <a:ext cx="2088232" cy="2060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Actinium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1484784"/>
            <a:ext cx="4226557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12776"/>
            <a:ext cx="234026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Thorium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3491" name="Picture 3" descr="C:\Users\asus\Desktop\химия\модели\ПС в картинках\thor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95936" y="404664"/>
            <a:ext cx="2783012" cy="5750025"/>
          </a:xfrm>
          <a:prstGeom prst="rect">
            <a:avLst/>
          </a:prstGeom>
          <a:noFill/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556792"/>
            <a:ext cx="259228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1988840"/>
            <a:ext cx="1728192" cy="3306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3789040"/>
            <a:ext cx="2456573" cy="2641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Protactinium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6018" name="Picture 2" descr="C:\Users\asus\Desktop\химия\модели\ПС в картинках\protactin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1556792"/>
            <a:ext cx="4884663" cy="4884663"/>
          </a:xfrm>
          <a:prstGeom prst="rect">
            <a:avLst/>
          </a:prstGeom>
          <a:noFill/>
        </p:spPr>
      </p:pic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2729483" cy="2934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Uranium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7042" name="Picture 2" descr="C:\Users\asus\Desktop\химия\модели\ПС в картинках\uran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332656"/>
            <a:ext cx="3149922" cy="3365301"/>
          </a:xfrm>
          <a:prstGeom prst="rect">
            <a:avLst/>
          </a:prstGeom>
          <a:noFill/>
        </p:spPr>
      </p:pic>
      <p:pic>
        <p:nvPicPr>
          <p:cNvPr id="87043" name="Picture 3" descr="C:\Users\asus\Desktop\химия\модели\ПС в картинках\UraniumCube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3717032"/>
            <a:ext cx="3714328" cy="2704496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2212087" cy="237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Neptunium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2466" name="Picture 2" descr="C:\Users\asus\Desktop\химия\модели\ПС в картинках\neptun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076056" y="404664"/>
            <a:ext cx="3657600" cy="3657600"/>
          </a:xfrm>
          <a:prstGeom prst="rect">
            <a:avLst/>
          </a:prstGeom>
          <a:noFill/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556792"/>
            <a:ext cx="252028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4221088"/>
            <a:ext cx="2958075" cy="2218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Plutonium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8066" name="Picture 2" descr="C:\Users\asus\Desktop\химия\модели\ПС в картинках\plutonium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4653136"/>
            <a:ext cx="1992121" cy="1891254"/>
          </a:xfrm>
          <a:prstGeom prst="rect">
            <a:avLst/>
          </a:prstGeom>
          <a:noFill/>
        </p:spPr>
      </p:pic>
      <p:pic>
        <p:nvPicPr>
          <p:cNvPr id="88067" name="Picture 3" descr="C:\Users\asus\Desktop\химия\модели\ПС в картинках\plutonium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260648"/>
            <a:ext cx="4940300" cy="3314700"/>
          </a:xfrm>
          <a:prstGeom prst="rect">
            <a:avLst/>
          </a:prstGeom>
          <a:noFill/>
        </p:spPr>
      </p:pic>
      <p:pic>
        <p:nvPicPr>
          <p:cNvPr id="88068" name="Picture 4" descr="C:\Users\asus\Desktop\химия\модели\ПС в картинках\Plutonium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3573016"/>
            <a:ext cx="3096344" cy="3096344"/>
          </a:xfrm>
          <a:prstGeom prst="rect">
            <a:avLst/>
          </a:prstGeom>
          <a:noFill/>
        </p:spPr>
      </p:pic>
      <p:pic>
        <p:nvPicPr>
          <p:cNvPr id="88069" name="Picture 5" descr="C:\Users\asus\Desktop\химия\модели\ПС в картинках\18плутоний 4000 д.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4653136"/>
            <a:ext cx="2753778" cy="1988840"/>
          </a:xfrm>
          <a:prstGeom prst="rect">
            <a:avLst/>
          </a:prstGeom>
          <a:noFill/>
        </p:spPr>
      </p:pic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484784"/>
            <a:ext cx="3089523" cy="3322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Americium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62" name="Picture 2" descr="C:\Users\asus\Desktop\химия\модели\ПС в картинках\americium-24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1196752"/>
            <a:ext cx="5111750" cy="4897057"/>
          </a:xfrm>
          <a:prstGeom prst="rect">
            <a:avLst/>
          </a:prstGeom>
          <a:noFill/>
        </p:spPr>
      </p:pic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2590508" cy="2785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Curium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239786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772816"/>
            <a:ext cx="606883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Berkelium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9090" name="Picture 2" descr="C:\Users\asus\Desktop\химия\модели\ПС в картинках\Berkeliu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851920" y="692696"/>
            <a:ext cx="4865584" cy="4495800"/>
          </a:xfrm>
          <a:prstGeom prst="rect">
            <a:avLst/>
          </a:prstGeom>
          <a:noFill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12776"/>
            <a:ext cx="2016224" cy="2240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5" y="3933056"/>
            <a:ext cx="3410905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Californium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0114" name="Picture 2" descr="C:\Users\asus\Desktop\химия\модели\ПС в картинках\25 калифорний 27000000 д.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3829543"/>
            <a:ext cx="6411614" cy="2708907"/>
          </a:xfrm>
          <a:prstGeom prst="rect">
            <a:avLst/>
          </a:prstGeom>
          <a:noFill/>
        </p:spPr>
      </p:pic>
      <p:pic>
        <p:nvPicPr>
          <p:cNvPr id="90115" name="Picture 3" descr="C:\Users\asus\Desktop\химия\модели\ПС в картинках\Californiu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60648"/>
            <a:ext cx="2952328" cy="2650385"/>
          </a:xfrm>
          <a:prstGeom prst="rect">
            <a:avLst/>
          </a:prstGeom>
          <a:noFill/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484784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5" y="1556792"/>
            <a:ext cx="1944216" cy="2090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741</TotalTime>
  <Words>152</Words>
  <Application>Microsoft Office PowerPoint</Application>
  <PresentationFormat>Экран (4:3)</PresentationFormat>
  <Paragraphs>118</Paragraphs>
  <Slides>115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115</vt:i4>
      </vt:variant>
    </vt:vector>
  </HeadingPairs>
  <TitlesOfParts>
    <vt:vector size="116" baseType="lpstr">
      <vt:lpstr>Справедливость</vt:lpstr>
      <vt:lpstr>Periodic Table  “Face to face”</vt:lpstr>
      <vt:lpstr>Hydrogen</vt:lpstr>
      <vt:lpstr>Helium</vt:lpstr>
      <vt:lpstr>Lithium</vt:lpstr>
      <vt:lpstr>Beryllium</vt:lpstr>
      <vt:lpstr>Boron</vt:lpstr>
      <vt:lpstr>Carbon</vt:lpstr>
      <vt:lpstr>Nitrogen</vt:lpstr>
      <vt:lpstr>Oxygen</vt:lpstr>
      <vt:lpstr>Fluorine</vt:lpstr>
      <vt:lpstr>Neon</vt:lpstr>
      <vt:lpstr>Sodium</vt:lpstr>
      <vt:lpstr>Magnesium</vt:lpstr>
      <vt:lpstr>Aluminum</vt:lpstr>
      <vt:lpstr>Silicon</vt:lpstr>
      <vt:lpstr>Phosphorus</vt:lpstr>
      <vt:lpstr>Sulfur</vt:lpstr>
      <vt:lpstr>Chlorine</vt:lpstr>
      <vt:lpstr>Argon</vt:lpstr>
      <vt:lpstr>Potassium</vt:lpstr>
      <vt:lpstr>Calcium</vt:lpstr>
      <vt:lpstr>Scandium</vt:lpstr>
      <vt:lpstr>Titanium</vt:lpstr>
      <vt:lpstr>Vanadium</vt:lpstr>
      <vt:lpstr>Chromium</vt:lpstr>
      <vt:lpstr>Manganese</vt:lpstr>
      <vt:lpstr>Iron</vt:lpstr>
      <vt:lpstr>Cobalt</vt:lpstr>
      <vt:lpstr>Nickel</vt:lpstr>
      <vt:lpstr>Copper</vt:lpstr>
      <vt:lpstr>Zinc</vt:lpstr>
      <vt:lpstr>Gallium</vt:lpstr>
      <vt:lpstr>Germanium</vt:lpstr>
      <vt:lpstr>Arsenic</vt:lpstr>
      <vt:lpstr>Selenium</vt:lpstr>
      <vt:lpstr>Bromine</vt:lpstr>
      <vt:lpstr>Krypton</vt:lpstr>
      <vt:lpstr>Rubidium</vt:lpstr>
      <vt:lpstr>Strontium</vt:lpstr>
      <vt:lpstr>Yttrium</vt:lpstr>
      <vt:lpstr>Zirconium</vt:lpstr>
      <vt:lpstr>Niobium</vt:lpstr>
      <vt:lpstr>Molybdenum</vt:lpstr>
      <vt:lpstr>Technetium</vt:lpstr>
      <vt:lpstr>Ruthenium</vt:lpstr>
      <vt:lpstr>Rhodium</vt:lpstr>
      <vt:lpstr>Palladium</vt:lpstr>
      <vt:lpstr>Silver</vt:lpstr>
      <vt:lpstr>Cadmium</vt:lpstr>
      <vt:lpstr>Indium</vt:lpstr>
      <vt:lpstr>Tin</vt:lpstr>
      <vt:lpstr>Antimony</vt:lpstr>
      <vt:lpstr>Tellurium</vt:lpstr>
      <vt:lpstr>Iodine</vt:lpstr>
      <vt:lpstr>Xenon</vt:lpstr>
      <vt:lpstr>Cesium</vt:lpstr>
      <vt:lpstr>Barium</vt:lpstr>
      <vt:lpstr>Lanthanum</vt:lpstr>
      <vt:lpstr>Cerium</vt:lpstr>
      <vt:lpstr>Praseodymium</vt:lpstr>
      <vt:lpstr>Neodymium</vt:lpstr>
      <vt:lpstr>Promethium</vt:lpstr>
      <vt:lpstr>Samarium</vt:lpstr>
      <vt:lpstr>Europium</vt:lpstr>
      <vt:lpstr>Gadolinium</vt:lpstr>
      <vt:lpstr>Terbium</vt:lpstr>
      <vt:lpstr>Dysprosium</vt:lpstr>
      <vt:lpstr>Holmium</vt:lpstr>
      <vt:lpstr>Erbium</vt:lpstr>
      <vt:lpstr>Thulium</vt:lpstr>
      <vt:lpstr>Ytterbium</vt:lpstr>
      <vt:lpstr>Lutetium</vt:lpstr>
      <vt:lpstr>Hafnium</vt:lpstr>
      <vt:lpstr>Tantalum</vt:lpstr>
      <vt:lpstr>Tungsten</vt:lpstr>
      <vt:lpstr>Rhenium</vt:lpstr>
      <vt:lpstr>Osmium</vt:lpstr>
      <vt:lpstr>Iridium</vt:lpstr>
      <vt:lpstr>Platinum</vt:lpstr>
      <vt:lpstr>Gold</vt:lpstr>
      <vt:lpstr>Mercury</vt:lpstr>
      <vt:lpstr>Thallium</vt:lpstr>
      <vt:lpstr>Lead</vt:lpstr>
      <vt:lpstr>Bismuth</vt:lpstr>
      <vt:lpstr>Polonium</vt:lpstr>
      <vt:lpstr>Astatine</vt:lpstr>
      <vt:lpstr>Radon</vt:lpstr>
      <vt:lpstr>Francium</vt:lpstr>
      <vt:lpstr>Radium</vt:lpstr>
      <vt:lpstr>Actinium</vt:lpstr>
      <vt:lpstr>Thorium</vt:lpstr>
      <vt:lpstr>Protactinium</vt:lpstr>
      <vt:lpstr>Uranium</vt:lpstr>
      <vt:lpstr>Neptunium</vt:lpstr>
      <vt:lpstr>Plutonium</vt:lpstr>
      <vt:lpstr>Americium</vt:lpstr>
      <vt:lpstr>Curium</vt:lpstr>
      <vt:lpstr>Berkelium</vt:lpstr>
      <vt:lpstr>Californium</vt:lpstr>
      <vt:lpstr>Einsteinium</vt:lpstr>
      <vt:lpstr>Fermium</vt:lpstr>
      <vt:lpstr>Mendelevium</vt:lpstr>
      <vt:lpstr>Nobelium</vt:lpstr>
      <vt:lpstr>Lawrencium</vt:lpstr>
      <vt:lpstr> Hadron collider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Which element is the next?</vt:lpstr>
      <vt:lpstr>Презентация PowerPoint</vt:lpstr>
      <vt:lpstr>Презентация PowerPoint</vt:lpstr>
      <vt:lpstr>Resources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ПЕРИОДИЧЕСКАЯ СИСТЕМА ХИМИЧЕСКИХ ЭЛЕМЕНТОВ</dc:title>
  <dc:creator>asus</dc:creator>
  <cp:lastModifiedBy>User</cp:lastModifiedBy>
  <cp:revision>108</cp:revision>
  <dcterms:created xsi:type="dcterms:W3CDTF">2012-11-11T12:47:41Z</dcterms:created>
  <dcterms:modified xsi:type="dcterms:W3CDTF">2016-03-13T13:39:37Z</dcterms:modified>
</cp:coreProperties>
</file>