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6858000" cy="9906000" type="A4"/>
  <p:notesSz cx="6858000" cy="12192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4160" userDrawn="1">
          <p15:clr>
            <a:srgbClr val="A4A3A4"/>
          </p15:clr>
        </p15:guide>
        <p15:guide id="2" pos="12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616" y="82"/>
      </p:cViewPr>
      <p:guideLst>
        <p:guide orient="horz" pos="4160"/>
        <p:guide pos="12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14670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33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489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78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759" y="-176841"/>
            <a:ext cx="4237315" cy="1467005"/>
          </a:xfrm>
        </p:spPr>
        <p:txBody>
          <a:bodyPr lIns="0" tIns="0" rIns="0" bIns="0"/>
          <a:lstStyle>
            <a:lvl1pPr>
              <a:defRPr sz="9533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7986" y="2871087"/>
            <a:ext cx="5193506" cy="489045"/>
          </a:xfrm>
        </p:spPr>
        <p:txBody>
          <a:bodyPr lIns="0" tIns="0" rIns="0" bIns="0"/>
          <a:lstStyle>
            <a:lvl1pPr>
              <a:defRPr sz="3178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759" y="-176841"/>
            <a:ext cx="4237315" cy="1467005"/>
          </a:xfrm>
        </p:spPr>
        <p:txBody>
          <a:bodyPr lIns="0" tIns="0" rIns="0" bIns="0"/>
          <a:lstStyle>
            <a:lvl1pPr>
              <a:defRPr sz="9533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759" y="-176841"/>
            <a:ext cx="4237315" cy="1467005"/>
          </a:xfrm>
        </p:spPr>
        <p:txBody>
          <a:bodyPr lIns="0" tIns="0" rIns="0" bIns="0"/>
          <a:lstStyle>
            <a:lvl1pPr>
              <a:defRPr sz="9533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759" y="-176841"/>
            <a:ext cx="4237315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7986" y="2871087"/>
            <a:ext cx="519350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60380">
        <a:defRPr>
          <a:latin typeface="+mn-lt"/>
          <a:ea typeface="+mn-ea"/>
          <a:cs typeface="+mn-cs"/>
        </a:defRPr>
      </a:lvl2pPr>
      <a:lvl3pPr marL="1320759">
        <a:defRPr>
          <a:latin typeface="+mn-lt"/>
          <a:ea typeface="+mn-ea"/>
          <a:cs typeface="+mn-cs"/>
        </a:defRPr>
      </a:lvl3pPr>
      <a:lvl4pPr marL="1981139">
        <a:defRPr>
          <a:latin typeface="+mn-lt"/>
          <a:ea typeface="+mn-ea"/>
          <a:cs typeface="+mn-cs"/>
        </a:defRPr>
      </a:lvl4pPr>
      <a:lvl5pPr marL="2641519">
        <a:defRPr>
          <a:latin typeface="+mn-lt"/>
          <a:ea typeface="+mn-ea"/>
          <a:cs typeface="+mn-cs"/>
        </a:defRPr>
      </a:lvl5pPr>
      <a:lvl6pPr marL="3301898">
        <a:defRPr>
          <a:latin typeface="+mn-lt"/>
          <a:ea typeface="+mn-ea"/>
          <a:cs typeface="+mn-cs"/>
        </a:defRPr>
      </a:lvl6pPr>
      <a:lvl7pPr marL="3962278">
        <a:defRPr>
          <a:latin typeface="+mn-lt"/>
          <a:ea typeface="+mn-ea"/>
          <a:cs typeface="+mn-cs"/>
        </a:defRPr>
      </a:lvl7pPr>
      <a:lvl8pPr marL="4622658">
        <a:defRPr>
          <a:latin typeface="+mn-lt"/>
          <a:ea typeface="+mn-ea"/>
          <a:cs typeface="+mn-cs"/>
        </a:defRPr>
      </a:lvl8pPr>
      <a:lvl9pPr marL="528303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60380">
        <a:defRPr>
          <a:latin typeface="+mn-lt"/>
          <a:ea typeface="+mn-ea"/>
          <a:cs typeface="+mn-cs"/>
        </a:defRPr>
      </a:lvl2pPr>
      <a:lvl3pPr marL="1320759">
        <a:defRPr>
          <a:latin typeface="+mn-lt"/>
          <a:ea typeface="+mn-ea"/>
          <a:cs typeface="+mn-cs"/>
        </a:defRPr>
      </a:lvl3pPr>
      <a:lvl4pPr marL="1981139">
        <a:defRPr>
          <a:latin typeface="+mn-lt"/>
          <a:ea typeface="+mn-ea"/>
          <a:cs typeface="+mn-cs"/>
        </a:defRPr>
      </a:lvl4pPr>
      <a:lvl5pPr marL="2641519">
        <a:defRPr>
          <a:latin typeface="+mn-lt"/>
          <a:ea typeface="+mn-ea"/>
          <a:cs typeface="+mn-cs"/>
        </a:defRPr>
      </a:lvl5pPr>
      <a:lvl6pPr marL="3301898">
        <a:defRPr>
          <a:latin typeface="+mn-lt"/>
          <a:ea typeface="+mn-ea"/>
          <a:cs typeface="+mn-cs"/>
        </a:defRPr>
      </a:lvl6pPr>
      <a:lvl7pPr marL="3962278">
        <a:defRPr>
          <a:latin typeface="+mn-lt"/>
          <a:ea typeface="+mn-ea"/>
          <a:cs typeface="+mn-cs"/>
        </a:defRPr>
      </a:lvl7pPr>
      <a:lvl8pPr marL="4622658">
        <a:defRPr>
          <a:latin typeface="+mn-lt"/>
          <a:ea typeface="+mn-ea"/>
          <a:cs typeface="+mn-cs"/>
        </a:defRPr>
      </a:lvl8pPr>
      <a:lvl9pPr marL="528303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function.mil.ru/news_page/world/more.htm?id=12061316%40egNews" TargetMode="External"/><Relationship Id="rId2" Type="http://schemas.openxmlformats.org/officeDocument/2006/relationships/hyperlink" Target="https://ru.wikipedia.org/wiki/%D0%92%D0%BE%D0%B9%D1%81%D0%BA%D0%B0_%D1%81%D0%B2%D1%8F%D0%B7%D0%B8_%D0%A0%D0%BE%D1%81%D1%81%D0%B8%D0%B9%D1%81%D0%BA%D0%BE%D0%B9_%D0%A4%D0%B5%D0%B4%D0%B5%D1%80%D0%B0%D1%86%D0%B8%D0%B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-228600" y="1524000"/>
            <a:ext cx="5413829" cy="1864257"/>
          </a:xfrm>
          <a:prstGeom prst="rect">
            <a:avLst/>
          </a:prstGeom>
        </p:spPr>
        <p:txBody>
          <a:bodyPr vert="horz" wrap="square" lIns="0" tIns="17427" rIns="0" bIns="0" rtlCol="0">
            <a:spAutoFit/>
          </a:bodyPr>
          <a:lstStyle/>
          <a:p>
            <a:pPr marL="18344" algn="ctr">
              <a:spcBef>
                <a:spcPts val="137"/>
              </a:spcBef>
            </a:pPr>
            <a:r>
              <a:rPr sz="4000" dirty="0" err="1">
                <a:solidFill>
                  <a:schemeClr val="tx1"/>
                </a:solidFill>
              </a:rPr>
              <a:t>Связисты</a:t>
            </a:r>
            <a:r>
              <a:rPr sz="4000" spc="-397" dirty="0">
                <a:solidFill>
                  <a:schemeClr val="tx1"/>
                </a:solidFill>
              </a:rPr>
              <a:t> </a:t>
            </a:r>
            <a:r>
              <a:rPr sz="4000" dirty="0">
                <a:solidFill>
                  <a:schemeClr val="tx1"/>
                </a:solidFill>
              </a:rPr>
              <a:t>–</a:t>
            </a:r>
            <a:r>
              <a:rPr sz="4000" spc="-412" dirty="0">
                <a:solidFill>
                  <a:schemeClr val="tx1"/>
                </a:solidFill>
              </a:rPr>
              <a:t> </a:t>
            </a:r>
            <a:r>
              <a:rPr lang="ru-RU" sz="4000" dirty="0">
                <a:solidFill>
                  <a:schemeClr val="tx1"/>
                </a:solidFill>
              </a:rPr>
              <a:t>Г</a:t>
            </a:r>
            <a:r>
              <a:rPr sz="4000" dirty="0" err="1">
                <a:solidFill>
                  <a:schemeClr val="tx1"/>
                </a:solidFill>
              </a:rPr>
              <a:t>ерои</a:t>
            </a:r>
            <a:r>
              <a:rPr sz="4000" spc="-404" dirty="0">
                <a:solidFill>
                  <a:schemeClr val="tx1"/>
                </a:solidFill>
              </a:rPr>
              <a:t> </a:t>
            </a:r>
            <a:br>
              <a:rPr lang="ru-RU" sz="4000" spc="-404" dirty="0">
                <a:solidFill>
                  <a:schemeClr val="tx1"/>
                </a:solidFill>
              </a:rPr>
            </a:br>
            <a:r>
              <a:rPr lang="ru-RU" sz="4000" b="0" spc="-29" dirty="0">
                <a:solidFill>
                  <a:schemeClr val="tx1"/>
                </a:solidFill>
              </a:rPr>
              <a:t>Великой </a:t>
            </a:r>
            <a:br>
              <a:rPr lang="ru-RU" sz="4000" b="0" spc="-29" dirty="0">
                <a:solidFill>
                  <a:schemeClr val="tx1"/>
                </a:solidFill>
              </a:rPr>
            </a:br>
            <a:r>
              <a:rPr lang="ru-RU" sz="4000" b="0" spc="-29" dirty="0">
                <a:solidFill>
                  <a:schemeClr val="tx1"/>
                </a:solidFill>
              </a:rPr>
              <a:t>Отечественной войны</a:t>
            </a:r>
            <a:endParaRPr sz="4000" b="0" dirty="0">
              <a:solidFill>
                <a:schemeClr val="tx1"/>
              </a:solidFill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4269844"/>
            <a:ext cx="6553200" cy="44958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CC57A10-55BF-4BAE-AA50-A191789A45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286" y="-152400"/>
            <a:ext cx="21336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86979" y="594292"/>
            <a:ext cx="3675078" cy="4086161"/>
          </a:xfrm>
          <a:prstGeom prst="rect">
            <a:avLst/>
          </a:prstGeom>
        </p:spPr>
        <p:txBody>
          <a:bodyPr vert="horz" wrap="square" lIns="0" tIns="71543" rIns="0" bIns="0" rtlCol="0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10.09.1905</a:t>
            </a:r>
            <a:r>
              <a:rPr sz="2000" spc="2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2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  </a:t>
            </a:r>
            <a:r>
              <a:rPr sz="2000" dirty="0" err="1">
                <a:latin typeface="Times New Roman"/>
                <a:cs typeface="Times New Roman"/>
              </a:rPr>
              <a:t>пос</a:t>
            </a:r>
            <a:r>
              <a:rPr sz="2000" dirty="0">
                <a:latin typeface="Times New Roman"/>
                <a:cs typeface="Times New Roman"/>
              </a:rPr>
              <a:t>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Юрино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ныне  Марий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Эл,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семье </a:t>
            </a:r>
            <a:r>
              <a:rPr sz="2000" dirty="0">
                <a:latin typeface="Times New Roman"/>
                <a:cs typeface="Times New Roman"/>
              </a:rPr>
              <a:t>рабочего.</a:t>
            </a:r>
            <a:r>
              <a:rPr sz="2000" spc="36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Русский.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начальную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школу.</a:t>
            </a:r>
            <a:r>
              <a:rPr sz="2000" spc="36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Работал</a:t>
            </a:r>
            <a:r>
              <a:rPr sz="2000" spc="38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слесарем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spc="-36" dirty="0">
                <a:latin typeface="Times New Roman"/>
                <a:cs typeface="Times New Roman"/>
              </a:rPr>
              <a:t>на </a:t>
            </a:r>
            <a:r>
              <a:rPr sz="2000" spc="-29" dirty="0">
                <a:latin typeface="Times New Roman"/>
                <a:cs typeface="Times New Roman"/>
              </a:rPr>
              <a:t>промкомбинате.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Советской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1942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8255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фронте в Великой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Отечественной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войне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июня 1942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г.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Командир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отделения</a:t>
            </a:r>
            <a:r>
              <a:rPr sz="2000" u="sng" spc="11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связи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spc="-43" dirty="0">
                <a:latin typeface="Times New Roman"/>
                <a:cs typeface="Times New Roman"/>
              </a:rPr>
              <a:t>1147-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(353-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46-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3-</a:t>
            </a:r>
            <a:r>
              <a:rPr sz="2000" spc="-72" dirty="0">
                <a:latin typeface="Times New Roman"/>
                <a:cs typeface="Times New Roman"/>
              </a:rPr>
              <a:t>й </a:t>
            </a:r>
            <a:r>
              <a:rPr sz="2000" spc="-14" dirty="0">
                <a:latin typeface="Times New Roman"/>
                <a:cs typeface="Times New Roman"/>
              </a:rPr>
              <a:t>Украинский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7714" y="626949"/>
            <a:ext cx="2403509" cy="351152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0" y="7257"/>
            <a:ext cx="6858000" cy="572521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 marR="7338" indent="198114" algn="ctr">
              <a:spcBef>
                <a:spcPts val="144"/>
              </a:spcBef>
            </a:pPr>
            <a:r>
              <a:rPr sz="3600" spc="-36" dirty="0">
                <a:solidFill>
                  <a:schemeClr val="tx1"/>
                </a:solidFill>
              </a:rPr>
              <a:t>Тезиков</a:t>
            </a:r>
            <a:r>
              <a:rPr sz="3600" spc="-527" dirty="0">
                <a:solidFill>
                  <a:schemeClr val="tx1"/>
                </a:solidFill>
              </a:rPr>
              <a:t> </a:t>
            </a:r>
            <a:r>
              <a:rPr sz="3600" spc="-14" dirty="0">
                <a:solidFill>
                  <a:schemeClr val="tx1"/>
                </a:solidFill>
              </a:rPr>
              <a:t>Павел </a:t>
            </a:r>
            <a:r>
              <a:rPr sz="3600" spc="-43" dirty="0">
                <a:solidFill>
                  <a:schemeClr val="tx1"/>
                </a:solidFill>
              </a:rPr>
              <a:t>Александрович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95943" y="3471175"/>
            <a:ext cx="2937933" cy="2751980"/>
            <a:chOff x="0" y="3491484"/>
            <a:chExt cx="3200400" cy="29978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491484"/>
              <a:ext cx="3040380" cy="280111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3938016"/>
              <a:ext cx="3040380" cy="255117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58B8A9D1-8DA6-439A-965A-2299CA4464DC}"/>
              </a:ext>
            </a:extLst>
          </p:cNvPr>
          <p:cNvSpPr txBox="1"/>
          <p:nvPr/>
        </p:nvSpPr>
        <p:spPr>
          <a:xfrm>
            <a:off x="273" y="6235764"/>
            <a:ext cx="6661784" cy="3490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8255" indent="-17463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(Софийский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Днепропетровской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области),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участвовал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отражении </a:t>
            </a:r>
            <a:r>
              <a:rPr lang="ru-RU" sz="2000" dirty="0">
                <a:latin typeface="Times New Roman"/>
                <a:cs typeface="Times New Roman"/>
              </a:rPr>
              <a:t>контратак  гитлеровцев</a:t>
            </a:r>
            <a:r>
              <a:rPr lang="ru-RU" sz="2000" spc="267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и  более</a:t>
            </a:r>
            <a:r>
              <a:rPr lang="ru-RU" sz="2000" spc="78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20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раз</a:t>
            </a:r>
            <a:r>
              <a:rPr lang="ru-RU" sz="2000" spc="7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под</a:t>
            </a:r>
            <a:r>
              <a:rPr lang="ru-RU" sz="2000" spc="78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огнём</a:t>
            </a:r>
            <a:r>
              <a:rPr lang="ru-RU" sz="2000" spc="7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противника</a:t>
            </a:r>
            <a:r>
              <a:rPr lang="ru-RU" sz="2000" spc="780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устранял </a:t>
            </a:r>
            <a:r>
              <a:rPr lang="ru-RU" sz="2000" dirty="0">
                <a:latin typeface="Times New Roman"/>
                <a:cs typeface="Times New Roman"/>
              </a:rPr>
              <a:t>повреждения</a:t>
            </a:r>
            <a:r>
              <a:rPr lang="ru-RU" sz="2000" spc="6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60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линии.</a:t>
            </a:r>
            <a:r>
              <a:rPr lang="ru-RU" sz="2000" spc="62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Когда</a:t>
            </a:r>
            <a:r>
              <a:rPr lang="ru-RU" sz="2000" spc="60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60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высоте</a:t>
            </a:r>
            <a:r>
              <a:rPr lang="ru-RU" sz="2000" spc="60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осталось</a:t>
            </a:r>
            <a:r>
              <a:rPr lang="ru-RU" sz="2000" spc="62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живых</a:t>
            </a:r>
            <a:r>
              <a:rPr lang="ru-RU" sz="2000" spc="62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трое</a:t>
            </a:r>
            <a:r>
              <a:rPr lang="ru-RU" sz="2000" spc="614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бойцов, </a:t>
            </a:r>
            <a:r>
              <a:rPr lang="ru-RU" sz="2000" dirty="0">
                <a:latin typeface="Times New Roman"/>
                <a:cs typeface="Times New Roman"/>
              </a:rPr>
              <a:t>вызвал</a:t>
            </a:r>
            <a:r>
              <a:rPr lang="ru-RU" sz="2000" spc="33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огонь</a:t>
            </a:r>
            <a:r>
              <a:rPr lang="ru-RU" sz="2000" spc="33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себя.</a:t>
            </a:r>
            <a:r>
              <a:rPr lang="ru-RU" sz="2000" spc="34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Погиб</a:t>
            </a:r>
            <a:r>
              <a:rPr lang="ru-RU" sz="2000" spc="34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бою</a:t>
            </a:r>
            <a:r>
              <a:rPr lang="ru-RU" sz="2000" spc="35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02.02.1944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32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31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33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Советского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19.03.1944 </a:t>
            </a:r>
            <a:r>
              <a:rPr lang="ru-RU" sz="2000" spc="-159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10089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41" dirty="0">
                <a:latin typeface="Times New Roman"/>
                <a:cs typeface="Times New Roman"/>
              </a:rPr>
              <a:t>  </a:t>
            </a:r>
            <a:r>
              <a:rPr lang="ru-RU" sz="2000" dirty="0" err="1">
                <a:latin typeface="Times New Roman"/>
                <a:cs typeface="Times New Roman"/>
              </a:rPr>
              <a:t>пгт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  <a:r>
              <a:rPr lang="ru-RU" sz="2000" spc="44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Юрино</a:t>
            </a:r>
            <a:r>
              <a:rPr lang="ru-RU" sz="2000" spc="44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установлен</a:t>
            </a:r>
            <a:r>
              <a:rPr lang="ru-RU" sz="2000" spc="45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бюст</a:t>
            </a:r>
            <a:r>
              <a:rPr lang="ru-RU" sz="2000" spc="44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Героя,</a:t>
            </a:r>
            <a:r>
              <a:rPr lang="ru-RU" sz="2000" spc="44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44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здании</a:t>
            </a:r>
            <a:r>
              <a:rPr lang="ru-RU" sz="2000" spc="448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валяльно- </a:t>
            </a:r>
            <a:r>
              <a:rPr lang="ru-RU" sz="2000" spc="-29" dirty="0">
                <a:latin typeface="Times New Roman"/>
                <a:cs typeface="Times New Roman"/>
              </a:rPr>
              <a:t>войлочного</a:t>
            </a:r>
            <a:r>
              <a:rPr lang="ru-RU" sz="2000" spc="-79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комбината,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где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он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работал,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установлена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мемориальная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доска,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его </a:t>
            </a:r>
            <a:r>
              <a:rPr lang="ru-RU" sz="2000" dirty="0">
                <a:latin typeface="Times New Roman"/>
                <a:cs typeface="Times New Roman"/>
              </a:rPr>
              <a:t>именем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названа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улица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посёлке.</a:t>
            </a:r>
            <a:endParaRPr lang="ru-RU" sz="2000" dirty="0">
              <a:latin typeface="Times New Roman"/>
              <a:cs typeface="Times New Roman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B250D0-AEC2-449C-A729-967019782271}"/>
              </a:ext>
            </a:extLst>
          </p:cNvPr>
          <p:cNvSpPr txBox="1"/>
          <p:nvPr/>
        </p:nvSpPr>
        <p:spPr>
          <a:xfrm>
            <a:off x="2872682" y="4693178"/>
            <a:ext cx="389158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/>
                <a:cs typeface="Times New Roman"/>
              </a:rPr>
              <a:t>Сержант</a:t>
            </a:r>
            <a:r>
              <a:rPr lang="ru-RU" sz="2000" spc="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Тезиков,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обеспечивая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связь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миномётными</a:t>
            </a:r>
            <a:r>
              <a:rPr lang="ru-RU" sz="2000" spc="87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и </a:t>
            </a:r>
            <a:r>
              <a:rPr lang="ru-RU" sz="2000" dirty="0">
                <a:latin typeface="Times New Roman"/>
                <a:cs typeface="Times New Roman"/>
              </a:rPr>
              <a:t>стрелковыми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ротами,  оборонявшими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01.01.1944  г.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высоту</a:t>
            </a:r>
            <a:r>
              <a:rPr lang="ru-RU" sz="2000" spc="7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с. </a:t>
            </a:r>
            <a:r>
              <a:rPr lang="ru-RU" sz="2000" spc="-14" dirty="0" err="1">
                <a:latin typeface="Times New Roman"/>
                <a:cs typeface="Times New Roman"/>
              </a:rPr>
              <a:t>Назаровка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77029" y="676568"/>
            <a:ext cx="3609974" cy="5737112"/>
          </a:xfrm>
          <a:prstGeom prst="rect">
            <a:avLst/>
          </a:prstGeom>
        </p:spPr>
        <p:txBody>
          <a:bodyPr vert="horz" wrap="square" lIns="0" tIns="17427" rIns="0" bIns="0" rtlCol="0">
            <a:spAutoFit/>
          </a:bodyPr>
          <a:lstStyle/>
          <a:p>
            <a:pPr marL="18344" algn="just">
              <a:spcBef>
                <a:spcPts val="100"/>
              </a:spcBef>
            </a:pPr>
            <a:r>
              <a:rPr lang="ru-RU" sz="2000" spc="-14" dirty="0">
                <a:latin typeface="Times New Roman"/>
                <a:cs typeface="Times New Roman"/>
              </a:rPr>
              <a:t>     Родился</a:t>
            </a:r>
            <a:r>
              <a:rPr lang="ru-RU" sz="2000" dirty="0">
                <a:latin typeface="Times New Roman"/>
                <a:cs typeface="Times New Roman"/>
              </a:rPr>
              <a:t>	</a:t>
            </a:r>
            <a:r>
              <a:rPr lang="ru-RU" sz="2000" spc="-14" dirty="0">
                <a:latin typeface="Times New Roman"/>
                <a:cs typeface="Times New Roman"/>
              </a:rPr>
              <a:t>22.07.1924 </a:t>
            </a:r>
            <a:r>
              <a:rPr lang="ru-RU" sz="2000" spc="-29" dirty="0">
                <a:latin typeface="Times New Roman"/>
                <a:cs typeface="Times New Roman"/>
              </a:rPr>
              <a:t>году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spc="-14" dirty="0">
                <a:latin typeface="Times New Roman"/>
                <a:cs typeface="Times New Roman"/>
              </a:rPr>
              <a:t>с. Дарьино</a:t>
            </a:r>
            <a:r>
              <a:rPr lang="ru-RU" sz="2000" dirty="0">
                <a:latin typeface="Times New Roman"/>
                <a:cs typeface="Times New Roman"/>
              </a:rPr>
              <a:t>	</a:t>
            </a:r>
            <a:r>
              <a:rPr lang="ru-RU" sz="2000" spc="-14" dirty="0">
                <a:latin typeface="Times New Roman"/>
                <a:cs typeface="Times New Roman"/>
              </a:rPr>
              <a:t>Суджанского района </a:t>
            </a:r>
            <a:r>
              <a:rPr sz="2000" dirty="0" err="1">
                <a:latin typeface="Times New Roman"/>
                <a:cs typeface="Times New Roman"/>
              </a:rPr>
              <a:t>Курской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области,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крестьянина.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Русский.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3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spc="-29" dirty="0" err="1">
                <a:latin typeface="Times New Roman"/>
                <a:cs typeface="Times New Roman"/>
              </a:rPr>
              <a:t>курс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т</a:t>
            </a:r>
            <a:r>
              <a:rPr sz="2000" spc="-14" dirty="0" err="1">
                <a:latin typeface="Times New Roman"/>
                <a:cs typeface="Times New Roman"/>
              </a:rPr>
              <a:t>ехникума</a:t>
            </a:r>
            <a:r>
              <a:rPr sz="2000" spc="-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1941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spc="-173" dirty="0">
                <a:latin typeface="Times New Roman"/>
                <a:cs typeface="Times New Roman"/>
              </a:rPr>
              <a:t>г.</a:t>
            </a:r>
            <a:r>
              <a:rPr sz="2000" spc="-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Советской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фронте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Великой</a:t>
            </a:r>
            <a:r>
              <a:rPr sz="2000" spc="12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Отечественной</a:t>
            </a:r>
            <a:r>
              <a:rPr sz="2000" spc="11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войне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марта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spc="-36" dirty="0">
                <a:latin typeface="Times New Roman"/>
                <a:cs typeface="Times New Roman"/>
              </a:rPr>
              <a:t>г. </a:t>
            </a:r>
            <a:r>
              <a:rPr sz="2000" dirty="0">
                <a:latin typeface="Times New Roman"/>
                <a:cs typeface="Times New Roman"/>
              </a:rPr>
              <a:t>Разведчик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835-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(237-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40-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армия, </a:t>
            </a:r>
            <a:r>
              <a:rPr sz="2000" dirty="0">
                <a:latin typeface="Times New Roman"/>
                <a:cs typeface="Times New Roman"/>
              </a:rPr>
              <a:t>Воронежский</a:t>
            </a:r>
            <a:r>
              <a:rPr sz="2000" spc="57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5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4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составе</a:t>
            </a:r>
            <a:r>
              <a:rPr sz="2000" spc="5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группы</a:t>
            </a:r>
            <a:r>
              <a:rPr sz="2000" spc="57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из</a:t>
            </a:r>
            <a:r>
              <a:rPr sz="2000" spc="55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5</a:t>
            </a:r>
            <a:r>
              <a:rPr sz="2000" spc="57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человек</a:t>
            </a:r>
            <a:r>
              <a:rPr sz="2000" spc="57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5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числе</a:t>
            </a:r>
            <a:r>
              <a:rPr sz="2000" spc="56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первых </a:t>
            </a:r>
            <a:r>
              <a:rPr sz="2000" dirty="0">
                <a:latin typeface="Times New Roman"/>
                <a:cs typeface="Times New Roman"/>
              </a:rPr>
              <a:t>переправился</a:t>
            </a:r>
            <a:r>
              <a:rPr sz="2000" spc="5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через</a:t>
            </a:r>
            <a:r>
              <a:rPr sz="2000" spc="5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Днепр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районе</a:t>
            </a:r>
            <a:r>
              <a:rPr sz="2000" spc="58" dirty="0">
                <a:latin typeface="Times New Roman"/>
                <a:cs typeface="Times New Roman"/>
              </a:rPr>
              <a:t>  </a:t>
            </a:r>
            <a:r>
              <a:rPr sz="2000" dirty="0" err="1">
                <a:latin typeface="Times New Roman"/>
                <a:cs typeface="Times New Roman"/>
              </a:rPr>
              <a:t>с.Гребени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(Кагарлыкский</a:t>
            </a:r>
            <a:r>
              <a:rPr sz="2000" spc="58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район </a:t>
            </a:r>
            <a:r>
              <a:rPr sz="2000" dirty="0">
                <a:latin typeface="Times New Roman"/>
                <a:cs typeface="Times New Roman"/>
              </a:rPr>
              <a:t>Киевской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области). 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170997" y="676568"/>
            <a:ext cx="2916917" cy="5821679"/>
            <a:chOff x="115823" y="137160"/>
            <a:chExt cx="3200400" cy="638746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5823" y="137160"/>
              <a:ext cx="3043428" cy="399135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5823" y="3526536"/>
              <a:ext cx="3040380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75844" y="3973068"/>
              <a:ext cx="3040380" cy="2551176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" y="0"/>
            <a:ext cx="6858000" cy="572521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750663" marR="7338" indent="-2732319" algn="ctr">
              <a:spcBef>
                <a:spcPts val="144"/>
              </a:spcBef>
            </a:pPr>
            <a:r>
              <a:rPr sz="3600" spc="-14" dirty="0">
                <a:solidFill>
                  <a:schemeClr val="tx1"/>
                </a:solidFill>
              </a:rPr>
              <a:t>Телевинов</a:t>
            </a:r>
            <a:r>
              <a:rPr sz="3600" spc="-520" dirty="0">
                <a:solidFill>
                  <a:schemeClr val="tx1"/>
                </a:solidFill>
              </a:rPr>
              <a:t> </a:t>
            </a:r>
            <a:r>
              <a:rPr sz="3600" spc="-72" dirty="0">
                <a:solidFill>
                  <a:schemeClr val="tx1"/>
                </a:solidFill>
              </a:rPr>
              <a:t>Анатолий </a:t>
            </a:r>
            <a:r>
              <a:rPr sz="3600" spc="-14" dirty="0">
                <a:solidFill>
                  <a:schemeClr val="tx1"/>
                </a:solidFill>
              </a:rPr>
              <a:t>Романович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C586FE-F114-41EA-9F9F-E73964B381B1}"/>
              </a:ext>
            </a:extLst>
          </p:cNvPr>
          <p:cNvSpPr txBox="1"/>
          <p:nvPr/>
        </p:nvSpPr>
        <p:spPr>
          <a:xfrm>
            <a:off x="-1" y="6318717"/>
            <a:ext cx="6687004" cy="2875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Заняв</a:t>
            </a:r>
            <a:r>
              <a:rPr lang="ru-RU" sz="2000" spc="-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вражеский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опорный</a:t>
            </a:r>
            <a:r>
              <a:rPr lang="ru-RU" sz="2000" spc="-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пункт,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разведчики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отбили </a:t>
            </a:r>
            <a:r>
              <a:rPr lang="ru-RU" sz="2000" dirty="0">
                <a:latin typeface="Times New Roman"/>
                <a:cs typeface="Times New Roman"/>
              </a:rPr>
              <a:t>контратаку</a:t>
            </a:r>
            <a:r>
              <a:rPr lang="ru-RU" sz="2000" spc="51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врага.</a:t>
            </a:r>
            <a:r>
              <a:rPr lang="ru-RU" sz="2000" spc="506" dirty="0">
                <a:latin typeface="Times New Roman"/>
                <a:cs typeface="Times New Roman"/>
              </a:rPr>
              <a:t> 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Установив</a:t>
            </a:r>
            <a:r>
              <a:rPr lang="ru-RU" sz="2000" u="sng" spc="50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телефонную</a:t>
            </a:r>
            <a:r>
              <a:rPr lang="ru-RU" sz="2000" u="sng" spc="50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связь</a:t>
            </a:r>
            <a:r>
              <a:rPr lang="ru-RU" sz="2000" spc="50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через</a:t>
            </a:r>
            <a:r>
              <a:rPr lang="ru-RU" sz="2000" spc="50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реку,</a:t>
            </a:r>
            <a:r>
              <a:rPr lang="ru-RU" sz="2000" spc="498" dirty="0">
                <a:latin typeface="Times New Roman"/>
                <a:cs typeface="Times New Roman"/>
              </a:rPr>
              <a:t>  </a:t>
            </a:r>
            <a:r>
              <a:rPr lang="ru-RU" sz="2000" spc="-36" dirty="0">
                <a:latin typeface="Times New Roman"/>
                <a:cs typeface="Times New Roman"/>
              </a:rPr>
              <a:t>они </a:t>
            </a:r>
            <a:r>
              <a:rPr lang="ru-RU" sz="2000" dirty="0">
                <a:latin typeface="Times New Roman"/>
                <a:cs typeface="Times New Roman"/>
              </a:rPr>
              <a:t>способствовали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успешной</a:t>
            </a:r>
            <a:r>
              <a:rPr lang="ru-RU" sz="2000" spc="51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переправе</a:t>
            </a:r>
            <a:r>
              <a:rPr lang="ru-RU" sz="2000" spc="52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передового</a:t>
            </a:r>
            <a:r>
              <a:rPr lang="ru-RU" sz="2000" spc="50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отряда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полка.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Звание </a:t>
            </a:r>
            <a:r>
              <a:rPr lang="ru-RU" sz="2000" spc="-43" dirty="0">
                <a:latin typeface="Times New Roman"/>
                <a:cs typeface="Times New Roman"/>
              </a:rPr>
              <a:t>Героя</a:t>
            </a:r>
            <a:r>
              <a:rPr lang="ru-RU" sz="2000" spc="-116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Советского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-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23.10.1943</a:t>
            </a:r>
            <a:r>
              <a:rPr lang="ru-RU" sz="2000" spc="-144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8255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1945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демобилизован.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Жил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с. Сотниково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Фатежского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района </a:t>
            </a:r>
            <a:r>
              <a:rPr lang="ru-RU" sz="2000" dirty="0">
                <a:latin typeface="Times New Roman"/>
                <a:cs typeface="Times New Roman"/>
              </a:rPr>
              <a:t>Курской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области.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Работал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заместителем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председателя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колхоза,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затем </a:t>
            </a:r>
            <a:r>
              <a:rPr lang="ru-RU" sz="2000" dirty="0">
                <a:latin typeface="Times New Roman"/>
                <a:cs typeface="Times New Roman"/>
              </a:rPr>
              <a:t>секретарём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парткома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spc="-43" dirty="0">
                <a:latin typeface="Times New Roman"/>
                <a:cs typeface="Times New Roman"/>
              </a:rPr>
              <a:t>колхоза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«Путь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Ленина».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1180" y="536082"/>
            <a:ext cx="3854420" cy="6354518"/>
          </a:xfrm>
          <a:prstGeom prst="rect">
            <a:avLst/>
          </a:prstGeom>
        </p:spPr>
        <p:txBody>
          <a:bodyPr vert="horz" wrap="square" lIns="0" tIns="19262" rIns="0" bIns="0" rtlCol="0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Родилась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19.12.1919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г.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sz="2000" spc="-29" dirty="0" err="1">
                <a:latin typeface="Times New Roman"/>
                <a:cs typeface="Times New Roman"/>
              </a:rPr>
              <a:t>Глазов</a:t>
            </a:r>
            <a:r>
              <a:rPr sz="2000" spc="-29" dirty="0">
                <a:latin typeface="Times New Roman"/>
                <a:cs typeface="Times New Roman"/>
              </a:rPr>
              <a:t>,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ныне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Республика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Удмуртия,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семье </a:t>
            </a:r>
            <a:r>
              <a:rPr sz="2000" dirty="0">
                <a:latin typeface="Times New Roman"/>
                <a:cs typeface="Times New Roman"/>
              </a:rPr>
              <a:t>рабочего.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Русская.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Окончила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</a:t>
            </a:r>
            <a:r>
              <a:rPr sz="2000" spc="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 школы,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педагогическое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училище.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Работала </a:t>
            </a:r>
            <a:r>
              <a:rPr sz="2000" dirty="0">
                <a:latin typeface="Times New Roman"/>
                <a:cs typeface="Times New Roman"/>
              </a:rPr>
              <a:t>учительницей.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1940</a:t>
            </a:r>
            <a:r>
              <a:rPr sz="2000" spc="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училась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Пермском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педагогическом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институте,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работала </a:t>
            </a:r>
            <a:r>
              <a:rPr sz="2000" dirty="0">
                <a:latin typeface="Times New Roman"/>
                <a:cs typeface="Times New Roman"/>
              </a:rPr>
              <a:t>воспитательницей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детском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саду.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Окончила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школу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медсестёр.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Советской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Армии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июня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г.</a:t>
            </a:r>
            <a:r>
              <a:rPr sz="2000" spc="-14" dirty="0">
                <a:latin typeface="Times New Roman"/>
                <a:cs typeface="Times New Roman"/>
              </a:rPr>
              <a:t> Окончила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Центральную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женскую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школу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снайперов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1944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62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боях</a:t>
            </a:r>
            <a:r>
              <a:rPr sz="2000" spc="6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Великой</a:t>
            </a:r>
            <a:r>
              <a:rPr sz="2000" spc="6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Отечественной</a:t>
            </a:r>
            <a:r>
              <a:rPr sz="2000" spc="6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войны</a:t>
            </a:r>
            <a:r>
              <a:rPr sz="2000" spc="6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6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апреля</a:t>
            </a:r>
            <a:r>
              <a:rPr sz="2000" spc="62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1944</a:t>
            </a:r>
            <a:r>
              <a:rPr sz="2000" spc="6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643" dirty="0">
                <a:latin typeface="Times New Roman"/>
                <a:cs typeface="Times New Roman"/>
              </a:rPr>
              <a:t> </a:t>
            </a:r>
            <a:r>
              <a:rPr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Телефонистка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батальона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252-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31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(70-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0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33-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3-</a:t>
            </a:r>
            <a:r>
              <a:rPr sz="2000" dirty="0">
                <a:latin typeface="Times New Roman"/>
                <a:cs typeface="Times New Roman"/>
              </a:rPr>
              <a:t>й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Белорусский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441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596932"/>
            <a:ext cx="2553907" cy="37225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870" y="0"/>
            <a:ext cx="6821129" cy="572521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093954" marR="7338" indent="-2076527" algn="ctr">
              <a:spcBef>
                <a:spcPts val="144"/>
              </a:spcBef>
            </a:pPr>
            <a:r>
              <a:rPr sz="3600" dirty="0">
                <a:solidFill>
                  <a:schemeClr val="tx1"/>
                </a:solidFill>
              </a:rPr>
              <a:t>Барамзина</a:t>
            </a:r>
            <a:r>
              <a:rPr sz="3600" spc="-318" dirty="0">
                <a:solidFill>
                  <a:schemeClr val="tx1"/>
                </a:solidFill>
              </a:rPr>
              <a:t> </a:t>
            </a:r>
            <a:r>
              <a:rPr sz="3600" spc="-43" dirty="0">
                <a:solidFill>
                  <a:schemeClr val="tx1"/>
                </a:solidFill>
              </a:rPr>
              <a:t>Татьяна </a:t>
            </a:r>
            <a:r>
              <a:rPr sz="3600" spc="-14" dirty="0">
                <a:solidFill>
                  <a:schemeClr val="tx1"/>
                </a:solidFill>
              </a:rPr>
              <a:t>Николаевна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257388" y="3713341"/>
            <a:ext cx="2897463" cy="2715797"/>
            <a:chOff x="80772" y="3596640"/>
            <a:chExt cx="3200400" cy="29997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772" y="3596640"/>
              <a:ext cx="3040380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0792" y="4043172"/>
              <a:ext cx="3040380" cy="25527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F19123A-0B61-4641-ADCF-D2EB542057EE}"/>
              </a:ext>
            </a:extLst>
          </p:cNvPr>
          <p:cNvSpPr txBox="1"/>
          <p:nvPr/>
        </p:nvSpPr>
        <p:spPr>
          <a:xfrm>
            <a:off x="-115529" y="6734306"/>
            <a:ext cx="6821129" cy="3182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marR="7338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Ефрейтор</a:t>
            </a:r>
            <a:r>
              <a:rPr lang="ru-RU" sz="2000" spc="448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Барамзина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3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бою</a:t>
            </a:r>
            <a:r>
              <a:rPr lang="ru-RU" sz="2000" spc="44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05.07.1944</a:t>
            </a:r>
            <a:r>
              <a:rPr lang="ru-RU" sz="2000" spc="44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44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дер. </a:t>
            </a:r>
            <a:r>
              <a:rPr lang="ru-RU" sz="2000" dirty="0" err="1">
                <a:latin typeface="Times New Roman"/>
                <a:cs typeface="Times New Roman"/>
              </a:rPr>
              <a:t>Пекалин</a:t>
            </a:r>
            <a:r>
              <a:rPr lang="ru-RU" sz="2000" spc="44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(Смолевичский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Минской</a:t>
            </a:r>
            <a:r>
              <a:rPr lang="ru-RU" sz="2000" spc="43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области)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уничтожила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из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снайперской</a:t>
            </a:r>
            <a:r>
              <a:rPr lang="ru-RU" sz="2000" spc="43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винтовки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20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гитлеровцев, </a:t>
            </a:r>
            <a:r>
              <a:rPr lang="ru-RU" sz="2000" dirty="0">
                <a:latin typeface="Times New Roman"/>
                <a:cs typeface="Times New Roman"/>
              </a:rPr>
              <a:t>оказала</a:t>
            </a:r>
            <a:r>
              <a:rPr lang="ru-RU" sz="2000" spc="39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помощь</a:t>
            </a:r>
            <a:r>
              <a:rPr lang="ru-RU" sz="2000" spc="39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раненым.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Захвачена</a:t>
            </a:r>
            <a:r>
              <a:rPr lang="ru-RU" sz="2000" spc="40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плен</a:t>
            </a:r>
            <a:r>
              <a:rPr lang="ru-RU" sz="2000" spc="39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40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05.05.1944</a:t>
            </a:r>
            <a:r>
              <a:rPr lang="ru-RU" sz="2000" spc="40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расстреляна.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Звание </a:t>
            </a:r>
            <a:r>
              <a:rPr lang="ru-RU" sz="2000" spc="-43" dirty="0">
                <a:latin typeface="Times New Roman"/>
                <a:cs typeface="Times New Roman"/>
              </a:rPr>
              <a:t>Героя</a:t>
            </a:r>
            <a:r>
              <a:rPr lang="ru-RU" sz="2000" spc="-11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Советского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-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24.04.1945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spc="-165" dirty="0">
                <a:latin typeface="Times New Roman"/>
                <a:cs typeface="Times New Roman"/>
              </a:rPr>
              <a:t>г.</a:t>
            </a:r>
            <a:r>
              <a:rPr lang="ru-RU" sz="2000" spc="-14" dirty="0">
                <a:latin typeface="Times New Roman"/>
                <a:cs typeface="Times New Roman"/>
              </a:rPr>
              <a:t> посмертно.</a:t>
            </a:r>
            <a:endParaRPr lang="ru-RU" sz="2000" dirty="0">
              <a:latin typeface="Times New Roman"/>
              <a:cs typeface="Times New Roman"/>
            </a:endParaRPr>
          </a:p>
          <a:p>
            <a:pPr marL="180000" marR="8255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Похоронена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дер. Калита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Смолевичского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района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Минской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области.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На </a:t>
            </a:r>
            <a:r>
              <a:rPr lang="ru-RU" sz="2000" dirty="0">
                <a:latin typeface="Times New Roman"/>
                <a:cs typeface="Times New Roman"/>
              </a:rPr>
              <a:t>здании</a:t>
            </a:r>
            <a:r>
              <a:rPr lang="ru-RU" sz="2000" spc="39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Пермского</a:t>
            </a:r>
            <a:r>
              <a:rPr lang="ru-RU" sz="2000" spc="40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педагогического</a:t>
            </a:r>
            <a:r>
              <a:rPr lang="ru-RU" sz="2000" spc="39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института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установлена</a:t>
            </a:r>
            <a:r>
              <a:rPr lang="ru-RU" sz="2000" spc="40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мемориальная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доска. </a:t>
            </a:r>
            <a:r>
              <a:rPr lang="ru-RU" sz="2000" dirty="0">
                <a:latin typeface="Times New Roman"/>
                <a:cs typeface="Times New Roman"/>
              </a:rPr>
              <a:t>Её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именем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названа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школа</a:t>
            </a:r>
            <a:r>
              <a:rPr lang="ru-RU" sz="2000" spc="-7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№</a:t>
            </a:r>
            <a:r>
              <a:rPr lang="ru-RU" sz="2000" spc="-3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86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Перми.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57463" y="918748"/>
            <a:ext cx="3448137" cy="4815635"/>
          </a:xfrm>
          <a:prstGeom prst="rect">
            <a:avLst/>
          </a:prstGeom>
        </p:spPr>
        <p:txBody>
          <a:bodyPr vert="horz" wrap="square" lIns="0" tIns="19262" rIns="0" bIns="0" rtlCol="0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2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21.10.1921</a:t>
            </a:r>
            <a:r>
              <a:rPr sz="2000" spc="30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0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Белый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Ключ,</a:t>
            </a:r>
            <a:r>
              <a:rPr sz="2000" spc="31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ныне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Вешкаймского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района </a:t>
            </a:r>
            <a:r>
              <a:rPr sz="2000" dirty="0">
                <a:latin typeface="Times New Roman"/>
                <a:cs typeface="Times New Roman"/>
              </a:rPr>
              <a:t>Ульяновской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области,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крестьянина.</a:t>
            </a:r>
            <a:r>
              <a:rPr sz="2000" spc="8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Русский.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4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класса.</a:t>
            </a:r>
            <a:r>
              <a:rPr sz="2000" spc="72" dirty="0">
                <a:latin typeface="Times New Roman"/>
                <a:cs typeface="Times New Roman"/>
              </a:rPr>
              <a:t>  </a:t>
            </a:r>
            <a:r>
              <a:rPr sz="2000" spc="-72" dirty="0">
                <a:latin typeface="Times New Roman"/>
                <a:cs typeface="Times New Roman"/>
              </a:rPr>
              <a:t>В </a:t>
            </a:r>
            <a:r>
              <a:rPr sz="2000" spc="-14" dirty="0">
                <a:latin typeface="Times New Roman"/>
                <a:cs typeface="Times New Roman"/>
              </a:rPr>
              <a:t>Советской</a:t>
            </a:r>
            <a:r>
              <a:rPr sz="2000" spc="-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октября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1941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9172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действующей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июля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1942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spc="-94" dirty="0">
                <a:latin typeface="Times New Roman"/>
                <a:cs typeface="Times New Roman"/>
              </a:rPr>
              <a:t>г.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Командир</a:t>
            </a:r>
            <a:r>
              <a:rPr sz="2000" u="sng" spc="-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отделения</a:t>
            </a:r>
            <a:r>
              <a:rPr sz="2000" u="sng" spc="-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связи</a:t>
            </a:r>
            <a:r>
              <a:rPr sz="2000" u="sng" spc="-43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130-</a:t>
            </a:r>
            <a:r>
              <a:rPr sz="2000" spc="-36" dirty="0">
                <a:latin typeface="Times New Roman"/>
                <a:cs typeface="Times New Roman"/>
              </a:rPr>
              <a:t>го </a:t>
            </a:r>
            <a:r>
              <a:rPr sz="2000" dirty="0">
                <a:latin typeface="Times New Roman"/>
                <a:cs typeface="Times New Roman"/>
              </a:rPr>
              <a:t>гвардейского</a:t>
            </a:r>
            <a:r>
              <a:rPr sz="2000" spc="47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артиллерийского</a:t>
            </a:r>
            <a:r>
              <a:rPr sz="2000" spc="52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498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(58-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51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гв.</a:t>
            </a:r>
            <a:r>
              <a:rPr sz="2000" spc="51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47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498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57-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49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51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Степной </a:t>
            </a:r>
            <a:r>
              <a:rPr sz="2000" dirty="0">
                <a:latin typeface="Times New Roman"/>
                <a:cs typeface="Times New Roman"/>
              </a:rPr>
              <a:t>фронт),</a:t>
            </a:r>
            <a:r>
              <a:rPr sz="2000" spc="37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комсомолец.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594003"/>
            <a:ext cx="2894622" cy="392841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038" y="0"/>
            <a:ext cx="6830961" cy="557132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928859" marR="7338" indent="-1803203" algn="ctr">
              <a:spcBef>
                <a:spcPts val="144"/>
              </a:spcBef>
            </a:pPr>
            <a:r>
              <a:rPr sz="3500" dirty="0">
                <a:solidFill>
                  <a:schemeClr val="tx1"/>
                </a:solidFill>
              </a:rPr>
              <a:t>Волынцев</a:t>
            </a:r>
            <a:r>
              <a:rPr sz="3500" spc="-209" dirty="0">
                <a:solidFill>
                  <a:schemeClr val="tx1"/>
                </a:solidFill>
              </a:rPr>
              <a:t> </a:t>
            </a:r>
            <a:r>
              <a:rPr sz="3500" spc="-14" dirty="0">
                <a:solidFill>
                  <a:schemeClr val="tx1"/>
                </a:solidFill>
              </a:rPr>
              <a:t>Василий Михайлович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555582" y="3584513"/>
            <a:ext cx="3036317" cy="2845945"/>
            <a:chOff x="248411" y="3561588"/>
            <a:chExt cx="3200400" cy="29997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8411" y="3561588"/>
              <a:ext cx="3040379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907" y="4008120"/>
              <a:ext cx="3041904" cy="25527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7448473-82D7-4851-9592-3497A164DE5E}"/>
              </a:ext>
            </a:extLst>
          </p:cNvPr>
          <p:cNvSpPr txBox="1"/>
          <p:nvPr/>
        </p:nvSpPr>
        <p:spPr>
          <a:xfrm>
            <a:off x="0" y="6096000"/>
            <a:ext cx="6830960" cy="3490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9172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Гвардии</a:t>
            </a:r>
            <a:r>
              <a:rPr lang="ru-RU" sz="2000" spc="36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младший</a:t>
            </a:r>
            <a:r>
              <a:rPr lang="ru-RU" sz="2000" spc="37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сержант</a:t>
            </a:r>
            <a:r>
              <a:rPr lang="ru-RU" sz="2000" spc="38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Волынцев</a:t>
            </a:r>
            <a:r>
              <a:rPr lang="ru-RU" sz="2000" spc="37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</a:t>
            </a:r>
            <a:r>
              <a:rPr lang="ru-RU" sz="2000" spc="37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форсировании </a:t>
            </a:r>
            <a:r>
              <a:rPr lang="ru-RU" sz="2000" dirty="0">
                <a:latin typeface="Times New Roman"/>
                <a:cs typeface="Times New Roman"/>
              </a:rPr>
              <a:t>Днепра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с. </a:t>
            </a:r>
            <a:r>
              <a:rPr lang="ru-RU" sz="2000" dirty="0" err="1">
                <a:latin typeface="Times New Roman"/>
                <a:cs typeface="Times New Roman"/>
              </a:rPr>
              <a:t>Сошиновка</a:t>
            </a:r>
            <a:r>
              <a:rPr lang="ru-RU" sz="2000" spc="22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(Верхнеднепровский</a:t>
            </a:r>
            <a:r>
              <a:rPr lang="ru-RU" sz="2000" spc="18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Днепропетровской</a:t>
            </a:r>
            <a:r>
              <a:rPr lang="ru-RU" sz="2000" spc="24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области)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сентябре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1943</a:t>
            </a:r>
            <a:r>
              <a:rPr lang="ru-RU" sz="2000" spc="20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проложил</a:t>
            </a:r>
            <a:r>
              <a:rPr lang="ru-RU" sz="2000" spc="18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помощью</a:t>
            </a:r>
            <a:r>
              <a:rPr lang="ru-RU" sz="2000" spc="18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плотика</a:t>
            </a:r>
            <a:r>
              <a:rPr lang="ru-RU" sz="2000" spc="20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кабель</a:t>
            </a:r>
            <a:r>
              <a:rPr lang="ru-RU" sz="2000" spc="18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через</a:t>
            </a:r>
            <a:r>
              <a:rPr lang="ru-RU" sz="2000" spc="18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реку,</a:t>
            </a:r>
            <a:r>
              <a:rPr lang="ru-RU" sz="2000" spc="18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обеспечил </a:t>
            </a:r>
            <a:r>
              <a:rPr lang="ru-RU" sz="2000" dirty="0">
                <a:latin typeface="Times New Roman"/>
                <a:cs typeface="Times New Roman"/>
              </a:rPr>
              <a:t>бесперебойную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связь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39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артиллерией</a:t>
            </a:r>
            <a:r>
              <a:rPr lang="ru-RU" sz="2000" spc="38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помог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стрелкам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закрепиться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правом </a:t>
            </a:r>
            <a:r>
              <a:rPr lang="ru-RU" sz="2000" spc="-36" dirty="0">
                <a:latin typeface="Times New Roman"/>
                <a:cs typeface="Times New Roman"/>
              </a:rPr>
              <a:t>берегу.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Героя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Советского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20.12.1943</a:t>
            </a:r>
            <a:r>
              <a:rPr lang="ru-RU" sz="2000" spc="-123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9172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Погиб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30.11.1943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г.,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его</a:t>
            </a:r>
            <a:r>
              <a:rPr lang="ru-RU" sz="2000" spc="33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нашли</a:t>
            </a:r>
            <a:r>
              <a:rPr lang="ru-RU" sz="2000" spc="31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мёртвым</a:t>
            </a:r>
            <a:r>
              <a:rPr lang="ru-RU" sz="2000" spc="31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зажатыми</a:t>
            </a:r>
            <a:r>
              <a:rPr lang="ru-RU" sz="2000" spc="32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зубах</a:t>
            </a:r>
            <a:r>
              <a:rPr lang="ru-RU" sz="2000" spc="33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концами </a:t>
            </a:r>
            <a:r>
              <a:rPr lang="ru-RU" sz="2000" dirty="0">
                <a:latin typeface="Times New Roman"/>
                <a:cs typeface="Times New Roman"/>
              </a:rPr>
              <a:t>оборванного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провода,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по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которому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передавались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команды,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корректирующие </a:t>
            </a:r>
            <a:r>
              <a:rPr lang="ru-RU" sz="2000" dirty="0">
                <a:latin typeface="Times New Roman"/>
                <a:cs typeface="Times New Roman"/>
              </a:rPr>
              <a:t>стрельбу</a:t>
            </a:r>
            <a:r>
              <a:rPr lang="ru-RU" sz="2000" spc="-130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артиллерии.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родине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Героя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установлен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его</a:t>
            </a:r>
            <a:r>
              <a:rPr lang="ru-RU" sz="2000" spc="-7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бюст.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6600" y="768269"/>
            <a:ext cx="3399000" cy="5309859"/>
          </a:xfrm>
          <a:prstGeom prst="rect">
            <a:avLst/>
          </a:prstGeom>
        </p:spPr>
        <p:txBody>
          <a:bodyPr vert="horz" wrap="square" lIns="0" tIns="64206" rIns="0" bIns="0" rtlCol="0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1925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34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54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с.Кузьмищево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Тарусского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района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Калужской </a:t>
            </a:r>
            <a:r>
              <a:rPr sz="2000" dirty="0">
                <a:latin typeface="Times New Roman"/>
                <a:cs typeface="Times New Roman"/>
              </a:rPr>
              <a:t>области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рабочего.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Русский.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классов.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Работал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Москве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на </a:t>
            </a:r>
            <a:r>
              <a:rPr sz="2000" dirty="0">
                <a:latin typeface="Times New Roman"/>
                <a:cs typeface="Times New Roman"/>
              </a:rPr>
              <a:t>фабрике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«Трёхгорная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мануфактура».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Советской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мая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spc="-43" dirty="0">
                <a:latin typeface="Times New Roman"/>
                <a:cs typeface="Times New Roman"/>
              </a:rPr>
              <a:t>г.</a:t>
            </a:r>
            <a:r>
              <a:rPr sz="2000" spc="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того </a:t>
            </a:r>
            <a:r>
              <a:rPr sz="2000" dirty="0">
                <a:latin typeface="Times New Roman"/>
                <a:cs typeface="Times New Roman"/>
              </a:rPr>
              <a:t>же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года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фронте.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Телефонист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взвода</a:t>
            </a:r>
            <a:r>
              <a:rPr sz="2000" spc="37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827-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(302-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див., 60-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5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354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1-</a:t>
            </a:r>
            <a:r>
              <a:rPr sz="2000" dirty="0">
                <a:latin typeface="Times New Roman"/>
                <a:cs typeface="Times New Roman"/>
              </a:rPr>
              <a:t>й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Украинский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фронт),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комсомолец.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Рядовой</a:t>
            </a:r>
            <a:r>
              <a:rPr sz="2000" spc="36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Живов</a:t>
            </a:r>
            <a:r>
              <a:rPr sz="2000" spc="34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составе </a:t>
            </a:r>
            <a:r>
              <a:rPr sz="2000" dirty="0">
                <a:latin typeface="Times New Roman"/>
                <a:cs typeface="Times New Roman"/>
              </a:rPr>
              <a:t>штурмующей</a:t>
            </a:r>
            <a:r>
              <a:rPr sz="2000" spc="24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группы</a:t>
            </a:r>
            <a:r>
              <a:rPr sz="2000" spc="25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участвовал</a:t>
            </a:r>
            <a:r>
              <a:rPr sz="2000" spc="25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4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уличных</a:t>
            </a:r>
            <a:r>
              <a:rPr sz="2000" spc="2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боях</a:t>
            </a:r>
            <a:r>
              <a:rPr sz="2000" spc="25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4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г.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Тернополь</a:t>
            </a:r>
            <a:r>
              <a:rPr sz="2000" spc="-14" dirty="0">
                <a:latin typeface="Times New Roman"/>
                <a:cs typeface="Times New Roman"/>
              </a:rPr>
              <a:t>.</a:t>
            </a:r>
            <a:r>
              <a:rPr sz="2000" spc="246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556" y="6038250"/>
            <a:ext cx="6653044" cy="3841578"/>
          </a:xfrm>
          <a:prstGeom prst="rect">
            <a:avLst/>
          </a:prstGeom>
        </p:spPr>
        <p:txBody>
          <a:bodyPr vert="horz" wrap="square" lIns="0" tIns="70625" rIns="0" bIns="0" rtlCol="0">
            <a:spAutoFit/>
          </a:bodyPr>
          <a:lstStyle/>
          <a:p>
            <a:pPr marL="18344" marR="7338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     Был</a:t>
            </a:r>
            <a:r>
              <a:rPr lang="ru-RU" sz="2000" spc="246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ранен, </a:t>
            </a:r>
            <a:r>
              <a:rPr lang="ru-RU" sz="2000" dirty="0">
                <a:latin typeface="Times New Roman"/>
                <a:cs typeface="Times New Roman"/>
              </a:rPr>
              <a:t>но</a:t>
            </a:r>
            <a:r>
              <a:rPr lang="ru-RU" sz="2000" spc="1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остался</a:t>
            </a:r>
            <a:r>
              <a:rPr lang="ru-RU" sz="2000" spc="1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строю.</a:t>
            </a:r>
            <a:r>
              <a:rPr lang="ru-RU" sz="2000" spc="15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критический</a:t>
            </a:r>
            <a:r>
              <a:rPr lang="ru-RU" sz="2000" spc="18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момент</a:t>
            </a:r>
            <a:r>
              <a:rPr lang="ru-RU" sz="2000" spc="15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боя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12.04.1944</a:t>
            </a:r>
            <a:r>
              <a:rPr lang="ru-RU" sz="2000" spc="18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отважный</a:t>
            </a:r>
            <a:r>
              <a:rPr lang="ru-RU" sz="2000" spc="165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воин </a:t>
            </a:r>
            <a:r>
              <a:rPr lang="ru-RU" sz="2000" dirty="0">
                <a:latin typeface="Times New Roman"/>
                <a:cs typeface="Times New Roman"/>
              </a:rPr>
              <a:t>закрыл</a:t>
            </a:r>
            <a:r>
              <a:rPr lang="ru-RU" sz="2000" spc="5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своим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телом</a:t>
            </a:r>
            <a:r>
              <a:rPr lang="ru-RU" sz="2000" spc="5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амбразуру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вражеского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пулемётного</a:t>
            </a:r>
            <a:r>
              <a:rPr lang="ru-RU" sz="2000" spc="318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дзота,</a:t>
            </a:r>
            <a:r>
              <a:rPr lang="ru-RU" sz="2000" spc="65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который </a:t>
            </a:r>
            <a:r>
              <a:rPr sz="2000" dirty="0" err="1">
                <a:latin typeface="Times New Roman"/>
                <a:cs typeface="Times New Roman"/>
              </a:rPr>
              <a:t>огнём</a:t>
            </a:r>
            <a:r>
              <a:rPr sz="2000" spc="585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препятствовал</a:t>
            </a:r>
            <a:r>
              <a:rPr sz="2000" spc="571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наступлению</a:t>
            </a:r>
            <a:r>
              <a:rPr sz="2000" spc="591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подразделения.</a:t>
            </a:r>
            <a:r>
              <a:rPr sz="2000" spc="578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Ценою</a:t>
            </a:r>
            <a:r>
              <a:rPr sz="2000" spc="585" dirty="0">
                <a:latin typeface="Times New Roman"/>
                <a:cs typeface="Times New Roman"/>
              </a:rPr>
              <a:t>   </a:t>
            </a:r>
            <a:r>
              <a:rPr sz="2000" spc="-14" dirty="0">
                <a:latin typeface="Times New Roman"/>
                <a:cs typeface="Times New Roman"/>
              </a:rPr>
              <a:t>жизни </a:t>
            </a:r>
            <a:r>
              <a:rPr sz="2000" dirty="0">
                <a:latin typeface="Times New Roman"/>
                <a:cs typeface="Times New Roman"/>
              </a:rPr>
              <a:t>содействовал</a:t>
            </a:r>
            <a:r>
              <a:rPr sz="2000" spc="5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выполнению</a:t>
            </a:r>
            <a:r>
              <a:rPr sz="2000" spc="53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боевой</a:t>
            </a:r>
            <a:r>
              <a:rPr sz="2000" spc="5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задачи.</a:t>
            </a:r>
            <a:r>
              <a:rPr sz="2000" spc="50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Звание</a:t>
            </a:r>
            <a:r>
              <a:rPr sz="2000" spc="51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Героя</a:t>
            </a:r>
            <a:r>
              <a:rPr sz="2000" spc="4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Советского</a:t>
            </a:r>
            <a:r>
              <a:rPr sz="2000" spc="520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Союза </a:t>
            </a:r>
            <a:r>
              <a:rPr sz="2000" dirty="0">
                <a:latin typeface="Times New Roman"/>
                <a:cs typeface="Times New Roman"/>
              </a:rPr>
              <a:t>присвоено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23.09.1944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spc="-165" dirty="0">
                <a:latin typeface="Times New Roman"/>
                <a:cs typeface="Times New Roman"/>
              </a:rPr>
              <a:t>г.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посмертно</a:t>
            </a:r>
            <a:r>
              <a:rPr sz="2000" spc="-14" dirty="0">
                <a:latin typeface="Times New Roman"/>
                <a:cs typeface="Times New Roman"/>
              </a:rPr>
              <a:t>.</a:t>
            </a:r>
            <a:endParaRPr lang="ru-RU" sz="2000" dirty="0">
              <a:latin typeface="Times New Roman"/>
              <a:cs typeface="Times New Roman"/>
            </a:endParaRPr>
          </a:p>
          <a:p>
            <a:pPr marL="18344" marR="7338" algn="just">
              <a:spcBef>
                <a:spcPts val="100"/>
              </a:spcBef>
            </a:pPr>
            <a:r>
              <a:rPr lang="ru-RU" sz="2000" spc="-14" dirty="0">
                <a:latin typeface="Times New Roman"/>
                <a:cs typeface="Times New Roman"/>
              </a:rPr>
              <a:t>     </a:t>
            </a:r>
            <a:r>
              <a:rPr sz="2000" spc="-14" dirty="0" err="1">
                <a:latin typeface="Times New Roman"/>
                <a:cs typeface="Times New Roman"/>
              </a:rPr>
              <a:t>Похоронен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в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братской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могиле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в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Тернополе</a:t>
            </a:r>
            <a:r>
              <a:rPr sz="2000" spc="-14" dirty="0">
                <a:latin typeface="Times New Roman"/>
                <a:cs typeface="Times New Roman"/>
              </a:rPr>
              <a:t>,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в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городском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36" dirty="0" err="1">
                <a:latin typeface="Times New Roman"/>
                <a:cs typeface="Times New Roman"/>
              </a:rPr>
              <a:t>парке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сооружён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обелиск</a:t>
            </a:r>
            <a:r>
              <a:rPr sz="2000" spc="-14" dirty="0">
                <a:latin typeface="Times New Roman"/>
                <a:cs typeface="Times New Roman"/>
              </a:rPr>
              <a:t>.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Мемориальная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доска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установлена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36" dirty="0" err="1">
                <a:latin typeface="Times New Roman"/>
                <a:cs typeface="Times New Roman"/>
              </a:rPr>
              <a:t>на</a:t>
            </a:r>
            <a:r>
              <a:rPr lang="ru-RU" sz="2000" spc="-36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здании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spc="-14" dirty="0" err="1">
                <a:latin typeface="Times New Roman"/>
                <a:cs typeface="Times New Roman"/>
              </a:rPr>
              <a:t>фабрики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«Трёхгорная</a:t>
            </a:r>
            <a:r>
              <a:rPr sz="2000" spc="44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мануфактура».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нём</a:t>
            </a:r>
            <a:r>
              <a:rPr sz="2000" spc="4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снят</a:t>
            </a:r>
            <a:r>
              <a:rPr sz="2000" spc="44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документальный</a:t>
            </a:r>
            <a:r>
              <a:rPr sz="2000" spc="46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фильм</a:t>
            </a:r>
            <a:r>
              <a:rPr sz="2000" spc="46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«</a:t>
            </a:r>
            <a:r>
              <a:rPr sz="2000" dirty="0" err="1">
                <a:latin typeface="Times New Roman"/>
                <a:cs typeface="Times New Roman"/>
              </a:rPr>
              <a:t>Парень</a:t>
            </a:r>
            <a:r>
              <a:rPr sz="2000" spc="469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с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«Трёхгорки».</a:t>
            </a:r>
            <a:r>
              <a:rPr sz="2000" spc="-72" dirty="0">
                <a:latin typeface="Times New Roman"/>
                <a:cs typeface="Times New Roman"/>
              </a:rPr>
              <a:t> Улицы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Москве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Таруссе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носят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его</a:t>
            </a:r>
            <a:r>
              <a:rPr sz="2000" spc="-58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имя.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666030"/>
            <a:ext cx="2895600" cy="376412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413" y="0"/>
            <a:ext cx="6823587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 algn="ctr">
              <a:spcBef>
                <a:spcPts val="144"/>
              </a:spcBef>
            </a:pPr>
            <a:r>
              <a:rPr sz="4000" dirty="0" err="1">
                <a:solidFill>
                  <a:schemeClr val="tx1"/>
                </a:solidFill>
              </a:rPr>
              <a:t>Живов</a:t>
            </a:r>
            <a:r>
              <a:rPr sz="4000" spc="-361" dirty="0">
                <a:solidFill>
                  <a:schemeClr val="tx1"/>
                </a:solidFill>
              </a:rPr>
              <a:t> </a:t>
            </a:r>
            <a:r>
              <a:rPr sz="4000" spc="-43" dirty="0" err="1">
                <a:solidFill>
                  <a:schemeClr val="tx1"/>
                </a:solidFill>
              </a:rPr>
              <a:t>Анатолий</a:t>
            </a:r>
            <a:r>
              <a:rPr lang="ru-RU" sz="4000" spc="-43" dirty="0">
                <a:solidFill>
                  <a:schemeClr val="tx1"/>
                </a:solidFill>
              </a:rPr>
              <a:t> Павлович</a:t>
            </a:r>
            <a:endParaRPr sz="4000" spc="-43" dirty="0">
              <a:solidFill>
                <a:schemeClr val="tx1"/>
              </a:solidFill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40606" y="3002278"/>
            <a:ext cx="3139267" cy="2942440"/>
            <a:chOff x="248411" y="3561588"/>
            <a:chExt cx="3200400" cy="299974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8411" y="3561588"/>
              <a:ext cx="3040379" cy="280111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907" y="4008120"/>
              <a:ext cx="3041904" cy="25527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80760" y="634076"/>
            <a:ext cx="3624840" cy="5003933"/>
          </a:xfrm>
          <a:prstGeom prst="rect">
            <a:avLst/>
          </a:prstGeom>
        </p:spPr>
        <p:txBody>
          <a:bodyPr vert="horz" wrap="square" lIns="0" tIns="66039" rIns="0" bIns="0" rtlCol="0">
            <a:spAutoFit/>
          </a:bodyPr>
          <a:lstStyle/>
          <a:p>
            <a:pPr marL="17463" marR="10089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15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03.04.1924</a:t>
            </a:r>
            <a:r>
              <a:rPr sz="2000" spc="17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1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Звериноголовское</a:t>
            </a:r>
            <a:r>
              <a:rPr sz="2000" spc="173" dirty="0">
                <a:latin typeface="Times New Roman"/>
                <a:cs typeface="Times New Roman"/>
              </a:rPr>
              <a:t>  </a:t>
            </a:r>
            <a:r>
              <a:rPr sz="2000" spc="-14" dirty="0" err="1">
                <a:latin typeface="Times New Roman"/>
                <a:cs typeface="Times New Roman"/>
              </a:rPr>
              <a:t>Прито</a:t>
            </a:r>
            <a:r>
              <a:rPr lang="ru-RU" sz="2000" spc="-14" dirty="0">
                <a:latin typeface="Times New Roman"/>
                <a:cs typeface="Times New Roman"/>
              </a:rPr>
              <a:t>-</a:t>
            </a:r>
            <a:r>
              <a:rPr sz="2000" spc="-14" dirty="0" err="1">
                <a:latin typeface="Times New Roman"/>
                <a:cs typeface="Times New Roman"/>
              </a:rPr>
              <a:t>больного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района</a:t>
            </a:r>
            <a:r>
              <a:rPr sz="2000" spc="6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Курганской</a:t>
            </a:r>
            <a:r>
              <a:rPr sz="2000" spc="6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области,</a:t>
            </a:r>
            <a:r>
              <a:rPr sz="2000" spc="65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6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6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крестьянина.</a:t>
            </a:r>
            <a:r>
              <a:rPr sz="2000" spc="65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Русский.</a:t>
            </a:r>
            <a:r>
              <a:rPr sz="2000" spc="6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7 </a:t>
            </a:r>
            <a:r>
              <a:rPr sz="2000" dirty="0">
                <a:latin typeface="Times New Roman"/>
                <a:cs typeface="Times New Roman"/>
              </a:rPr>
              <a:t>классов</a:t>
            </a:r>
            <a:r>
              <a:rPr sz="2000" spc="6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62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школу</a:t>
            </a:r>
            <a:r>
              <a:rPr sz="2000" spc="62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ФЗУ.</a:t>
            </a:r>
            <a:r>
              <a:rPr lang="ru-RU" sz="2000" spc="621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Работал</a:t>
            </a:r>
            <a:r>
              <a:rPr sz="2000" spc="614" dirty="0">
                <a:latin typeface="Times New Roman"/>
                <a:cs typeface="Times New Roman"/>
              </a:rPr>
              <a:t>  </a:t>
            </a:r>
            <a:r>
              <a:rPr sz="2000" dirty="0" err="1">
                <a:latin typeface="Times New Roman"/>
                <a:cs typeface="Times New Roman"/>
              </a:rPr>
              <a:t>электро</a:t>
            </a:r>
            <a:r>
              <a:rPr lang="ru-RU" sz="2000" dirty="0">
                <a:latin typeface="Times New Roman"/>
                <a:cs typeface="Times New Roman"/>
              </a:rPr>
              <a:t>-</a:t>
            </a:r>
            <a:r>
              <a:rPr sz="2000" dirty="0" err="1">
                <a:latin typeface="Times New Roman"/>
                <a:cs typeface="Times New Roman"/>
              </a:rPr>
              <a:t>сварщиком</a:t>
            </a:r>
            <a:r>
              <a:rPr sz="2000" spc="62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6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заводе</a:t>
            </a:r>
            <a:r>
              <a:rPr sz="2000" spc="621" dirty="0">
                <a:latin typeface="Times New Roman"/>
                <a:cs typeface="Times New Roman"/>
              </a:rPr>
              <a:t>  </a:t>
            </a:r>
            <a:r>
              <a:rPr sz="2000" spc="-72" dirty="0">
                <a:latin typeface="Times New Roman"/>
                <a:cs typeface="Times New Roman"/>
              </a:rPr>
              <a:t>в </a:t>
            </a:r>
            <a:r>
              <a:rPr sz="2000" spc="-14" dirty="0">
                <a:latin typeface="Times New Roman"/>
                <a:cs typeface="Times New Roman"/>
              </a:rPr>
              <a:t>Новокузнецке.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Советской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августа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1942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действующей</a:t>
            </a:r>
            <a:r>
              <a:rPr sz="2000" spc="3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3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32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марта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33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325" dirty="0"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Телефонсит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205-</a:t>
            </a:r>
            <a:r>
              <a:rPr sz="2000" spc="-36" dirty="0">
                <a:latin typeface="Times New Roman"/>
                <a:cs typeface="Times New Roman"/>
              </a:rPr>
              <a:t>го </a:t>
            </a:r>
            <a:r>
              <a:rPr sz="2000" dirty="0">
                <a:latin typeface="Times New Roman"/>
                <a:cs typeface="Times New Roman"/>
              </a:rPr>
              <a:t>гвардейского</a:t>
            </a:r>
            <a:r>
              <a:rPr sz="2000" spc="5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57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571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(70-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56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гв.</a:t>
            </a:r>
            <a:r>
              <a:rPr sz="2000" spc="57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57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578" dirty="0">
                <a:latin typeface="Times New Roman"/>
                <a:cs typeface="Times New Roman"/>
              </a:rPr>
              <a:t>  </a:t>
            </a:r>
            <a:r>
              <a:rPr sz="2000" spc="-29" dirty="0">
                <a:latin typeface="Times New Roman"/>
                <a:cs typeface="Times New Roman"/>
              </a:rPr>
              <a:t>13-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571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армия, </a:t>
            </a:r>
            <a:r>
              <a:rPr sz="2000" dirty="0">
                <a:latin typeface="Times New Roman"/>
                <a:cs typeface="Times New Roman"/>
              </a:rPr>
              <a:t>Центральный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643908"/>
            <a:ext cx="2651160" cy="370040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" y="0"/>
            <a:ext cx="6858000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529621" marR="7338" indent="-2512193">
              <a:spcBef>
                <a:spcPts val="144"/>
              </a:spcBef>
            </a:pPr>
            <a:r>
              <a:rPr sz="4000" dirty="0">
                <a:solidFill>
                  <a:schemeClr val="tx1"/>
                </a:solidFill>
              </a:rPr>
              <a:t>Понамарёв</a:t>
            </a:r>
            <a:r>
              <a:rPr sz="4000" spc="-412" dirty="0">
                <a:solidFill>
                  <a:schemeClr val="tx1"/>
                </a:solidFill>
              </a:rPr>
              <a:t> </a:t>
            </a:r>
            <a:r>
              <a:rPr sz="4000" spc="-14" dirty="0">
                <a:solidFill>
                  <a:schemeClr val="tx1"/>
                </a:solidFill>
              </a:rPr>
              <a:t>Виктор Павлович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53400" y="3088575"/>
            <a:ext cx="2872773" cy="2692655"/>
            <a:chOff x="248411" y="3561588"/>
            <a:chExt cx="3200400" cy="29997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8411" y="3561588"/>
              <a:ext cx="3040379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907" y="4008120"/>
              <a:ext cx="3041904" cy="25527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733D4378-E899-437C-B33F-1322D2517018}"/>
              </a:ext>
            </a:extLst>
          </p:cNvPr>
          <p:cNvSpPr txBox="1"/>
          <p:nvPr/>
        </p:nvSpPr>
        <p:spPr>
          <a:xfrm>
            <a:off x="152400" y="5638009"/>
            <a:ext cx="6705600" cy="3798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Гвардии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рядовой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Понамарёв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20.09.1943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одним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из </a:t>
            </a:r>
            <a:r>
              <a:rPr lang="ru-RU" sz="2000" dirty="0">
                <a:latin typeface="Times New Roman"/>
                <a:cs typeface="Times New Roman"/>
              </a:rPr>
              <a:t>первых</a:t>
            </a:r>
            <a:r>
              <a:rPr lang="ru-RU" sz="2000" spc="70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переправился</a:t>
            </a:r>
            <a:r>
              <a:rPr lang="ru-RU" sz="2000" spc="71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через</a:t>
            </a:r>
            <a:r>
              <a:rPr lang="ru-RU" sz="2000" spc="71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Днепр</a:t>
            </a:r>
            <a:r>
              <a:rPr lang="ru-RU" sz="2000" spc="71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</a:t>
            </a:r>
            <a:r>
              <a:rPr lang="ru-RU" sz="2000" spc="70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с. </a:t>
            </a:r>
            <a:r>
              <a:rPr lang="ru-RU" sz="2000" dirty="0" err="1">
                <a:latin typeface="Times New Roman"/>
                <a:cs typeface="Times New Roman"/>
              </a:rPr>
              <a:t>Домантово</a:t>
            </a:r>
            <a:r>
              <a:rPr lang="ru-RU" sz="2000" spc="7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(Чернобыльский</a:t>
            </a:r>
            <a:r>
              <a:rPr lang="ru-RU" sz="2000" spc="7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р-</a:t>
            </a:r>
            <a:r>
              <a:rPr lang="ru-RU" sz="2000" spc="-72" dirty="0">
                <a:latin typeface="Times New Roman"/>
                <a:cs typeface="Times New Roman"/>
              </a:rPr>
              <a:t>н </a:t>
            </a:r>
            <a:r>
              <a:rPr lang="ru-RU" sz="2000" dirty="0">
                <a:latin typeface="Times New Roman"/>
                <a:cs typeface="Times New Roman"/>
              </a:rPr>
              <a:t>Киевской</a:t>
            </a:r>
            <a:r>
              <a:rPr lang="ru-RU" sz="2000" spc="12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области),</a:t>
            </a:r>
            <a:r>
              <a:rPr lang="ru-RU" sz="2000" spc="12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под</a:t>
            </a:r>
            <a:r>
              <a:rPr lang="ru-RU" sz="2000" spc="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огнём</a:t>
            </a:r>
            <a:r>
              <a:rPr lang="ru-RU" sz="2000" spc="12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противника</a:t>
            </a:r>
            <a:r>
              <a:rPr lang="ru-RU" sz="2000" spc="10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проложил</a:t>
            </a:r>
            <a:r>
              <a:rPr lang="ru-RU" sz="2000" spc="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кабельную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линию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и </a:t>
            </a:r>
            <a:r>
              <a:rPr lang="ru-RU" sz="2000" dirty="0">
                <a:latin typeface="Times New Roman"/>
                <a:cs typeface="Times New Roman"/>
              </a:rPr>
              <a:t>установил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связь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командира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полка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7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передовым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батальоном.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Участвовал</a:t>
            </a:r>
            <a:r>
              <a:rPr lang="ru-RU" sz="2000" spc="87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отражении</a:t>
            </a:r>
            <a:r>
              <a:rPr lang="ru-RU" sz="2000" spc="39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контратак</a:t>
            </a:r>
            <a:r>
              <a:rPr lang="ru-RU" sz="2000" spc="40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противника.</a:t>
            </a:r>
            <a:r>
              <a:rPr lang="ru-RU" sz="2000" spc="39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38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39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Советского</a:t>
            </a:r>
            <a:r>
              <a:rPr lang="ru-RU" sz="2000" spc="404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Союза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14" dirty="0">
                <a:latin typeface="Times New Roman"/>
                <a:cs typeface="Times New Roman"/>
              </a:rPr>
              <a:t> 16.10.1943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10089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1947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15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окончил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Военно-</a:t>
            </a:r>
            <a:r>
              <a:rPr lang="ru-RU" sz="2000" dirty="0">
                <a:latin typeface="Times New Roman"/>
                <a:cs typeface="Times New Roman"/>
              </a:rPr>
              <a:t>морское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авиационное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училище</a:t>
            </a:r>
            <a:r>
              <a:rPr lang="ru-RU" sz="2000" spc="14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связи</a:t>
            </a:r>
            <a:r>
              <a:rPr lang="ru-RU" sz="2000" spc="165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и </a:t>
            </a:r>
            <a:r>
              <a:rPr lang="ru-RU" sz="2000" dirty="0">
                <a:latin typeface="Times New Roman"/>
                <a:cs typeface="Times New Roman"/>
              </a:rPr>
              <a:t>служил</a:t>
            </a:r>
            <a:r>
              <a:rPr lang="ru-RU" sz="2000" spc="6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69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Балтийском</a:t>
            </a:r>
            <a:r>
              <a:rPr lang="ru-RU" sz="2000" spc="6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флоте.</a:t>
            </a:r>
            <a:r>
              <a:rPr lang="ru-RU" sz="2000" spc="6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6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1968</a:t>
            </a:r>
            <a:r>
              <a:rPr lang="ru-RU" sz="2000" spc="7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69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подполковник</a:t>
            </a:r>
            <a:r>
              <a:rPr lang="ru-RU" sz="2000" spc="715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Понамарёв</a:t>
            </a:r>
            <a:r>
              <a:rPr lang="ru-RU" sz="2000" spc="67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-</a:t>
            </a:r>
            <a:r>
              <a:rPr lang="ru-RU" sz="2000" spc="722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запасе.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Работал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военруком</a:t>
            </a:r>
            <a:r>
              <a:rPr lang="ru-RU" sz="2000" spc="-123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школы.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Жил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spc="-51" dirty="0">
                <a:latin typeface="Times New Roman"/>
                <a:cs typeface="Times New Roman"/>
              </a:rPr>
              <a:t>г. Подольск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Московской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области.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21945" y="791989"/>
            <a:ext cx="3873708" cy="2527971"/>
          </a:xfrm>
          <a:prstGeom prst="rect">
            <a:avLst/>
          </a:prstGeom>
        </p:spPr>
        <p:txBody>
          <a:bodyPr vert="horz" wrap="square" lIns="0" tIns="65123" rIns="0" bIns="0" rtlCol="0">
            <a:spAutoFit/>
          </a:bodyPr>
          <a:lstStyle/>
          <a:p>
            <a:pPr marL="17463" marR="7338" indent="346075" algn="just">
              <a:spcBef>
                <a:spcPts val="513"/>
              </a:spcBef>
            </a:pPr>
            <a:r>
              <a:rPr sz="2000" dirty="0">
                <a:latin typeface="Times New Roman"/>
                <a:cs typeface="Times New Roman"/>
              </a:rPr>
              <a:t>Родилась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1921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дер</a:t>
            </a:r>
            <a:r>
              <a:rPr sz="2000" dirty="0">
                <a:latin typeface="Times New Roman"/>
                <a:cs typeface="Times New Roman"/>
              </a:rPr>
              <a:t>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Мазурщина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ныне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Солигорского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района </a:t>
            </a:r>
            <a:r>
              <a:rPr sz="2000" dirty="0">
                <a:latin typeface="Times New Roman"/>
                <a:cs typeface="Times New Roman"/>
              </a:rPr>
              <a:t>Минской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области,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крестьянина.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Русская.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Училась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Ташкентском </a:t>
            </a:r>
            <a:r>
              <a:rPr sz="2000" dirty="0">
                <a:latin typeface="Times New Roman"/>
                <a:cs typeface="Times New Roman"/>
              </a:rPr>
              <a:t>педагогическом</a:t>
            </a:r>
            <a:r>
              <a:rPr sz="2000" spc="37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институте.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Советской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37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июня</a:t>
            </a:r>
            <a:r>
              <a:rPr sz="2000" spc="36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1941</a:t>
            </a:r>
            <a:r>
              <a:rPr sz="2000" spc="38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354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Окончила </a:t>
            </a:r>
            <a:r>
              <a:rPr sz="2000" dirty="0">
                <a:latin typeface="Times New Roman"/>
                <a:cs typeface="Times New Roman"/>
              </a:rPr>
              <a:t>курсы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радиотелеграфистов.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81068" y="3299726"/>
            <a:ext cx="3875122" cy="1911492"/>
          </a:xfrm>
          <a:prstGeom prst="rect">
            <a:avLst/>
          </a:prstGeom>
        </p:spPr>
        <p:txBody>
          <a:bodyPr vert="horz" wrap="square" lIns="0" tIns="64206" rIns="0" bIns="0" rtlCol="0">
            <a:spAutoFit/>
          </a:bodyPr>
          <a:lstStyle/>
          <a:p>
            <a:pPr marL="17463" marR="7338" indent="346075" algn="just">
              <a:spcBef>
                <a:spcPts val="506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действующей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января</a:t>
            </a:r>
            <a:r>
              <a:rPr sz="2000" spc="7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1942</a:t>
            </a:r>
            <a:r>
              <a:rPr sz="2000" spc="267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Радистка</a:t>
            </a:r>
            <a:r>
              <a:rPr sz="2000" spc="14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стрелкового </a:t>
            </a:r>
            <a:r>
              <a:rPr sz="2000" dirty="0">
                <a:latin typeface="Times New Roman"/>
                <a:cs typeface="Times New Roman"/>
              </a:rPr>
              <a:t>батальона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216-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108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(76-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21-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spc="-29" dirty="0">
                <a:latin typeface="Times New Roman"/>
                <a:cs typeface="Times New Roman"/>
              </a:rPr>
              <a:t>Юго- </a:t>
            </a:r>
            <a:r>
              <a:rPr sz="2000" dirty="0">
                <a:latin typeface="Times New Roman"/>
                <a:cs typeface="Times New Roman"/>
              </a:rPr>
              <a:t>Западный</a:t>
            </a:r>
            <a:r>
              <a:rPr sz="2000" spc="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0490" y="685801"/>
            <a:ext cx="2493905" cy="4914746"/>
            <a:chOff x="198120" y="153923"/>
            <a:chExt cx="3251200" cy="64071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8120" y="153923"/>
              <a:ext cx="3144012" cy="399745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8412" y="3561588"/>
              <a:ext cx="3040379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908" y="4008120"/>
              <a:ext cx="3041904" cy="255270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0" y="-25400"/>
            <a:ext cx="6858000" cy="495577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>
              <a:spcBef>
                <a:spcPts val="144"/>
              </a:spcBef>
            </a:pPr>
            <a:r>
              <a:rPr sz="3100" spc="-14" dirty="0" err="1">
                <a:solidFill>
                  <a:schemeClr val="tx1"/>
                </a:solidFill>
              </a:rPr>
              <a:t>Стемпковская</a:t>
            </a:r>
            <a:r>
              <a:rPr sz="3100" spc="-513" dirty="0">
                <a:solidFill>
                  <a:schemeClr val="tx1"/>
                </a:solidFill>
              </a:rPr>
              <a:t> </a:t>
            </a:r>
            <a:r>
              <a:rPr sz="3100" spc="-14" dirty="0" err="1">
                <a:solidFill>
                  <a:schemeClr val="tx1"/>
                </a:solidFill>
              </a:rPr>
              <a:t>Елена</a:t>
            </a:r>
            <a:r>
              <a:rPr lang="ru-RU" sz="3100" spc="-14" dirty="0">
                <a:solidFill>
                  <a:schemeClr val="tx1"/>
                </a:solidFill>
              </a:rPr>
              <a:t> </a:t>
            </a:r>
            <a:r>
              <a:rPr lang="ru-RU" sz="3100" spc="-51" dirty="0">
                <a:solidFill>
                  <a:schemeClr val="tx1"/>
                </a:solidFill>
              </a:rPr>
              <a:t>Константиновна</a:t>
            </a:r>
            <a:endParaRPr sz="3100" spc="-14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E534B9-0B49-42EE-9E45-CA1B5E761521}"/>
              </a:ext>
            </a:extLst>
          </p:cNvPr>
          <p:cNvSpPr txBox="1"/>
          <p:nvPr/>
        </p:nvSpPr>
        <p:spPr>
          <a:xfrm>
            <a:off x="69491" y="5312435"/>
            <a:ext cx="6788509" cy="4106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Младший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сержант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lang="ru-RU" sz="2000" spc="-14" dirty="0" err="1">
                <a:latin typeface="Times New Roman"/>
                <a:cs typeface="Times New Roman"/>
              </a:rPr>
              <a:t>Стемпковская</a:t>
            </a:r>
            <a:r>
              <a:rPr lang="ru-RU" sz="2000" spc="-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 июне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1942 </a:t>
            </a:r>
            <a:r>
              <a:rPr lang="ru-RU" sz="2000" spc="-108" dirty="0">
                <a:latin typeface="Times New Roman"/>
                <a:cs typeface="Times New Roman"/>
              </a:rPr>
              <a:t>г.</a:t>
            </a:r>
            <a:r>
              <a:rPr lang="ru-RU" sz="2000" spc="-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во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время </a:t>
            </a:r>
            <a:r>
              <a:rPr lang="ru-RU" sz="2000" dirty="0">
                <a:latin typeface="Times New Roman"/>
                <a:cs typeface="Times New Roman"/>
              </a:rPr>
              <a:t>выхода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батальона</a:t>
            </a:r>
            <a:r>
              <a:rPr lang="ru-RU" sz="2000" spc="11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из</a:t>
            </a:r>
            <a:r>
              <a:rPr lang="ru-RU" sz="2000" spc="9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окружения</a:t>
            </a:r>
            <a:r>
              <a:rPr lang="ru-RU" sz="2000" spc="9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районе</a:t>
            </a:r>
            <a:r>
              <a:rPr lang="ru-RU" sz="2000" spc="116" dirty="0">
                <a:latin typeface="Times New Roman"/>
                <a:cs typeface="Times New Roman"/>
              </a:rPr>
              <a:t>  </a:t>
            </a:r>
            <a:r>
              <a:rPr lang="ru-RU" sz="2000" dirty="0" err="1">
                <a:latin typeface="Times New Roman"/>
                <a:cs typeface="Times New Roman"/>
              </a:rPr>
              <a:t>с.Зимовенька</a:t>
            </a:r>
            <a:r>
              <a:rPr lang="ru-RU" sz="2000" spc="108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(Шебекинский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38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Белгородской</a:t>
            </a:r>
            <a:r>
              <a:rPr lang="ru-RU" sz="2000" spc="390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области)</a:t>
            </a:r>
            <a:r>
              <a:rPr lang="ru-RU" sz="2000" spc="39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обеспечивала</a:t>
            </a:r>
            <a:r>
              <a:rPr lang="ru-RU" sz="2000" spc="390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связь</a:t>
            </a:r>
            <a:r>
              <a:rPr lang="ru-RU" sz="2000" spc="39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со</a:t>
            </a:r>
            <a:r>
              <a:rPr lang="ru-RU" sz="2000" spc="390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штабом</a:t>
            </a:r>
            <a:r>
              <a:rPr lang="ru-RU" sz="2000" spc="383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полка. </a:t>
            </a:r>
            <a:r>
              <a:rPr lang="ru-RU" sz="2000" dirty="0">
                <a:latin typeface="Times New Roman"/>
                <a:cs typeface="Times New Roman"/>
              </a:rPr>
              <a:t>26.06.1942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г.,</a:t>
            </a:r>
            <a:r>
              <a:rPr lang="ru-RU" sz="2000" spc="3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заменив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погибшего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корректировщика,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вызвала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огонь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себя. </a:t>
            </a:r>
            <a:r>
              <a:rPr lang="ru-RU" sz="2000" dirty="0">
                <a:latin typeface="Times New Roman"/>
                <a:cs typeface="Times New Roman"/>
              </a:rPr>
              <a:t>Затем,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5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составе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взвода,</a:t>
            </a:r>
            <a:r>
              <a:rPr lang="ru-RU" sz="2000" spc="35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прикрывала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отход</a:t>
            </a:r>
            <a:r>
              <a:rPr lang="ru-RU" sz="2000" spc="34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батальона.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Погибла</a:t>
            </a:r>
            <a:r>
              <a:rPr lang="ru-RU" sz="2000" spc="34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5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этом</a:t>
            </a:r>
            <a:r>
              <a:rPr lang="ru-RU" sz="2000" spc="361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же </a:t>
            </a:r>
            <a:r>
              <a:rPr lang="ru-RU" sz="2000" dirty="0">
                <a:latin typeface="Times New Roman"/>
                <a:cs typeface="Times New Roman"/>
              </a:rPr>
              <a:t>бою.</a:t>
            </a:r>
            <a:r>
              <a:rPr lang="ru-RU" sz="2000" spc="-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Героя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Советского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15.05.1946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spc="-165" dirty="0">
                <a:latin typeface="Times New Roman"/>
                <a:cs typeface="Times New Roman"/>
              </a:rPr>
              <a:t>г.</a:t>
            </a:r>
            <a:r>
              <a:rPr lang="ru-RU" sz="2000" spc="-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посмертно.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8255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Похоронена</a:t>
            </a:r>
            <a:r>
              <a:rPr lang="ru-RU" sz="2000" spc="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2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с. </a:t>
            </a:r>
            <a:r>
              <a:rPr lang="ru-RU" sz="2000" dirty="0" err="1">
                <a:latin typeface="Times New Roman"/>
                <a:cs typeface="Times New Roman"/>
              </a:rPr>
              <a:t>Зимовенька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  <a:r>
              <a:rPr lang="ru-RU" sz="2000" spc="13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2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парке</a:t>
            </a:r>
            <a:r>
              <a:rPr lang="ru-RU" sz="2000" spc="13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центральной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усадьбы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совхоза “Баяут-</a:t>
            </a:r>
            <a:r>
              <a:rPr lang="ru-RU" sz="2000" dirty="0">
                <a:latin typeface="Times New Roman"/>
                <a:cs typeface="Times New Roman"/>
              </a:rPr>
              <a:t>1”</a:t>
            </a:r>
            <a:r>
              <a:rPr lang="ru-RU" sz="2000" spc="18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установлен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памятник.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здании</a:t>
            </a:r>
            <a:r>
              <a:rPr lang="ru-RU" sz="2000" spc="20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Ташкентского</a:t>
            </a:r>
            <a:r>
              <a:rPr lang="ru-RU" sz="2000" spc="20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педагогического </a:t>
            </a:r>
            <a:r>
              <a:rPr lang="ru-RU" sz="2000" dirty="0">
                <a:latin typeface="Times New Roman"/>
                <a:cs typeface="Times New Roman"/>
              </a:rPr>
              <a:t>института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установлена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мемориальная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доска.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Её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имя</a:t>
            </a:r>
            <a:r>
              <a:rPr lang="ru-RU" sz="2000" spc="30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носят</a:t>
            </a:r>
            <a:r>
              <a:rPr lang="ru-RU" sz="2000" spc="29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школы</a:t>
            </a:r>
            <a:r>
              <a:rPr lang="ru-RU" sz="2000" spc="303" dirty="0">
                <a:latin typeface="Times New Roman"/>
                <a:cs typeface="Times New Roman"/>
              </a:rPr>
              <a:t> 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дер. </a:t>
            </a:r>
            <a:r>
              <a:rPr lang="ru-RU" sz="2000" dirty="0" err="1">
                <a:latin typeface="Times New Roman"/>
                <a:cs typeface="Times New Roman"/>
              </a:rPr>
              <a:t>Мазурщина</a:t>
            </a:r>
            <a:r>
              <a:rPr lang="ru-RU" sz="2000" dirty="0">
                <a:latin typeface="Times New Roman"/>
                <a:cs typeface="Times New Roman"/>
              </a:rPr>
              <a:t>,</a:t>
            </a:r>
            <a:r>
              <a:rPr lang="ru-RU" sz="2000" spc="-101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школа</a:t>
            </a:r>
            <a:r>
              <a:rPr lang="ru-RU" sz="2000" spc="-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№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89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Ташкента.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105367" y="534308"/>
            <a:ext cx="3634645" cy="6149832"/>
          </a:xfrm>
          <a:prstGeom prst="rect">
            <a:avLst/>
          </a:prstGeom>
        </p:spPr>
        <p:txBody>
          <a:bodyPr vert="horz" wrap="square" lIns="0" tIns="113736" rIns="0" bIns="0" rtlCol="0">
            <a:spAutoFit/>
          </a:bodyPr>
          <a:lstStyle/>
          <a:p>
            <a:pPr marL="18344" marR="7338" algn="just">
              <a:spcBef>
                <a:spcPts val="100"/>
              </a:spcBef>
            </a:pPr>
            <a:r>
              <a:rPr lang="ru-RU" sz="1950" spc="-14" dirty="0">
                <a:latin typeface="Times New Roman"/>
                <a:cs typeface="Times New Roman"/>
              </a:rPr>
              <a:t>     </a:t>
            </a:r>
            <a:r>
              <a:rPr lang="ru-RU" sz="1900" spc="-14" dirty="0">
                <a:latin typeface="Times New Roman"/>
                <a:cs typeface="Times New Roman"/>
              </a:rPr>
              <a:t>Родился</a:t>
            </a:r>
            <a:r>
              <a:rPr lang="ru-RU" sz="1900" dirty="0">
                <a:latin typeface="Times New Roman"/>
                <a:cs typeface="Times New Roman"/>
              </a:rPr>
              <a:t>	 </a:t>
            </a:r>
            <a:r>
              <a:rPr lang="ru-RU" sz="1900" spc="-14" dirty="0">
                <a:latin typeface="Times New Roman"/>
                <a:cs typeface="Times New Roman"/>
              </a:rPr>
              <a:t>21.02.1921 </a:t>
            </a:r>
            <a:r>
              <a:rPr lang="ru-RU" sz="1900" spc="-29" dirty="0">
                <a:latin typeface="Times New Roman"/>
                <a:cs typeface="Times New Roman"/>
              </a:rPr>
              <a:t>году </a:t>
            </a:r>
            <a:r>
              <a:rPr lang="ru-RU" sz="1900" spc="-72" dirty="0">
                <a:latin typeface="Times New Roman"/>
                <a:cs typeface="Times New Roman"/>
              </a:rPr>
              <a:t>в </a:t>
            </a:r>
            <a:r>
              <a:rPr lang="ru-RU" sz="1900" spc="-14" dirty="0">
                <a:latin typeface="Times New Roman"/>
                <a:cs typeface="Times New Roman"/>
              </a:rPr>
              <a:t>пос. Абинский,</a:t>
            </a:r>
            <a:r>
              <a:rPr lang="ru-RU" sz="1900" dirty="0">
                <a:latin typeface="Times New Roman"/>
                <a:cs typeface="Times New Roman"/>
              </a:rPr>
              <a:t>	</a:t>
            </a:r>
            <a:r>
              <a:rPr lang="ru-RU" sz="1900" spc="-29" dirty="0">
                <a:latin typeface="Times New Roman"/>
                <a:cs typeface="Times New Roman"/>
              </a:rPr>
              <a:t>ныне </a:t>
            </a:r>
            <a:r>
              <a:rPr lang="ru-RU" sz="1900" spc="-36" dirty="0">
                <a:latin typeface="Times New Roman"/>
                <a:cs typeface="Times New Roman"/>
              </a:rPr>
              <a:t>г. </a:t>
            </a:r>
            <a:r>
              <a:rPr lang="ru-RU" sz="1900" spc="-29" dirty="0">
                <a:latin typeface="Times New Roman"/>
                <a:cs typeface="Times New Roman"/>
              </a:rPr>
              <a:t>Абинск </a:t>
            </a:r>
            <a:r>
              <a:rPr sz="1900" dirty="0" err="1">
                <a:latin typeface="Times New Roman"/>
                <a:cs typeface="Times New Roman"/>
              </a:rPr>
              <a:t>Краснодарского</a:t>
            </a:r>
            <a:r>
              <a:rPr sz="1900" spc="36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края,</a:t>
            </a:r>
            <a:r>
              <a:rPr sz="1900" spc="29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в</a:t>
            </a:r>
            <a:r>
              <a:rPr sz="1900" spc="29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семье</a:t>
            </a:r>
            <a:r>
              <a:rPr sz="1900" spc="29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крестьянина.</a:t>
            </a:r>
            <a:r>
              <a:rPr sz="1900" spc="29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Русский.</a:t>
            </a:r>
            <a:r>
              <a:rPr sz="1900" spc="36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Окончил</a:t>
            </a:r>
            <a:r>
              <a:rPr sz="1900" spc="36" dirty="0">
                <a:latin typeface="Times New Roman"/>
                <a:cs typeface="Times New Roman"/>
              </a:rPr>
              <a:t>  </a:t>
            </a:r>
            <a:r>
              <a:rPr sz="1900" spc="-14" dirty="0">
                <a:latin typeface="Times New Roman"/>
                <a:cs typeface="Times New Roman"/>
              </a:rPr>
              <a:t>среднюю </a:t>
            </a:r>
            <a:r>
              <a:rPr sz="1900" dirty="0">
                <a:latin typeface="Times New Roman"/>
                <a:cs typeface="Times New Roman"/>
              </a:rPr>
              <a:t>школу</a:t>
            </a:r>
            <a:r>
              <a:rPr sz="1900" spc="40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</a:t>
            </a:r>
            <a:r>
              <a:rPr sz="1900" spc="39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1939</a:t>
            </a:r>
            <a:r>
              <a:rPr sz="1900" spc="39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г.</a:t>
            </a:r>
            <a:r>
              <a:rPr sz="1900" spc="39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Учился</a:t>
            </a:r>
            <a:r>
              <a:rPr sz="1900" spc="40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во</a:t>
            </a:r>
            <a:r>
              <a:rPr sz="1900" spc="39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втором</a:t>
            </a:r>
            <a:r>
              <a:rPr sz="1900" spc="383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Кубанском</a:t>
            </a:r>
            <a:r>
              <a:rPr sz="1900" spc="39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медицинском</a:t>
            </a:r>
            <a:r>
              <a:rPr sz="1900" spc="39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институте.</a:t>
            </a:r>
            <a:r>
              <a:rPr sz="1900" spc="390" dirty="0">
                <a:latin typeface="Times New Roman"/>
                <a:cs typeface="Times New Roman"/>
              </a:rPr>
              <a:t> </a:t>
            </a:r>
            <a:r>
              <a:rPr sz="1900" spc="-72" dirty="0">
                <a:latin typeface="Times New Roman"/>
                <a:cs typeface="Times New Roman"/>
              </a:rPr>
              <a:t>В </a:t>
            </a:r>
            <a:r>
              <a:rPr sz="1900" dirty="0">
                <a:latin typeface="Times New Roman"/>
                <a:cs typeface="Times New Roman"/>
              </a:rPr>
              <a:t>Советской</a:t>
            </a:r>
            <a:r>
              <a:rPr sz="1900" spc="498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Армии</a:t>
            </a:r>
            <a:r>
              <a:rPr sz="1900" spc="46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с</a:t>
            </a:r>
            <a:r>
              <a:rPr sz="1900" spc="46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1939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г.</a:t>
            </a:r>
            <a:r>
              <a:rPr sz="1900" spc="46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Участник</a:t>
            </a:r>
            <a:r>
              <a:rPr sz="1900" spc="469" dirty="0">
                <a:latin typeface="Times New Roman"/>
                <a:cs typeface="Times New Roman"/>
              </a:rPr>
              <a:t> </a:t>
            </a:r>
            <a:r>
              <a:rPr sz="1900" spc="-36" dirty="0">
                <a:latin typeface="Times New Roman"/>
                <a:cs typeface="Times New Roman"/>
              </a:rPr>
              <a:t>советско-</a:t>
            </a:r>
            <a:r>
              <a:rPr sz="1900" dirty="0">
                <a:latin typeface="Times New Roman"/>
                <a:cs typeface="Times New Roman"/>
              </a:rPr>
              <a:t>финляндской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войны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spc="-14" dirty="0">
                <a:latin typeface="Times New Roman"/>
                <a:cs typeface="Times New Roman"/>
              </a:rPr>
              <a:t>1939- </a:t>
            </a:r>
            <a:r>
              <a:rPr sz="1900" dirty="0">
                <a:latin typeface="Times New Roman"/>
                <a:cs typeface="Times New Roman"/>
              </a:rPr>
              <a:t>1940</a:t>
            </a:r>
            <a:r>
              <a:rPr sz="1900" spc="-72" dirty="0">
                <a:latin typeface="Times New Roman"/>
                <a:cs typeface="Times New Roman"/>
              </a:rPr>
              <a:t> </a:t>
            </a:r>
            <a:r>
              <a:rPr sz="1900" spc="-36" dirty="0">
                <a:latin typeface="Times New Roman"/>
                <a:cs typeface="Times New Roman"/>
              </a:rPr>
              <a:t>гг.</a:t>
            </a:r>
            <a:endParaRPr sz="19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1900" dirty="0">
                <a:latin typeface="Times New Roman"/>
                <a:cs typeface="Times New Roman"/>
              </a:rPr>
              <a:t>Участник</a:t>
            </a:r>
            <a:r>
              <a:rPr sz="1900" spc="47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Великой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Отечественной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войны</a:t>
            </a:r>
            <a:r>
              <a:rPr sz="1900" spc="47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с</a:t>
            </a:r>
            <a:r>
              <a:rPr sz="1900" spc="47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августа</a:t>
            </a:r>
            <a:r>
              <a:rPr sz="1900" spc="47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1941</a:t>
            </a:r>
            <a:r>
              <a:rPr sz="1900" spc="48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г.</a:t>
            </a:r>
            <a:r>
              <a:rPr sz="1900" spc="477" dirty="0">
                <a:latin typeface="Times New Roman"/>
                <a:cs typeface="Times New Roman"/>
              </a:rPr>
              <a:t> </a:t>
            </a:r>
            <a:r>
              <a:rPr sz="19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Радист</a:t>
            </a:r>
            <a:r>
              <a:rPr sz="1900" spc="-1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взвода</a:t>
            </a:r>
            <a:r>
              <a:rPr sz="1900" spc="267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связи</a:t>
            </a:r>
            <a:r>
              <a:rPr sz="1900" spc="289" dirty="0">
                <a:latin typeface="Times New Roman"/>
                <a:cs typeface="Times New Roman"/>
              </a:rPr>
              <a:t> </a:t>
            </a:r>
            <a:r>
              <a:rPr sz="1900" spc="-14" dirty="0">
                <a:latin typeface="Times New Roman"/>
                <a:cs typeface="Times New Roman"/>
              </a:rPr>
              <a:t>758-</a:t>
            </a:r>
            <a:r>
              <a:rPr sz="1900" dirty="0">
                <a:latin typeface="Times New Roman"/>
                <a:cs typeface="Times New Roman"/>
              </a:rPr>
              <a:t>го</a:t>
            </a:r>
            <a:r>
              <a:rPr sz="1900" spc="27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стрелкового</a:t>
            </a:r>
            <a:r>
              <a:rPr sz="1900" spc="28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полка</a:t>
            </a:r>
            <a:r>
              <a:rPr sz="1900" spc="267" dirty="0">
                <a:latin typeface="Times New Roman"/>
                <a:cs typeface="Times New Roman"/>
              </a:rPr>
              <a:t> </a:t>
            </a:r>
            <a:r>
              <a:rPr sz="1900" spc="-14" dirty="0">
                <a:latin typeface="Times New Roman"/>
                <a:cs typeface="Times New Roman"/>
              </a:rPr>
              <a:t>(88-</a:t>
            </a:r>
            <a:r>
              <a:rPr sz="1900" dirty="0">
                <a:latin typeface="Times New Roman"/>
                <a:cs typeface="Times New Roman"/>
              </a:rPr>
              <a:t>я</a:t>
            </a:r>
            <a:r>
              <a:rPr sz="1900" spc="27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стр.</a:t>
            </a:r>
            <a:r>
              <a:rPr sz="1900" spc="27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див.,</a:t>
            </a:r>
            <a:r>
              <a:rPr sz="1900" spc="27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Карельский</a:t>
            </a:r>
            <a:r>
              <a:rPr sz="1900" spc="282" dirty="0">
                <a:latin typeface="Times New Roman"/>
                <a:cs typeface="Times New Roman"/>
              </a:rPr>
              <a:t> </a:t>
            </a:r>
            <a:r>
              <a:rPr sz="1900" spc="-14" dirty="0">
                <a:latin typeface="Times New Roman"/>
                <a:cs typeface="Times New Roman"/>
              </a:rPr>
              <a:t>фронт). </a:t>
            </a:r>
            <a:r>
              <a:rPr sz="1900" dirty="0">
                <a:latin typeface="Times New Roman"/>
                <a:cs typeface="Times New Roman"/>
              </a:rPr>
              <a:t>Ефрейтор</a:t>
            </a:r>
            <a:r>
              <a:rPr sz="1900" spc="433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Лузан</a:t>
            </a:r>
            <a:r>
              <a:rPr sz="1900" spc="40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в</a:t>
            </a:r>
            <a:r>
              <a:rPr sz="1900" spc="412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бою</a:t>
            </a:r>
            <a:r>
              <a:rPr sz="1900" spc="412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24.11.1941</a:t>
            </a:r>
            <a:r>
              <a:rPr sz="1900" spc="412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г.</a:t>
            </a:r>
            <a:r>
              <a:rPr sz="1900" spc="404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за</a:t>
            </a:r>
            <a:r>
              <a:rPr sz="1900" spc="426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ж/д</a:t>
            </a:r>
            <a:r>
              <a:rPr sz="1900" spc="412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Лоухи</a:t>
            </a:r>
            <a:r>
              <a:rPr sz="1900" spc="426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–</a:t>
            </a:r>
            <a:r>
              <a:rPr sz="1900" spc="419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Кестеньга</a:t>
            </a:r>
            <a:r>
              <a:rPr sz="1900" spc="412" dirty="0">
                <a:latin typeface="Times New Roman"/>
                <a:cs typeface="Times New Roman"/>
              </a:rPr>
              <a:t> </a:t>
            </a:r>
            <a:r>
              <a:rPr sz="1900" spc="-14" dirty="0">
                <a:latin typeface="Times New Roman"/>
                <a:cs typeface="Times New Roman"/>
              </a:rPr>
              <a:t>(Лоухский </a:t>
            </a:r>
            <a:r>
              <a:rPr sz="1900" dirty="0">
                <a:latin typeface="Times New Roman"/>
                <a:cs typeface="Times New Roman"/>
              </a:rPr>
              <a:t>район</a:t>
            </a:r>
            <a:r>
              <a:rPr sz="1900" spc="311" dirty="0">
                <a:latin typeface="Times New Roman"/>
                <a:cs typeface="Times New Roman"/>
              </a:rPr>
              <a:t>   </a:t>
            </a:r>
            <a:r>
              <a:rPr sz="1900" dirty="0">
                <a:latin typeface="Times New Roman"/>
                <a:cs typeface="Times New Roman"/>
              </a:rPr>
              <a:t>Карельской</a:t>
            </a:r>
            <a:r>
              <a:rPr sz="1900" spc="311" dirty="0">
                <a:latin typeface="Times New Roman"/>
                <a:cs typeface="Times New Roman"/>
              </a:rPr>
              <a:t>   </a:t>
            </a:r>
            <a:r>
              <a:rPr sz="1900" dirty="0">
                <a:latin typeface="Times New Roman"/>
                <a:cs typeface="Times New Roman"/>
              </a:rPr>
              <a:t>АССР),</a:t>
            </a:r>
            <a:r>
              <a:rPr sz="1900" spc="-14" dirty="0">
                <a:latin typeface="Times New Roman"/>
                <a:cs typeface="Times New Roman"/>
              </a:rPr>
              <a:t>.</a:t>
            </a:r>
            <a:r>
              <a:rPr lang="ru-RU" sz="1900" dirty="0">
                <a:latin typeface="Times New Roman"/>
                <a:cs typeface="Times New Roman"/>
              </a:rPr>
              <a:t> Обеспечивая бесперебойную</a:t>
            </a:r>
            <a:endParaRPr sz="19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75" y="0"/>
            <a:ext cx="6850626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 algn="ctr">
              <a:spcBef>
                <a:spcPts val="144"/>
              </a:spcBef>
            </a:pPr>
            <a:r>
              <a:rPr sz="4000" dirty="0" err="1">
                <a:solidFill>
                  <a:schemeClr val="tx1"/>
                </a:solidFill>
              </a:rPr>
              <a:t>Лузан</a:t>
            </a:r>
            <a:r>
              <a:rPr sz="4000" spc="-267" dirty="0">
                <a:solidFill>
                  <a:schemeClr val="tx1"/>
                </a:solidFill>
              </a:rPr>
              <a:t> </a:t>
            </a:r>
            <a:r>
              <a:rPr sz="4000" spc="-14" dirty="0" err="1">
                <a:solidFill>
                  <a:schemeClr val="tx1"/>
                </a:solidFill>
              </a:rPr>
              <a:t>Фёдор</a:t>
            </a:r>
            <a:r>
              <a:rPr lang="ru-RU" sz="4000" spc="-14" dirty="0">
                <a:solidFill>
                  <a:schemeClr val="tx1"/>
                </a:solidFill>
              </a:rPr>
              <a:t> </a:t>
            </a:r>
            <a:r>
              <a:rPr lang="ru-RU" sz="4000" spc="-29" dirty="0">
                <a:solidFill>
                  <a:schemeClr val="tx1"/>
                </a:solidFill>
              </a:rPr>
              <a:t>Афанасьевич</a:t>
            </a:r>
            <a:endParaRPr sz="4000" spc="-14" dirty="0">
              <a:solidFill>
                <a:schemeClr val="tx1"/>
              </a:solidFill>
            </a:endParaRPr>
          </a:p>
        </p:txBody>
      </p:sp>
      <p:pic>
        <p:nvPicPr>
          <p:cNvPr id="10" name="object 4">
            <a:extLst>
              <a:ext uri="{FF2B5EF4-FFF2-40B4-BE49-F238E27FC236}">
                <a16:creationId xmlns:a16="http://schemas.microsoft.com/office/drawing/2014/main" id="{8D15FE89-8DC1-4814-8B2B-D1CADBA306E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016" y="733335"/>
            <a:ext cx="2840595" cy="4219665"/>
          </a:xfrm>
          <a:prstGeom prst="rect">
            <a:avLst/>
          </a:prstGeom>
        </p:spPr>
      </p:pic>
      <p:grpSp>
        <p:nvGrpSpPr>
          <p:cNvPr id="11" name="object 7">
            <a:extLst>
              <a:ext uri="{FF2B5EF4-FFF2-40B4-BE49-F238E27FC236}">
                <a16:creationId xmlns:a16="http://schemas.microsoft.com/office/drawing/2014/main" id="{4204B777-784D-4B38-B1B8-A3399C10B1AE}"/>
              </a:ext>
            </a:extLst>
          </p:cNvPr>
          <p:cNvGrpSpPr/>
          <p:nvPr/>
        </p:nvGrpSpPr>
        <p:grpSpPr>
          <a:xfrm>
            <a:off x="95016" y="3886200"/>
            <a:ext cx="3395133" cy="3182264"/>
            <a:chOff x="0" y="3631691"/>
            <a:chExt cx="3200400" cy="2999740"/>
          </a:xfrm>
        </p:grpSpPr>
        <p:pic>
          <p:nvPicPr>
            <p:cNvPr id="12" name="object 8">
              <a:extLst>
                <a:ext uri="{FF2B5EF4-FFF2-40B4-BE49-F238E27FC236}">
                  <a16:creationId xmlns:a16="http://schemas.microsoft.com/office/drawing/2014/main" id="{C31BED3C-66FF-4D51-B3C7-229DD55A6C7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631691"/>
              <a:ext cx="3040380" cy="2802636"/>
            </a:xfrm>
            <a:prstGeom prst="rect">
              <a:avLst/>
            </a:prstGeom>
          </p:spPr>
        </p:pic>
        <p:pic>
          <p:nvPicPr>
            <p:cNvPr id="13" name="object 9">
              <a:extLst>
                <a:ext uri="{FF2B5EF4-FFF2-40B4-BE49-F238E27FC236}">
                  <a16:creationId xmlns:a16="http://schemas.microsoft.com/office/drawing/2014/main" id="{00D429F6-F19F-4297-9F3E-5674DD4F506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4078223"/>
              <a:ext cx="3040380" cy="2552700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F848E8D4-FA76-44B9-8CF7-622366F13CA7}"/>
              </a:ext>
            </a:extLst>
          </p:cNvPr>
          <p:cNvSpPr txBox="1"/>
          <p:nvPr/>
        </p:nvSpPr>
        <p:spPr>
          <a:xfrm>
            <a:off x="-7257" y="6597402"/>
            <a:ext cx="6850626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-17463" algn="just">
              <a:spcBef>
                <a:spcPts val="1444"/>
              </a:spcBef>
            </a:pPr>
            <a:r>
              <a:rPr lang="ru-RU" sz="1900" spc="-14" dirty="0">
                <a:latin typeface="Times New Roman"/>
                <a:cs typeface="Times New Roman"/>
              </a:rPr>
              <a:t>радиосвязь </a:t>
            </a:r>
            <a:r>
              <a:rPr lang="ru-RU" sz="1900" dirty="0">
                <a:latin typeface="Times New Roman"/>
                <a:cs typeface="Times New Roman"/>
              </a:rPr>
              <a:t>командира</a:t>
            </a:r>
            <a:r>
              <a:rPr lang="ru-RU" sz="1900" spc="289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батальона</a:t>
            </a:r>
            <a:r>
              <a:rPr lang="ru-RU" sz="1900" spc="289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с</a:t>
            </a:r>
            <a:r>
              <a:rPr lang="ru-RU" sz="1900" spc="289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командиром</a:t>
            </a:r>
            <a:r>
              <a:rPr lang="ru-RU" sz="1900" spc="295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полка,</a:t>
            </a:r>
            <a:r>
              <a:rPr lang="ru-RU" sz="1900" spc="295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был</a:t>
            </a:r>
            <a:r>
              <a:rPr lang="ru-RU" sz="1900" spc="289" dirty="0">
                <a:latin typeface="Times New Roman"/>
                <a:cs typeface="Times New Roman"/>
              </a:rPr>
              <a:t>  </a:t>
            </a:r>
            <a:r>
              <a:rPr lang="ru-RU" sz="1900" dirty="0">
                <a:latin typeface="Times New Roman"/>
                <a:cs typeface="Times New Roman"/>
              </a:rPr>
              <a:t>окружён</a:t>
            </a:r>
            <a:r>
              <a:rPr lang="ru-RU" sz="1900" spc="267" dirty="0">
                <a:latin typeface="Times New Roman"/>
                <a:cs typeface="Times New Roman"/>
              </a:rPr>
              <a:t>  </a:t>
            </a:r>
            <a:r>
              <a:rPr lang="ru-RU" sz="1900" spc="-14" dirty="0">
                <a:latin typeface="Times New Roman"/>
                <a:cs typeface="Times New Roman"/>
              </a:rPr>
              <a:t>фашистами. </a:t>
            </a:r>
            <a:r>
              <a:rPr lang="ru-RU" sz="1900" dirty="0">
                <a:latin typeface="Times New Roman"/>
                <a:cs typeface="Times New Roman"/>
              </a:rPr>
              <a:t>Заперев</a:t>
            </a:r>
            <a:r>
              <a:rPr lang="ru-RU" sz="1900" spc="60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дверь</a:t>
            </a:r>
            <a:r>
              <a:rPr lang="ru-RU" sz="1900" spc="61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землянки</a:t>
            </a:r>
            <a:r>
              <a:rPr lang="ru-RU" sz="1900" spc="636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и,</a:t>
            </a:r>
            <a:r>
              <a:rPr lang="ru-RU" sz="1900" spc="61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завалив</a:t>
            </a:r>
            <a:r>
              <a:rPr lang="ru-RU" sz="1900" spc="61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её,</a:t>
            </a:r>
            <a:r>
              <a:rPr lang="ru-RU" sz="1900" spc="61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продолжал</a:t>
            </a:r>
            <a:r>
              <a:rPr lang="ru-RU" sz="1900" spc="61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передавать</a:t>
            </a:r>
            <a:r>
              <a:rPr lang="ru-RU" sz="1900" spc="599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донесение. </a:t>
            </a:r>
            <a:r>
              <a:rPr lang="ru-RU" sz="1900" dirty="0">
                <a:latin typeface="Times New Roman"/>
                <a:cs typeface="Times New Roman"/>
              </a:rPr>
              <a:t>Когда</a:t>
            </a:r>
            <a:r>
              <a:rPr lang="ru-RU" sz="1900" spc="7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же</a:t>
            </a:r>
            <a:r>
              <a:rPr lang="ru-RU" sz="1900" spc="7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фашисты</a:t>
            </a:r>
            <a:r>
              <a:rPr lang="ru-RU" sz="1900" spc="7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ворвались</a:t>
            </a:r>
            <a:r>
              <a:rPr lang="ru-RU" sz="1900" spc="7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в</a:t>
            </a:r>
            <a:r>
              <a:rPr lang="ru-RU" sz="1900" spc="766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землянку,</a:t>
            </a:r>
            <a:r>
              <a:rPr lang="ru-RU" sz="1900" spc="758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метнул</a:t>
            </a:r>
            <a:r>
              <a:rPr lang="ru-RU" sz="1900" spc="7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им</a:t>
            </a:r>
            <a:r>
              <a:rPr lang="ru-RU" sz="1900" spc="735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под</a:t>
            </a:r>
            <a:r>
              <a:rPr lang="ru-RU" sz="1900" spc="744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ноги</a:t>
            </a:r>
            <a:r>
              <a:rPr lang="ru-RU" sz="1900" spc="758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гранату, </a:t>
            </a:r>
            <a:r>
              <a:rPr lang="ru-RU" sz="1900" dirty="0">
                <a:latin typeface="Times New Roman"/>
                <a:cs typeface="Times New Roman"/>
              </a:rPr>
              <a:t>взорвав</a:t>
            </a:r>
            <a:r>
              <a:rPr lang="ru-RU" sz="1900" spc="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вместе</a:t>
            </a:r>
            <a:r>
              <a:rPr lang="ru-RU" sz="1900" spc="4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с</a:t>
            </a:r>
            <a:r>
              <a:rPr lang="ru-RU" sz="1900" spc="36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ними</a:t>
            </a:r>
            <a:r>
              <a:rPr lang="ru-RU" sz="1900" spc="4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себя</a:t>
            </a:r>
            <a:r>
              <a:rPr lang="ru-RU" sz="1900" spc="4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и</a:t>
            </a:r>
            <a:r>
              <a:rPr lang="ru-RU" sz="1900" spc="4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свою</a:t>
            </a:r>
            <a:r>
              <a:rPr lang="ru-RU" sz="1900" spc="58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радиостанцию.</a:t>
            </a:r>
            <a:r>
              <a:rPr lang="ru-RU" sz="1900" spc="5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Звание</a:t>
            </a:r>
            <a:r>
              <a:rPr lang="ru-RU" sz="1900" spc="14" dirty="0">
                <a:latin typeface="Times New Roman"/>
                <a:cs typeface="Times New Roman"/>
              </a:rPr>
              <a:t> </a:t>
            </a:r>
            <a:r>
              <a:rPr lang="ru-RU" sz="1900" spc="-29" dirty="0">
                <a:latin typeface="Times New Roman"/>
                <a:cs typeface="Times New Roman"/>
              </a:rPr>
              <a:t>Героя</a:t>
            </a:r>
            <a:r>
              <a:rPr lang="ru-RU" sz="1900" spc="36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Советского </a:t>
            </a:r>
            <a:r>
              <a:rPr lang="ru-RU" sz="1900" dirty="0">
                <a:latin typeface="Times New Roman"/>
                <a:cs typeface="Times New Roman"/>
              </a:rPr>
              <a:t>Союза</a:t>
            </a:r>
            <a:r>
              <a:rPr lang="ru-RU" sz="1900" spc="-12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присвоено</a:t>
            </a:r>
            <a:r>
              <a:rPr lang="ru-RU" sz="1900" spc="-79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22.02.1943</a:t>
            </a:r>
            <a:r>
              <a:rPr lang="ru-RU" sz="1900" spc="-123" dirty="0">
                <a:latin typeface="Times New Roman"/>
                <a:cs typeface="Times New Roman"/>
              </a:rPr>
              <a:t> </a:t>
            </a:r>
            <a:r>
              <a:rPr lang="ru-RU" sz="1900" spc="-173" dirty="0">
                <a:latin typeface="Times New Roman"/>
                <a:cs typeface="Times New Roman"/>
              </a:rPr>
              <a:t>г.</a:t>
            </a:r>
            <a:r>
              <a:rPr lang="ru-RU" sz="1900" spc="-29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посмертно. </a:t>
            </a:r>
            <a:r>
              <a:rPr lang="ru-RU" sz="1900" dirty="0">
                <a:latin typeface="Times New Roman"/>
                <a:cs typeface="Times New Roman"/>
              </a:rPr>
              <a:t>Похоронен</a:t>
            </a:r>
            <a:r>
              <a:rPr lang="ru-RU" sz="1900" spc="65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на</a:t>
            </a:r>
            <a:r>
              <a:rPr lang="ru-RU" sz="1900" spc="58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месте</a:t>
            </a:r>
            <a:r>
              <a:rPr lang="ru-RU" sz="1900" spc="8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боя.</a:t>
            </a:r>
            <a:r>
              <a:rPr lang="ru-RU" sz="1900" spc="72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В</a:t>
            </a:r>
            <a:r>
              <a:rPr lang="ru-RU" sz="1900" spc="72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Краснодарском</a:t>
            </a:r>
            <a:r>
              <a:rPr lang="ru-RU" sz="1900" spc="79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Медицинском</a:t>
            </a:r>
            <a:r>
              <a:rPr lang="ru-RU" sz="1900" spc="58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институте </a:t>
            </a:r>
            <a:r>
              <a:rPr lang="ru-RU" sz="1900" dirty="0">
                <a:latin typeface="Times New Roman"/>
                <a:cs typeface="Times New Roman"/>
              </a:rPr>
              <a:t>установлен</a:t>
            </a:r>
            <a:r>
              <a:rPr lang="ru-RU" sz="1900" spc="64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памятник.</a:t>
            </a:r>
            <a:r>
              <a:rPr lang="ru-RU" sz="1900" spc="650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Навечно</a:t>
            </a:r>
            <a:r>
              <a:rPr lang="ru-RU" sz="1900" spc="65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зачислен</a:t>
            </a:r>
            <a:r>
              <a:rPr lang="ru-RU" sz="1900" spc="62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студентом</a:t>
            </a:r>
            <a:r>
              <a:rPr lang="ru-RU" sz="1900" spc="636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этого</a:t>
            </a:r>
            <a:r>
              <a:rPr lang="ru-RU" sz="1900" spc="650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института.</a:t>
            </a:r>
            <a:r>
              <a:rPr lang="ru-RU" sz="1900" spc="650" dirty="0">
                <a:latin typeface="Times New Roman"/>
                <a:cs typeface="Times New Roman"/>
              </a:rPr>
              <a:t> </a:t>
            </a:r>
            <a:r>
              <a:rPr lang="ru-RU" sz="1900" spc="-36" dirty="0">
                <a:latin typeface="Times New Roman"/>
                <a:cs typeface="Times New Roman"/>
              </a:rPr>
              <a:t>Его </a:t>
            </a:r>
            <a:r>
              <a:rPr lang="ru-RU" sz="1900" dirty="0">
                <a:latin typeface="Times New Roman"/>
                <a:cs typeface="Times New Roman"/>
              </a:rPr>
              <a:t>именем</a:t>
            </a:r>
            <a:r>
              <a:rPr lang="ru-RU" sz="1900" spc="361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названы</a:t>
            </a:r>
            <a:r>
              <a:rPr lang="ru-RU" sz="1900" spc="34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улицы</a:t>
            </a:r>
            <a:r>
              <a:rPr lang="ru-RU" sz="1900" spc="34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в</a:t>
            </a:r>
            <a:r>
              <a:rPr lang="ru-RU" sz="1900" spc="36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Краснодаре,</a:t>
            </a:r>
            <a:r>
              <a:rPr lang="ru-RU" sz="1900" spc="383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Абинске</a:t>
            </a:r>
            <a:r>
              <a:rPr lang="ru-RU" sz="1900" spc="367" dirty="0">
                <a:latin typeface="Times New Roman"/>
                <a:cs typeface="Times New Roman"/>
              </a:rPr>
              <a:t> </a:t>
            </a:r>
            <a:r>
              <a:rPr lang="ru-RU" sz="1900" dirty="0">
                <a:latin typeface="Times New Roman"/>
                <a:cs typeface="Times New Roman"/>
              </a:rPr>
              <a:t>и</a:t>
            </a:r>
            <a:r>
              <a:rPr lang="ru-RU" sz="1900" spc="376" dirty="0">
                <a:latin typeface="Times New Roman"/>
                <a:cs typeface="Times New Roman"/>
              </a:rPr>
              <a:t> </a:t>
            </a:r>
            <a:r>
              <a:rPr lang="ru-RU" sz="1900" dirty="0" err="1">
                <a:latin typeface="Times New Roman"/>
                <a:cs typeface="Times New Roman"/>
              </a:rPr>
              <a:t>пгт</a:t>
            </a:r>
            <a:r>
              <a:rPr lang="ru-RU" sz="1900" spc="376" dirty="0">
                <a:latin typeface="Times New Roman"/>
                <a:cs typeface="Times New Roman"/>
              </a:rPr>
              <a:t> </a:t>
            </a:r>
            <a:r>
              <a:rPr lang="ru-RU" sz="1900" dirty="0" err="1">
                <a:latin typeface="Times New Roman"/>
                <a:cs typeface="Times New Roman"/>
              </a:rPr>
              <a:t>Кестеньга</a:t>
            </a:r>
            <a:r>
              <a:rPr lang="ru-RU" sz="1900" spc="367" dirty="0">
                <a:latin typeface="Times New Roman"/>
                <a:cs typeface="Times New Roman"/>
              </a:rPr>
              <a:t> </a:t>
            </a:r>
            <a:r>
              <a:rPr lang="ru-RU" sz="1900" spc="-43" dirty="0">
                <a:latin typeface="Times New Roman"/>
                <a:cs typeface="Times New Roman"/>
              </a:rPr>
              <a:t>Лоухского </a:t>
            </a:r>
            <a:r>
              <a:rPr lang="ru-RU" sz="1900" dirty="0">
                <a:latin typeface="Times New Roman"/>
                <a:cs typeface="Times New Roman"/>
              </a:rPr>
              <a:t>района</a:t>
            </a:r>
            <a:r>
              <a:rPr lang="ru-RU" sz="1900" spc="-123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Республики</a:t>
            </a:r>
            <a:r>
              <a:rPr lang="ru-RU" sz="1900" spc="-72" dirty="0">
                <a:latin typeface="Times New Roman"/>
                <a:cs typeface="Times New Roman"/>
              </a:rPr>
              <a:t> </a:t>
            </a:r>
            <a:r>
              <a:rPr lang="ru-RU" sz="1900" spc="-14" dirty="0">
                <a:latin typeface="Times New Roman"/>
                <a:cs typeface="Times New Roman"/>
              </a:rPr>
              <a:t>Карелия.</a:t>
            </a:r>
            <a:endParaRPr lang="ru-RU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457200"/>
            <a:ext cx="6843486" cy="51096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 algn="ctr">
              <a:spcBef>
                <a:spcPts val="144"/>
              </a:spcBef>
            </a:pPr>
            <a:r>
              <a:rPr sz="3200" spc="-36" dirty="0">
                <a:solidFill>
                  <a:schemeClr val="tx1"/>
                </a:solidFill>
              </a:rPr>
              <a:t>Источники: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128" y="971795"/>
            <a:ext cx="6469743" cy="2172959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343817" indent="-342900" algn="just">
              <a:spcBef>
                <a:spcPts val="144"/>
              </a:spcBef>
              <a:buFont typeface="Arial" panose="020B0604020202020204" pitchFamily="34" charset="0"/>
              <a:buChar char="•"/>
              <a:tabLst>
                <a:tab pos="308177" algn="l"/>
              </a:tabLst>
            </a:pPr>
            <a:r>
              <a:rPr sz="2000" u="sng" spc="469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Статья</a:t>
            </a:r>
            <a:r>
              <a:rPr sz="2000" u="sng" spc="477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«Войска</a:t>
            </a:r>
            <a:r>
              <a:rPr sz="2000" u="sng" spc="491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связи</a:t>
            </a:r>
            <a:r>
              <a:rPr sz="2000" u="sng" spc="477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Российской</a:t>
            </a:r>
            <a:r>
              <a:rPr sz="2000" u="sng" spc="469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Федерации»</a:t>
            </a:r>
            <a:r>
              <a:rPr sz="2000" u="sng" spc="469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из</a:t>
            </a:r>
            <a:r>
              <a:rPr sz="2000" u="sng" spc="462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материалов</a:t>
            </a:r>
            <a:r>
              <a:rPr sz="2000" u="sng" spc="477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Свободной</a:t>
            </a:r>
            <a:r>
              <a:rPr sz="2000" u="sng" spc="469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spc="-14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энциклопедии</a:t>
            </a:r>
            <a:r>
              <a:rPr lang="ru-RU"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2000" u="sng" spc="-14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2"/>
              </a:rPr>
              <a:t>Википедия</a:t>
            </a:r>
            <a:endParaRPr sz="2000" dirty="0">
              <a:latin typeface="Times New Roman"/>
              <a:cs typeface="Times New Roman"/>
            </a:endParaRPr>
          </a:p>
          <a:p>
            <a:pPr marL="361244" marR="9172" indent="-342900" algn="just">
              <a:buFont typeface="Arial" panose="020B0604020202020204" pitchFamily="34" charset="0"/>
              <a:buChar char="•"/>
              <a:tabLst>
                <a:tab pos="548482" algn="l"/>
                <a:tab pos="1895840" algn="l"/>
                <a:tab pos="2492933" algn="l"/>
                <a:tab pos="4464900" algn="l"/>
                <a:tab pos="4918910" algn="l"/>
                <a:tab pos="5607724" algn="l"/>
                <a:tab pos="7095413" algn="l"/>
                <a:tab pos="8729852" algn="l"/>
                <a:tab pos="10536725" algn="l"/>
                <a:tab pos="12361941" algn="l"/>
                <a:tab pos="14211004" algn="l"/>
                <a:tab pos="14624658" algn="l"/>
              </a:tabLst>
            </a:pPr>
            <a:endParaRPr lang="ru-RU" sz="2000" u="sng" spc="-14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Times New Roman"/>
              <a:cs typeface="Times New Roman"/>
              <a:hlinkClick r:id="rId3"/>
            </a:endParaRPr>
          </a:p>
          <a:p>
            <a:pPr marL="361244" marR="9172" indent="-342900" algn="just">
              <a:buFont typeface="Arial" panose="020B0604020202020204" pitchFamily="34" charset="0"/>
              <a:buChar char="•"/>
              <a:tabLst>
                <a:tab pos="548482" algn="l"/>
                <a:tab pos="1895840" algn="l"/>
                <a:tab pos="2492933" algn="l"/>
                <a:tab pos="4464900" algn="l"/>
                <a:tab pos="4918910" algn="l"/>
                <a:tab pos="5607724" algn="l"/>
                <a:tab pos="7095413" algn="l"/>
                <a:tab pos="8729852" algn="l"/>
                <a:tab pos="10536725" algn="l"/>
                <a:tab pos="12361941" algn="l"/>
                <a:tab pos="14211004" algn="l"/>
                <a:tab pos="14624658" algn="l"/>
              </a:tabLst>
            </a:pPr>
            <a:r>
              <a:rPr sz="2000" u="sng" spc="-14" dirty="0" err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Статья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36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от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20.10.2015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51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г.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36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«В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Москве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открыли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памятник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военному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связисту»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72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с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	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сайта</a:t>
            </a:r>
            <a:r>
              <a:rPr sz="2000" spc="-14" dirty="0">
                <a:solidFill>
                  <a:srgbClr val="0462C1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Министерства</a:t>
            </a:r>
            <a:r>
              <a:rPr sz="2000" u="sng" spc="-137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0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обороны</a:t>
            </a:r>
            <a:r>
              <a:rPr sz="2000" u="sng" spc="-101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Российской</a:t>
            </a:r>
            <a:r>
              <a:rPr sz="2000" u="sng" spc="-101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2000" u="sng" spc="-14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Times New Roman"/>
                <a:cs typeface="Times New Roman"/>
                <a:hlinkClick r:id="rId3"/>
              </a:rPr>
              <a:t>Федерации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5799B2-3E86-4316-8587-2927B772AC75}"/>
              </a:ext>
            </a:extLst>
          </p:cNvPr>
          <p:cNvSpPr txBox="1"/>
          <p:nvPr/>
        </p:nvSpPr>
        <p:spPr>
          <a:xfrm>
            <a:off x="-10886" y="9248745"/>
            <a:ext cx="6843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подготовила педагог-библиотекарь Лигай О.А.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57" y="457200"/>
            <a:ext cx="6858000" cy="1249629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R="7338" algn="ctr">
              <a:spcBef>
                <a:spcPts val="144"/>
              </a:spcBef>
            </a:pPr>
            <a:r>
              <a:rPr sz="4000" dirty="0" err="1">
                <a:solidFill>
                  <a:schemeClr val="tx1"/>
                </a:solidFill>
              </a:rPr>
              <a:t>Памятник</a:t>
            </a:r>
            <a:r>
              <a:rPr sz="4000" spc="14" dirty="0">
                <a:solidFill>
                  <a:schemeClr val="tx1"/>
                </a:solidFill>
              </a:rPr>
              <a:t> </a:t>
            </a:r>
            <a:r>
              <a:rPr sz="4000" spc="-29" dirty="0" err="1">
                <a:solidFill>
                  <a:schemeClr val="tx1"/>
                </a:solidFill>
              </a:rPr>
              <a:t>воину-</a:t>
            </a:r>
            <a:r>
              <a:rPr sz="4000" spc="-36" dirty="0" err="1">
                <a:solidFill>
                  <a:schemeClr val="tx1"/>
                </a:solidFill>
              </a:rPr>
              <a:t>связисту</a:t>
            </a:r>
            <a:r>
              <a:rPr sz="4000" spc="-36" dirty="0">
                <a:solidFill>
                  <a:schemeClr val="tx1"/>
                </a:solidFill>
              </a:rPr>
              <a:t> </a:t>
            </a:r>
            <a:br>
              <a:rPr lang="ru-RU" sz="4000" spc="-36" dirty="0">
                <a:solidFill>
                  <a:schemeClr val="tx1"/>
                </a:solidFill>
              </a:rPr>
            </a:br>
            <a:r>
              <a:rPr sz="4000" dirty="0">
                <a:solidFill>
                  <a:schemeClr val="tx1"/>
                </a:solidFill>
              </a:rPr>
              <a:t>в </a:t>
            </a:r>
            <a:r>
              <a:rPr sz="4000" spc="-14" dirty="0">
                <a:solidFill>
                  <a:schemeClr val="tx1"/>
                </a:solidFill>
              </a:rPr>
              <a:t>Москве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2173286"/>
            <a:ext cx="6400800" cy="7098311"/>
          </a:xfrm>
          <a:prstGeom prst="rect">
            <a:avLst/>
          </a:prstGeom>
        </p:spPr>
        <p:txBody>
          <a:bodyPr vert="horz" wrap="square" lIns="0" tIns="19262" rIns="0" bIns="0" rtlCol="0">
            <a:spAutoFit/>
          </a:bodyPr>
          <a:lstStyle/>
          <a:p>
            <a:pPr marL="17463" marR="7338" indent="346075" algn="just">
              <a:spcBef>
                <a:spcPts val="152"/>
              </a:spcBef>
            </a:pPr>
            <a:r>
              <a:rPr sz="2000" dirty="0">
                <a:latin typeface="Times New Roman"/>
                <a:cs typeface="Times New Roman"/>
              </a:rPr>
              <a:t>Эта</a:t>
            </a:r>
            <a:r>
              <a:rPr sz="2000" spc="23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бронзовая</a:t>
            </a:r>
            <a:r>
              <a:rPr sz="2000" spc="23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скульптура</a:t>
            </a:r>
            <a:r>
              <a:rPr sz="2000" spc="24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3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виде</a:t>
            </a:r>
            <a:r>
              <a:rPr sz="2000" spc="24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солдата,</a:t>
            </a:r>
            <a:r>
              <a:rPr sz="2000" spc="556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тянущего</a:t>
            </a:r>
            <a:r>
              <a:rPr sz="2000" spc="25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катушку</a:t>
            </a:r>
            <a:r>
              <a:rPr sz="2000" spc="23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3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телефонным</a:t>
            </a:r>
            <a:r>
              <a:rPr sz="2000" spc="246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проводом, </a:t>
            </a:r>
            <a:r>
              <a:rPr sz="2000" dirty="0">
                <a:latin typeface="Times New Roman"/>
                <a:cs typeface="Times New Roman"/>
              </a:rPr>
              <a:t>пригнувшись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под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вражеским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огнем,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создана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мастерами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Студии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военных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spc="-43" dirty="0">
                <a:latin typeface="Times New Roman"/>
                <a:cs typeface="Times New Roman"/>
              </a:rPr>
              <a:t>художников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имени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М.Б.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Грекова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воздвигнута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Зале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памяти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героев-</a:t>
            </a:r>
            <a:r>
              <a:rPr sz="2000" dirty="0">
                <a:latin typeface="Times New Roman"/>
                <a:cs typeface="Times New Roman"/>
              </a:rPr>
              <a:t>связистов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Главном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управлении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ВС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РФ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Москве.</a:t>
            </a:r>
            <a:endParaRPr sz="2000" dirty="0">
              <a:latin typeface="Times New Roman"/>
              <a:cs typeface="Times New Roman"/>
            </a:endParaRPr>
          </a:p>
          <a:p>
            <a:pPr marL="17463" marR="9172" indent="346075" algn="just"/>
            <a:r>
              <a:rPr sz="2000" dirty="0">
                <a:latin typeface="Times New Roman"/>
                <a:cs typeface="Times New Roman"/>
              </a:rPr>
              <a:t>20</a:t>
            </a:r>
            <a:r>
              <a:rPr sz="2000" spc="68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октября</a:t>
            </a:r>
            <a:r>
              <a:rPr sz="2000" spc="68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1919</a:t>
            </a:r>
            <a:r>
              <a:rPr sz="2000" spc="7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года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Приказом</a:t>
            </a:r>
            <a:r>
              <a:rPr sz="2000" spc="68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№1736/362</a:t>
            </a:r>
            <a:r>
              <a:rPr sz="2000" spc="69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Революционного</a:t>
            </a:r>
            <a:r>
              <a:rPr sz="2000" spc="7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военного</a:t>
            </a:r>
            <a:r>
              <a:rPr sz="2000" spc="7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совета,</a:t>
            </a:r>
            <a:r>
              <a:rPr sz="2000" spc="69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было</a:t>
            </a:r>
            <a:r>
              <a:rPr sz="2000" spc="708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создано </a:t>
            </a:r>
            <a:r>
              <a:rPr sz="2000" spc="-29" dirty="0">
                <a:latin typeface="Times New Roman"/>
                <a:cs typeface="Times New Roman"/>
              </a:rPr>
              <a:t>Управление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 Красной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главе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2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начальником</a:t>
            </a:r>
            <a:r>
              <a:rPr sz="2000" spc="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Красной</a:t>
            </a:r>
            <a:r>
              <a:rPr sz="2000" spc="-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армии, а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также управления </a:t>
            </a:r>
            <a:r>
              <a:rPr sz="2000" spc="-14" dirty="0">
                <a:latin typeface="Times New Roman"/>
                <a:cs typeface="Times New Roman"/>
              </a:rPr>
              <a:t>связи </a:t>
            </a:r>
            <a:r>
              <a:rPr sz="2000" dirty="0">
                <a:latin typeface="Times New Roman"/>
                <a:cs typeface="Times New Roman"/>
              </a:rPr>
              <a:t>фронтов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армий,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отделы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1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дивизиях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бригадах.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Тем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самым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произошло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официальное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оформление </a:t>
            </a:r>
            <a:r>
              <a:rPr sz="2000" dirty="0">
                <a:latin typeface="Times New Roman"/>
                <a:cs typeface="Times New Roman"/>
              </a:rPr>
              <a:t>объединения</a:t>
            </a:r>
            <a:r>
              <a:rPr sz="2000" spc="39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руководства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связью</a:t>
            </a:r>
            <a:r>
              <a:rPr sz="2000" spc="3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Красной</a:t>
            </a:r>
            <a:r>
              <a:rPr sz="2000" spc="3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38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стройную</a:t>
            </a:r>
            <a:r>
              <a:rPr sz="2000" spc="39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систему.</a:t>
            </a:r>
            <a:r>
              <a:rPr sz="2000" spc="37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День</a:t>
            </a:r>
            <a:r>
              <a:rPr sz="2000" spc="38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20</a:t>
            </a:r>
            <a:r>
              <a:rPr sz="2000" spc="38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октября</a:t>
            </a:r>
            <a:r>
              <a:rPr sz="2000" spc="390" dirty="0">
                <a:latin typeface="Times New Roman"/>
                <a:cs typeface="Times New Roman"/>
              </a:rPr>
              <a:t>  </a:t>
            </a:r>
            <a:r>
              <a:rPr sz="2000" spc="-29" dirty="0">
                <a:latin typeface="Times New Roman"/>
                <a:cs typeface="Times New Roman"/>
              </a:rPr>
              <a:t>1919 </a:t>
            </a:r>
            <a:r>
              <a:rPr sz="2000" dirty="0">
                <a:latin typeface="Times New Roman"/>
                <a:cs typeface="Times New Roman"/>
              </a:rPr>
              <a:t>года</a:t>
            </a:r>
            <a:r>
              <a:rPr sz="2000" spc="6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стал</a:t>
            </a:r>
            <a:r>
              <a:rPr sz="2000" spc="6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днём</a:t>
            </a:r>
            <a:r>
              <a:rPr sz="2000" spc="65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рождения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войск</a:t>
            </a:r>
            <a:r>
              <a:rPr sz="2000" spc="6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6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Вооружённых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сил</a:t>
            </a:r>
            <a:r>
              <a:rPr sz="2000" spc="65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страны,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как</a:t>
            </a:r>
            <a:r>
              <a:rPr sz="2000" spc="66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самостоятельных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специальных войск.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/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5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100</a:t>
            </a:r>
            <a:r>
              <a:rPr sz="2000" spc="60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лет</a:t>
            </a:r>
            <a:r>
              <a:rPr sz="2000" spc="5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</a:t>
            </a:r>
            <a:r>
              <a:rPr sz="2000" spc="60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дня</a:t>
            </a:r>
            <a:r>
              <a:rPr sz="2000" spc="5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образования</a:t>
            </a:r>
            <a:r>
              <a:rPr sz="2000" spc="5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войск</a:t>
            </a:r>
            <a:r>
              <a:rPr sz="2000" spc="59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591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воины-</a:t>
            </a:r>
            <a:r>
              <a:rPr sz="2000" dirty="0">
                <a:latin typeface="Times New Roman"/>
                <a:cs typeface="Times New Roman"/>
              </a:rPr>
              <a:t>связисты</a:t>
            </a:r>
            <a:r>
              <a:rPr sz="2000" spc="59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совершили</a:t>
            </a:r>
            <a:r>
              <a:rPr sz="2000" spc="59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немало</a:t>
            </a:r>
            <a:r>
              <a:rPr sz="2000" spc="59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героических </a:t>
            </a:r>
            <a:r>
              <a:rPr sz="2000" dirty="0">
                <a:latin typeface="Times New Roman"/>
                <a:cs typeface="Times New Roman"/>
              </a:rPr>
              <a:t>подвигов</a:t>
            </a:r>
            <a:r>
              <a:rPr sz="2000" spc="347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фронтах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Великой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Отечественной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войны,</a:t>
            </a:r>
            <a:r>
              <a:rPr sz="2000" spc="7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Афганистане</a:t>
            </a:r>
            <a:r>
              <a:rPr sz="2000" spc="7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72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других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«горячих</a:t>
            </a:r>
            <a:r>
              <a:rPr sz="2000" spc="65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точках». </a:t>
            </a:r>
            <a:r>
              <a:rPr sz="2000" dirty="0">
                <a:latin typeface="Times New Roman"/>
                <a:cs typeface="Times New Roman"/>
              </a:rPr>
              <a:t>Центральное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место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Зале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памяти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занимают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таблички</a:t>
            </a:r>
            <a:r>
              <a:rPr sz="2000" spc="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именами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более</a:t>
            </a:r>
            <a:r>
              <a:rPr sz="2000" spc="12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300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связистов,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ставших</a:t>
            </a:r>
            <a:r>
              <a:rPr sz="2000" spc="137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Героями Советского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Союза</a:t>
            </a:r>
            <a:r>
              <a:rPr sz="2000" spc="-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-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России.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Вот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некоторые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из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них.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181" y="7067157"/>
            <a:ext cx="6568041" cy="2540938"/>
          </a:xfrm>
          <a:prstGeom prst="rect">
            <a:avLst/>
          </a:prstGeom>
        </p:spPr>
        <p:txBody>
          <a:bodyPr vert="horz" wrap="square" lIns="0" tIns="77964" rIns="0" bIns="0" rtlCol="0">
            <a:spAutoFit/>
          </a:bodyPr>
          <a:lstStyle/>
          <a:p>
            <a:pPr marL="17463" marR="7338" indent="346075" algn="just">
              <a:spcBef>
                <a:spcPts val="614"/>
              </a:spcBef>
            </a:pPr>
            <a:r>
              <a:rPr sz="2000" dirty="0" err="1">
                <a:latin typeface="Times New Roman"/>
                <a:cs typeface="Times New Roman"/>
              </a:rPr>
              <a:t>Когда</a:t>
            </a:r>
            <a:r>
              <a:rPr sz="2000" spc="5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технические</a:t>
            </a:r>
            <a:r>
              <a:rPr sz="2000" spc="52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средства</a:t>
            </a:r>
            <a:r>
              <a:rPr sz="2000" spc="5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связи</a:t>
            </a:r>
            <a:r>
              <a:rPr sz="2000" spc="52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вышли</a:t>
            </a:r>
            <a:r>
              <a:rPr sz="2000" spc="5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из</a:t>
            </a:r>
            <a:r>
              <a:rPr sz="2000" spc="52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строя,</a:t>
            </a:r>
            <a:r>
              <a:rPr sz="2000" spc="527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лично </a:t>
            </a:r>
            <a:r>
              <a:rPr sz="2000" dirty="0">
                <a:latin typeface="Times New Roman"/>
                <a:cs typeface="Times New Roman"/>
              </a:rPr>
              <a:t>доставлял</a:t>
            </a:r>
            <a:r>
              <a:rPr sz="2000" spc="18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донесения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командиру</a:t>
            </a:r>
            <a:r>
              <a:rPr sz="2000" spc="17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полка.</a:t>
            </a:r>
            <a:r>
              <a:rPr sz="2000" spc="1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Возвращаясь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очередным </a:t>
            </a:r>
            <a:r>
              <a:rPr sz="2000" dirty="0">
                <a:latin typeface="Times New Roman"/>
                <a:cs typeface="Times New Roman"/>
              </a:rPr>
              <a:t>донесением,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подорвал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противотанковой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гранатой</a:t>
            </a:r>
            <a:r>
              <a:rPr sz="2000" spc="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вражеский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танк. </a:t>
            </a:r>
            <a:r>
              <a:rPr sz="2000" dirty="0">
                <a:latin typeface="Times New Roman"/>
                <a:cs typeface="Times New Roman"/>
              </a:rPr>
              <a:t>Погиб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бою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24.08.1943</a:t>
            </a:r>
            <a:r>
              <a:rPr sz="2000" spc="31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Звание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Героя</a:t>
            </a:r>
            <a:r>
              <a:rPr sz="2000" spc="30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Советского</a:t>
            </a:r>
            <a:r>
              <a:rPr sz="2000" spc="318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Союза </a:t>
            </a:r>
            <a:r>
              <a:rPr sz="2000" dirty="0">
                <a:latin typeface="Times New Roman"/>
                <a:cs typeface="Times New Roman"/>
              </a:rPr>
              <a:t>присвоено</a:t>
            </a:r>
            <a:r>
              <a:rPr sz="2000" spc="-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01.11.1943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4"/>
              </a:spcBef>
            </a:pPr>
            <a:r>
              <a:rPr sz="2000" dirty="0">
                <a:latin typeface="Times New Roman"/>
                <a:cs typeface="Times New Roman"/>
              </a:rPr>
              <a:t>Похоронен</a:t>
            </a:r>
            <a:r>
              <a:rPr sz="2000" spc="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месте</a:t>
            </a:r>
            <a:r>
              <a:rPr sz="2000" spc="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боёв</a:t>
            </a:r>
            <a:r>
              <a:rPr sz="2000" spc="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братской</a:t>
            </a:r>
            <a:r>
              <a:rPr sz="2000" spc="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могиле.</a:t>
            </a:r>
            <a:r>
              <a:rPr sz="2000" spc="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честь</a:t>
            </a:r>
            <a:r>
              <a:rPr sz="2000" spc="7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Героя </a:t>
            </a:r>
            <a:r>
              <a:rPr sz="2000" dirty="0">
                <a:latin typeface="Times New Roman"/>
                <a:cs typeface="Times New Roman"/>
              </a:rPr>
              <a:t>родное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село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названое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его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именем.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2579" y="1045285"/>
            <a:ext cx="3366421" cy="6395988"/>
            <a:chOff x="73152" y="204215"/>
            <a:chExt cx="3200400" cy="6062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0020" y="204215"/>
              <a:ext cx="2560320" cy="338785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152" y="3268980"/>
              <a:ext cx="3041904" cy="280111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3172" y="3715512"/>
              <a:ext cx="3040379" cy="2551176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579" y="0"/>
            <a:ext cx="6795421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344" algn="ctr">
              <a:spcBef>
                <a:spcPts val="144"/>
              </a:spcBef>
            </a:pPr>
            <a:r>
              <a:rPr sz="4000" dirty="0">
                <a:solidFill>
                  <a:schemeClr val="tx1"/>
                </a:solidFill>
              </a:rPr>
              <a:t>Зорин</a:t>
            </a:r>
            <a:r>
              <a:rPr sz="4000" spc="-43" dirty="0">
                <a:solidFill>
                  <a:schemeClr val="tx1"/>
                </a:solidFill>
              </a:rPr>
              <a:t> </a:t>
            </a:r>
            <a:r>
              <a:rPr sz="4000" dirty="0">
                <a:solidFill>
                  <a:schemeClr val="tx1"/>
                </a:solidFill>
              </a:rPr>
              <a:t>Сергей</a:t>
            </a:r>
            <a:r>
              <a:rPr sz="4000" spc="-58" dirty="0">
                <a:solidFill>
                  <a:schemeClr val="tx1"/>
                </a:solidFill>
              </a:rPr>
              <a:t> </a:t>
            </a:r>
            <a:r>
              <a:rPr sz="4000" spc="-14" dirty="0">
                <a:solidFill>
                  <a:schemeClr val="tx1"/>
                </a:solidFill>
              </a:rPr>
              <a:t>Петрович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42D110-18ED-403E-B1F6-173C0EAF1FB1}"/>
              </a:ext>
            </a:extLst>
          </p:cNvPr>
          <p:cNvSpPr txBox="1"/>
          <p:nvPr/>
        </p:nvSpPr>
        <p:spPr>
          <a:xfrm>
            <a:off x="3068219" y="1031027"/>
            <a:ext cx="367211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614"/>
              </a:spcBef>
            </a:pPr>
            <a:r>
              <a:rPr lang="ru-RU" sz="2000" dirty="0">
                <a:latin typeface="Times New Roman"/>
                <a:cs typeface="Times New Roman"/>
              </a:rPr>
              <a:t>Родился</a:t>
            </a:r>
            <a:r>
              <a:rPr lang="ru-RU" sz="2000" spc="27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6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1922</a:t>
            </a:r>
            <a:r>
              <a:rPr lang="ru-RU" sz="2000" spc="26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году</a:t>
            </a:r>
            <a:r>
              <a:rPr lang="ru-RU" sz="2000" spc="28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6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с. Самодуровка, ныне</a:t>
            </a:r>
            <a:r>
              <a:rPr lang="ru-RU" sz="2000" spc="267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с. </a:t>
            </a:r>
            <a:r>
              <a:rPr lang="ru-RU" sz="2000" spc="-14" dirty="0" err="1">
                <a:latin typeface="Times New Roman"/>
                <a:cs typeface="Times New Roman"/>
              </a:rPr>
              <a:t>Зорино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Уколовского</a:t>
            </a:r>
            <a:r>
              <a:rPr lang="ru-RU" sz="2000" spc="18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района</a:t>
            </a:r>
            <a:r>
              <a:rPr lang="ru-RU" sz="2000" spc="17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Рязанской</a:t>
            </a:r>
            <a:r>
              <a:rPr lang="ru-RU" sz="2000" spc="18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области,</a:t>
            </a:r>
            <a:r>
              <a:rPr lang="ru-RU" sz="2000" spc="18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7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семье</a:t>
            </a:r>
            <a:r>
              <a:rPr lang="ru-RU" sz="2000" spc="181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крестьянина. </a:t>
            </a:r>
            <a:r>
              <a:rPr lang="ru-RU" sz="2000" dirty="0">
                <a:latin typeface="Times New Roman"/>
                <a:cs typeface="Times New Roman"/>
              </a:rPr>
              <a:t>Русский.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Образование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неоконченное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среднее.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Советской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Армии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октября</a:t>
            </a:r>
            <a:r>
              <a:rPr lang="ru-RU" sz="2000" spc="-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1941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4"/>
              </a:spcBef>
            </a:pP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фронте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августа</a:t>
            </a:r>
            <a:r>
              <a:rPr lang="ru-RU" sz="2000" spc="41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1942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412" dirty="0">
                <a:latin typeface="Times New Roman"/>
                <a:cs typeface="Times New Roman"/>
              </a:rPr>
              <a:t>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Командир</a:t>
            </a:r>
            <a:r>
              <a:rPr lang="ru-RU" sz="2000" u="sng" spc="39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отделения</a:t>
            </a:r>
            <a:r>
              <a:rPr lang="ru-RU" sz="2000" u="sng" spc="41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связи</a:t>
            </a:r>
            <a:r>
              <a:rPr lang="ru-RU" sz="2000" u="sng" spc="39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214-</a:t>
            </a:r>
            <a:r>
              <a:rPr lang="ru-RU" sz="2000" spc="-36" dirty="0">
                <a:latin typeface="Times New Roman"/>
                <a:cs typeface="Times New Roman"/>
              </a:rPr>
              <a:t>го </a:t>
            </a:r>
            <a:r>
              <a:rPr lang="ru-RU" sz="2000" dirty="0">
                <a:latin typeface="Times New Roman"/>
                <a:cs typeface="Times New Roman"/>
              </a:rPr>
              <a:t>гвардии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стрелкового</a:t>
            </a:r>
            <a:r>
              <a:rPr lang="ru-RU" sz="2000" spc="10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полка</a:t>
            </a:r>
            <a:r>
              <a:rPr lang="ru-RU" sz="2000" spc="108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(73-</a:t>
            </a:r>
            <a:r>
              <a:rPr lang="ru-RU" sz="2000" dirty="0">
                <a:latin typeface="Times New Roman"/>
                <a:cs typeface="Times New Roman"/>
              </a:rPr>
              <a:t>я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 err="1">
                <a:latin typeface="Times New Roman"/>
                <a:cs typeface="Times New Roman"/>
              </a:rPr>
              <a:t>гв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стр.</a:t>
            </a:r>
            <a:r>
              <a:rPr lang="ru-RU" sz="2000" spc="11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див.,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7-</a:t>
            </a:r>
            <a:r>
              <a:rPr lang="ru-RU" sz="2000" dirty="0">
                <a:latin typeface="Times New Roman"/>
                <a:cs typeface="Times New Roman"/>
              </a:rPr>
              <a:t>я</a:t>
            </a:r>
            <a:r>
              <a:rPr lang="ru-RU" sz="2000" spc="101" dirty="0">
                <a:latin typeface="Times New Roman"/>
                <a:cs typeface="Times New Roman"/>
              </a:rPr>
              <a:t>  </a:t>
            </a:r>
            <a:r>
              <a:rPr lang="ru-RU" sz="2000" dirty="0" err="1">
                <a:latin typeface="Times New Roman"/>
                <a:cs typeface="Times New Roman"/>
              </a:rPr>
              <a:t>гв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  <a:r>
              <a:rPr lang="ru-RU" sz="2000" spc="116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Армия, </a:t>
            </a:r>
            <a:r>
              <a:rPr lang="ru-RU" sz="2000" dirty="0">
                <a:latin typeface="Times New Roman"/>
                <a:cs typeface="Times New Roman"/>
              </a:rPr>
              <a:t>Степной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фронт).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Гвардии</a:t>
            </a:r>
            <a:r>
              <a:rPr lang="ru-RU" sz="2000" spc="-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сержант</a:t>
            </a:r>
            <a:r>
              <a:rPr lang="ru-RU" sz="2000" spc="-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Зорин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отличился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06.07.1943</a:t>
            </a:r>
            <a:r>
              <a:rPr lang="ru-RU" sz="2000" spc="-22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г.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бою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</a:t>
            </a:r>
            <a:r>
              <a:rPr lang="ru-RU" sz="2000" spc="260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с. Крутой</a:t>
            </a:r>
            <a:r>
              <a:rPr lang="ru-RU" sz="2000" spc="23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Лог</a:t>
            </a:r>
            <a:r>
              <a:rPr lang="ru-RU" sz="2000" spc="22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(Белгородский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Белгородской</a:t>
            </a:r>
            <a:r>
              <a:rPr lang="ru-RU" sz="2000" spc="23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области). </a:t>
            </a:r>
            <a:r>
              <a:rPr lang="ru-RU" sz="2000" dirty="0">
                <a:latin typeface="Times New Roman"/>
                <a:cs typeface="Times New Roman"/>
              </a:rPr>
              <a:t>Под</a:t>
            </a:r>
            <a:r>
              <a:rPr lang="ru-RU" sz="2000" spc="27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огнём</a:t>
            </a:r>
            <a:r>
              <a:rPr lang="ru-RU" sz="2000" spc="30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противника</a:t>
            </a:r>
            <a:r>
              <a:rPr lang="ru-RU" sz="2000" spc="25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12</a:t>
            </a:r>
            <a:r>
              <a:rPr lang="ru-RU" sz="2000" spc="28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раз</a:t>
            </a:r>
            <a:r>
              <a:rPr lang="ru-RU" sz="2000" spc="28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восстанавливал</a:t>
            </a:r>
            <a:r>
              <a:rPr lang="ru-RU" sz="2000" spc="2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нарушенную</a:t>
            </a:r>
            <a:r>
              <a:rPr lang="ru-RU" sz="2000" spc="28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связь.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6261" y="7364279"/>
            <a:ext cx="6583535" cy="2541721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7463" marR="8255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Ращупкин,</a:t>
            </a:r>
            <a:r>
              <a:rPr lang="ru-RU" sz="2000" spc="52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как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весь </a:t>
            </a:r>
            <a:r>
              <a:rPr lang="ru-RU" sz="2000" dirty="0">
                <a:latin typeface="Times New Roman"/>
                <a:cs typeface="Times New Roman"/>
              </a:rPr>
              <a:t>экипаж,</a:t>
            </a:r>
            <a:r>
              <a:rPr lang="ru-RU" sz="2000" spc="73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сражался</a:t>
            </a:r>
            <a:r>
              <a:rPr lang="ru-RU" sz="2000" spc="7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до</a:t>
            </a:r>
            <a:r>
              <a:rPr lang="ru-RU" sz="2000" spc="7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последнего</a:t>
            </a:r>
            <a:r>
              <a:rPr lang="ru-RU" sz="2000" spc="7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патрона.</a:t>
            </a:r>
            <a:r>
              <a:rPr lang="ru-RU" sz="2000" spc="74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69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74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Советского</a:t>
            </a:r>
            <a:r>
              <a:rPr lang="ru-RU" sz="2000" spc="75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Союза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-14" dirty="0">
                <a:latin typeface="Times New Roman"/>
                <a:cs typeface="Times New Roman"/>
              </a:rPr>
              <a:t> 17.12.1941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181" dirty="0">
                <a:latin typeface="Times New Roman"/>
                <a:cs typeface="Times New Roman"/>
              </a:rPr>
              <a:t>г.</a:t>
            </a:r>
            <a:r>
              <a:rPr lang="ru-RU" sz="2000" spc="-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посмертно. </a:t>
            </a:r>
          </a:p>
          <a:p>
            <a:pPr marL="17463" marR="8255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Похоронен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8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братской</a:t>
            </a:r>
            <a:r>
              <a:rPr lang="ru-RU" sz="2000" spc="60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могиле</a:t>
            </a:r>
            <a:r>
              <a:rPr lang="ru-RU" sz="2000" spc="57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9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Тихвине,</a:t>
            </a:r>
            <a:r>
              <a:rPr lang="ru-RU" sz="2000" spc="58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где</a:t>
            </a:r>
            <a:r>
              <a:rPr lang="ru-RU" sz="2000" spc="59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сооружены</a:t>
            </a:r>
            <a:r>
              <a:rPr lang="ru-RU" sz="2000" spc="56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обелиск</a:t>
            </a:r>
            <a:r>
              <a:rPr lang="ru-RU" sz="2000" spc="578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и </a:t>
            </a:r>
            <a:r>
              <a:rPr lang="ru-RU" sz="2000" dirty="0">
                <a:latin typeface="Times New Roman"/>
                <a:cs typeface="Times New Roman"/>
              </a:rPr>
              <a:t>стела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честь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Героев.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Именем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Ращупкина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названы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улицы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Москве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Тихвине.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44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доме,</a:t>
            </a:r>
            <a:r>
              <a:rPr lang="ru-RU" sz="2000" spc="46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где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он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жил,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установлена</a:t>
            </a:r>
            <a:r>
              <a:rPr lang="ru-RU" sz="2000" spc="47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мемориальная</a:t>
            </a:r>
            <a:r>
              <a:rPr lang="ru-RU" sz="2000" spc="47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доска.</a:t>
            </a:r>
            <a:r>
              <a:rPr lang="ru-RU" sz="2000" spc="46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Навечно</a:t>
            </a:r>
            <a:r>
              <a:rPr lang="ru-RU" sz="2000" spc="46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зачислен</a:t>
            </a:r>
            <a:r>
              <a:rPr lang="ru-RU" sz="2000" spc="477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списки</a:t>
            </a:r>
            <a:r>
              <a:rPr lang="ru-RU" sz="2000" spc="-9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воинской</a:t>
            </a:r>
            <a:r>
              <a:rPr lang="ru-RU" sz="2000" spc="-10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части.</a:t>
            </a:r>
            <a:endParaRPr lang="ru-RU"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604" y="762000"/>
            <a:ext cx="2533396" cy="394309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4016" y="-59996"/>
            <a:ext cx="6887029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342513" marR="7338" indent="-2325087">
              <a:spcBef>
                <a:spcPts val="144"/>
              </a:spcBef>
            </a:pPr>
            <a:r>
              <a:rPr sz="4000" dirty="0">
                <a:solidFill>
                  <a:schemeClr val="tx1"/>
                </a:solidFill>
              </a:rPr>
              <a:t>Ращупкин</a:t>
            </a:r>
            <a:r>
              <a:rPr sz="4000" spc="-58" dirty="0">
                <a:solidFill>
                  <a:schemeClr val="tx1"/>
                </a:solidFill>
              </a:rPr>
              <a:t> </a:t>
            </a:r>
            <a:r>
              <a:rPr sz="4000" spc="-14" dirty="0">
                <a:solidFill>
                  <a:schemeClr val="tx1"/>
                </a:solidFill>
              </a:rPr>
              <a:t>Андрей Иванович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04800" y="4114800"/>
            <a:ext cx="2861733" cy="2647554"/>
            <a:chOff x="0" y="3351276"/>
            <a:chExt cx="2816860" cy="26060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351276"/>
              <a:ext cx="2676144" cy="243535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207" y="3739896"/>
              <a:ext cx="2676144" cy="2217419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70015A8-D7D6-4C65-AA80-A71844614226}"/>
              </a:ext>
            </a:extLst>
          </p:cNvPr>
          <p:cNvSpPr txBox="1"/>
          <p:nvPr/>
        </p:nvSpPr>
        <p:spPr>
          <a:xfrm>
            <a:off x="2763621" y="593323"/>
            <a:ext cx="4057396" cy="7042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Родился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2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1920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году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с. Выползово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ныне</a:t>
            </a:r>
            <a:r>
              <a:rPr lang="ru-RU" sz="2000" spc="30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Краснинского</a:t>
            </a:r>
            <a:r>
              <a:rPr lang="ru-RU" sz="2000" spc="325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района </a:t>
            </a:r>
            <a:r>
              <a:rPr lang="ru-RU" sz="2000" dirty="0">
                <a:latin typeface="Times New Roman"/>
                <a:cs typeface="Times New Roman"/>
              </a:rPr>
              <a:t>Липецкой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семье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крестьянина.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Русский.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Жил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 Кунцево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(ныне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>
                <a:latin typeface="Times New Roman"/>
                <a:cs typeface="Times New Roman"/>
              </a:rPr>
              <a:t>черте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Москвы).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Окончил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среднюю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школу,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учился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Высшем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техническом </a:t>
            </a:r>
            <a:r>
              <a:rPr lang="ru-RU" sz="2000" dirty="0">
                <a:latin typeface="Times New Roman"/>
                <a:cs typeface="Times New Roman"/>
              </a:rPr>
              <a:t>училище.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Советской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Армии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-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1938</a:t>
            </a:r>
            <a:r>
              <a:rPr lang="ru-RU" sz="2000" spc="-79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11006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Участник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Великой</a:t>
            </a:r>
            <a:r>
              <a:rPr lang="ru-RU" sz="2000" spc="6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Отечественной</a:t>
            </a:r>
            <a:r>
              <a:rPr lang="ru-RU" sz="2000" spc="7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войны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июня</a:t>
            </a:r>
            <a:r>
              <a:rPr lang="ru-RU" sz="2000" spc="6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1941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58" dirty="0">
                <a:latin typeface="Times New Roman"/>
                <a:cs typeface="Times New Roman"/>
              </a:rPr>
              <a:t>  </a:t>
            </a:r>
            <a:r>
              <a:rPr lang="ru-RU"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Стрелок-</a:t>
            </a:r>
            <a:r>
              <a:rPr lang="ru-RU" sz="2000" spc="-14" dirty="0">
                <a:latin typeface="Times New Roman"/>
                <a:cs typeface="Times New Roman"/>
              </a:rPr>
              <a:t>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радист</a:t>
            </a:r>
            <a:r>
              <a:rPr lang="ru-RU" sz="2000" u="sng" spc="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танка</a:t>
            </a:r>
            <a:r>
              <a:rPr lang="ru-RU" sz="2000" u="sng" spc="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46-</a:t>
            </a:r>
            <a:r>
              <a:rPr lang="ru-RU" sz="2000" dirty="0">
                <a:latin typeface="Times New Roman"/>
                <a:cs typeface="Times New Roman"/>
              </a:rPr>
              <a:t>го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танкового</a:t>
            </a:r>
            <a:r>
              <a:rPr lang="ru-RU" sz="2000" spc="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полка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(46-</a:t>
            </a:r>
            <a:r>
              <a:rPr lang="ru-RU" sz="2000" dirty="0">
                <a:latin typeface="Times New Roman"/>
                <a:cs typeface="Times New Roman"/>
              </a:rPr>
              <a:t>я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танк.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бригада,</a:t>
            </a:r>
            <a:r>
              <a:rPr lang="ru-RU" sz="2000" spc="1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4-</a:t>
            </a:r>
            <a:r>
              <a:rPr lang="ru-RU" sz="2000" dirty="0">
                <a:latin typeface="Times New Roman"/>
                <a:cs typeface="Times New Roman"/>
              </a:rPr>
              <a:t>я</a:t>
            </a:r>
            <a:r>
              <a:rPr lang="ru-RU" sz="2000" spc="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армия,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Волховский </a:t>
            </a:r>
            <a:r>
              <a:rPr lang="ru-RU" sz="2000" dirty="0">
                <a:latin typeface="Times New Roman"/>
                <a:cs typeface="Times New Roman"/>
              </a:rPr>
              <a:t>фронт).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Младший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сержант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Ращупкин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отличился</a:t>
            </a:r>
            <a:r>
              <a:rPr lang="ru-RU" sz="2000" spc="20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01-</a:t>
            </a:r>
            <a:r>
              <a:rPr lang="ru-RU" sz="2000" dirty="0">
                <a:latin typeface="Times New Roman"/>
                <a:cs typeface="Times New Roman"/>
              </a:rPr>
              <a:t>07.12.1941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</a:t>
            </a:r>
            <a:r>
              <a:rPr lang="ru-RU" sz="2000" spc="195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ведении </a:t>
            </a:r>
            <a:r>
              <a:rPr lang="ru-RU" sz="2000" dirty="0">
                <a:latin typeface="Times New Roman"/>
                <a:cs typeface="Times New Roman"/>
              </a:rPr>
              <a:t>разведки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дер. Лазаревичи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(Тихвинский</a:t>
            </a:r>
            <a:r>
              <a:rPr lang="ru-RU" sz="2000" spc="5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район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Ленинградской</a:t>
            </a:r>
            <a:r>
              <a:rPr lang="ru-RU" sz="2000" spc="4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области).</a:t>
            </a:r>
            <a:r>
              <a:rPr lang="ru-RU" sz="2000" spc="51" dirty="0">
                <a:latin typeface="Times New Roman"/>
                <a:cs typeface="Times New Roman"/>
              </a:rPr>
              <a:t>  </a:t>
            </a:r>
            <a:r>
              <a:rPr lang="ru-RU" sz="2000" spc="-72" dirty="0">
                <a:latin typeface="Times New Roman"/>
                <a:cs typeface="Times New Roman"/>
              </a:rPr>
              <a:t>8 </a:t>
            </a:r>
            <a:r>
              <a:rPr lang="ru-RU" sz="2000" dirty="0">
                <a:latin typeface="Times New Roman"/>
                <a:cs typeface="Times New Roman"/>
              </a:rPr>
              <a:t>декабря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танк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был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подбит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подожжён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гитлеровцами.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054" y="6852186"/>
            <a:ext cx="6693606" cy="1926167"/>
          </a:xfrm>
          <a:prstGeom prst="rect">
            <a:avLst/>
          </a:prstGeom>
        </p:spPr>
        <p:txBody>
          <a:bodyPr vert="horz" wrap="square" lIns="0" tIns="66039" rIns="0" bIns="0" rtlCol="0">
            <a:spAutoFit/>
          </a:bodyPr>
          <a:lstStyle/>
          <a:p>
            <a:pPr marL="17463" marR="8255" indent="346075" algn="just">
              <a:spcBef>
                <a:spcPts val="100"/>
              </a:spcBef>
            </a:pPr>
            <a:r>
              <a:rPr sz="2000" u="sng" dirty="0" err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Передавал</a:t>
            </a:r>
            <a:r>
              <a:rPr sz="2000" u="sng" spc="55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</a:t>
            </a:r>
            <a:r>
              <a:rPr sz="2000" u="sng" spc="55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рации</a:t>
            </a:r>
            <a:r>
              <a:rPr sz="2000" u="sng" spc="55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данные</a:t>
            </a:r>
            <a:r>
              <a:rPr sz="2000" spc="542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о </a:t>
            </a:r>
            <a:r>
              <a:rPr sz="2000" dirty="0">
                <a:latin typeface="Times New Roman"/>
                <a:cs typeface="Times New Roman"/>
              </a:rPr>
              <a:t>противнике,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участвовал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отражении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контратак</a:t>
            </a:r>
            <a:r>
              <a:rPr sz="2000" spc="1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врага,</a:t>
            </a:r>
            <a:r>
              <a:rPr sz="2000" spc="14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чем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способствовал </a:t>
            </a:r>
            <a:r>
              <a:rPr sz="2000" dirty="0">
                <a:latin typeface="Times New Roman"/>
                <a:cs typeface="Times New Roman"/>
              </a:rPr>
              <a:t>форсированию</a:t>
            </a:r>
            <a:r>
              <a:rPr sz="2000" spc="397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Днепра</a:t>
            </a:r>
            <a:r>
              <a:rPr sz="2000" spc="397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другими</a:t>
            </a:r>
            <a:r>
              <a:rPr sz="2000" spc="390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подразделениями.</a:t>
            </a:r>
            <a:r>
              <a:rPr sz="2000" spc="404" dirty="0">
                <a:latin typeface="Times New Roman"/>
                <a:cs typeface="Times New Roman"/>
              </a:rPr>
              <a:t>   </a:t>
            </a:r>
            <a:r>
              <a:rPr sz="2000" dirty="0">
                <a:latin typeface="Times New Roman"/>
                <a:cs typeface="Times New Roman"/>
              </a:rPr>
              <a:t>Звание</a:t>
            </a:r>
            <a:r>
              <a:rPr sz="2000" spc="390" dirty="0">
                <a:latin typeface="Times New Roman"/>
                <a:cs typeface="Times New Roman"/>
              </a:rPr>
              <a:t>   </a:t>
            </a:r>
            <a:r>
              <a:rPr sz="2000" spc="-14" dirty="0">
                <a:latin typeface="Times New Roman"/>
                <a:cs typeface="Times New Roman"/>
              </a:rPr>
              <a:t>Героя </a:t>
            </a:r>
            <a:r>
              <a:rPr sz="2000" spc="-29" dirty="0">
                <a:latin typeface="Times New Roman"/>
                <a:cs typeface="Times New Roman"/>
              </a:rPr>
              <a:t>Советского</a:t>
            </a:r>
            <a:r>
              <a:rPr sz="2000" spc="-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Союза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присвоено</a:t>
            </a:r>
            <a:r>
              <a:rPr sz="2000" spc="-11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29.10.1943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11924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После</a:t>
            </a:r>
            <a:r>
              <a:rPr sz="2000" spc="2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войны</a:t>
            </a:r>
            <a:r>
              <a:rPr sz="2000" spc="4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демобилизован.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Жил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Раменское</a:t>
            </a:r>
            <a:r>
              <a:rPr sz="2000" spc="29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Московской области.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1514" y="817481"/>
            <a:ext cx="2610128" cy="359476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0" y="12438"/>
            <a:ext cx="6858000" cy="572521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326521" marR="7338" indent="-308177">
              <a:spcBef>
                <a:spcPts val="144"/>
              </a:spcBef>
            </a:pPr>
            <a:r>
              <a:rPr sz="3600" dirty="0">
                <a:solidFill>
                  <a:schemeClr val="tx1"/>
                </a:solidFill>
              </a:rPr>
              <a:t>Чистов</a:t>
            </a:r>
            <a:r>
              <a:rPr sz="3600" spc="-448" dirty="0">
                <a:solidFill>
                  <a:schemeClr val="tx1"/>
                </a:solidFill>
              </a:rPr>
              <a:t> </a:t>
            </a:r>
            <a:r>
              <a:rPr sz="3600" spc="-43" dirty="0">
                <a:solidFill>
                  <a:schemeClr val="tx1"/>
                </a:solidFill>
              </a:rPr>
              <a:t>Николай </a:t>
            </a:r>
            <a:r>
              <a:rPr sz="3600" spc="-14" dirty="0">
                <a:solidFill>
                  <a:schemeClr val="tx1"/>
                </a:solidFill>
              </a:rPr>
              <a:t>Александрович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41514" y="3886200"/>
            <a:ext cx="3166533" cy="2966111"/>
            <a:chOff x="0" y="3259835"/>
            <a:chExt cx="3200400" cy="29978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259835"/>
              <a:ext cx="3040380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3706367"/>
              <a:ext cx="3040380" cy="255117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9D15E6B-13EA-4855-B671-A26913A719AC}"/>
              </a:ext>
            </a:extLst>
          </p:cNvPr>
          <p:cNvSpPr txBox="1"/>
          <p:nvPr/>
        </p:nvSpPr>
        <p:spPr>
          <a:xfrm>
            <a:off x="2947660" y="714102"/>
            <a:ext cx="3810000" cy="6365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lnSpc>
                <a:spcPct val="90000"/>
              </a:lnSpc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Родился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09.05.1909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году</a:t>
            </a:r>
            <a:r>
              <a:rPr lang="ru-RU" sz="2000" spc="36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Москве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семье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рабочего.</a:t>
            </a:r>
            <a:r>
              <a:rPr lang="ru-RU" sz="2000" spc="29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Русский. </a:t>
            </a:r>
            <a:r>
              <a:rPr lang="ru-RU" sz="2000" dirty="0">
                <a:latin typeface="Times New Roman"/>
                <a:cs typeface="Times New Roman"/>
              </a:rPr>
              <a:t>Образование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начальное.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Работал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электромонтёром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электростанции</a:t>
            </a:r>
            <a:r>
              <a:rPr lang="ru-RU" sz="2000" spc="542" dirty="0">
                <a:latin typeface="Times New Roman"/>
                <a:cs typeface="Times New Roman"/>
              </a:rPr>
              <a:t>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dirty="0" err="1">
                <a:latin typeface="Times New Roman"/>
                <a:cs typeface="Times New Roman"/>
              </a:rPr>
              <a:t>Гжатске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(Гагарин)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Смоленской</a:t>
            </a:r>
            <a:r>
              <a:rPr lang="ru-RU" sz="2000" spc="11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области.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Советской</a:t>
            </a:r>
            <a:r>
              <a:rPr lang="ru-RU" sz="2000" spc="15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Армии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13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1928-</a:t>
            </a:r>
            <a:r>
              <a:rPr lang="ru-RU" sz="2000" spc="-29" dirty="0">
                <a:latin typeface="Times New Roman"/>
                <a:cs typeface="Times New Roman"/>
              </a:rPr>
              <a:t>1930 </a:t>
            </a:r>
            <a:r>
              <a:rPr lang="ru-RU" sz="2000" spc="-101" dirty="0">
                <a:latin typeface="Times New Roman"/>
                <a:cs typeface="Times New Roman"/>
              </a:rPr>
              <a:t>гг.</a:t>
            </a:r>
            <a:r>
              <a:rPr lang="ru-RU" sz="2000" spc="-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-3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1941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года.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8255" indent="346075" algn="just">
              <a:lnSpc>
                <a:spcPct val="90000"/>
              </a:lnSpc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Участник</a:t>
            </a:r>
            <a:r>
              <a:rPr lang="ru-RU" sz="2000" spc="28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Великой</a:t>
            </a:r>
            <a:r>
              <a:rPr lang="ru-RU" sz="2000" spc="27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Отечественной</a:t>
            </a:r>
            <a:r>
              <a:rPr lang="ru-RU" sz="2000" spc="29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войны</a:t>
            </a:r>
            <a:r>
              <a:rPr lang="ru-RU" sz="2000" spc="28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</a:t>
            </a:r>
            <a:r>
              <a:rPr lang="ru-RU" sz="2000" spc="28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июня</a:t>
            </a:r>
            <a:r>
              <a:rPr lang="ru-RU" sz="2000" spc="289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1941</a:t>
            </a:r>
            <a:r>
              <a:rPr lang="ru-RU" sz="2000" spc="289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года. </a:t>
            </a:r>
            <a:r>
              <a:rPr lang="ru-RU" sz="2000" dirty="0">
                <a:latin typeface="Times New Roman"/>
                <a:cs typeface="Times New Roman"/>
              </a:rPr>
              <a:t>Разведчик</a:t>
            </a:r>
            <a:r>
              <a:rPr lang="ru-RU" sz="2000" spc="27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346-</a:t>
            </a:r>
            <a:r>
              <a:rPr lang="ru-RU" sz="2000" dirty="0">
                <a:latin typeface="Times New Roman"/>
                <a:cs typeface="Times New Roman"/>
              </a:rPr>
              <a:t>й</a:t>
            </a:r>
            <a:r>
              <a:rPr lang="ru-RU" sz="2000" spc="25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отдельной</a:t>
            </a:r>
            <a:r>
              <a:rPr lang="ru-RU" sz="2000" spc="28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разведывательной</a:t>
            </a:r>
            <a:r>
              <a:rPr lang="ru-RU" sz="2000" spc="28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роты</a:t>
            </a:r>
            <a:r>
              <a:rPr lang="ru-RU" sz="2000" spc="267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(253-</a:t>
            </a:r>
            <a:r>
              <a:rPr lang="ru-RU" sz="2000" dirty="0">
                <a:latin typeface="Times New Roman"/>
                <a:cs typeface="Times New Roman"/>
              </a:rPr>
              <a:t>я</a:t>
            </a:r>
            <a:r>
              <a:rPr lang="ru-RU" sz="2000" spc="26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стр.</a:t>
            </a:r>
            <a:r>
              <a:rPr lang="ru-RU" sz="2000" spc="27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див.,</a:t>
            </a:r>
            <a:r>
              <a:rPr lang="ru-RU" sz="2000" spc="27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40-</a:t>
            </a:r>
            <a:r>
              <a:rPr lang="ru-RU" sz="2000" spc="-72" dirty="0">
                <a:latin typeface="Times New Roman"/>
                <a:cs typeface="Times New Roman"/>
              </a:rPr>
              <a:t>я </a:t>
            </a:r>
            <a:r>
              <a:rPr lang="ru-RU" sz="2000" dirty="0">
                <a:latin typeface="Times New Roman"/>
                <a:cs typeface="Times New Roman"/>
              </a:rPr>
              <a:t>армия,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Воронежский</a:t>
            </a:r>
            <a:r>
              <a:rPr lang="ru-RU" sz="2000" spc="22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фронт).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Старшина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Чистов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0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составе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группы</a:t>
            </a:r>
            <a:r>
              <a:rPr lang="ru-RU" sz="2000" spc="217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захвата </a:t>
            </a:r>
            <a:r>
              <a:rPr lang="ru-RU" sz="2000" dirty="0">
                <a:latin typeface="Times New Roman"/>
                <a:cs typeface="Times New Roman"/>
              </a:rPr>
              <a:t>25.09.1943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7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переправился</a:t>
            </a:r>
            <a:r>
              <a:rPr lang="ru-RU" sz="2000" spc="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через</a:t>
            </a:r>
            <a:r>
              <a:rPr lang="ru-RU" sz="2000" spc="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Днепр</a:t>
            </a:r>
            <a:r>
              <a:rPr lang="ru-RU" sz="2000" spc="9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87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районе</a:t>
            </a:r>
            <a:r>
              <a:rPr lang="ru-RU" sz="2000" spc="7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Киевской</a:t>
            </a:r>
            <a:r>
              <a:rPr lang="ru-RU" sz="2000" spc="10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области.</a:t>
            </a:r>
            <a:r>
              <a:rPr lang="ru-RU" sz="2000" spc="94" dirty="0">
                <a:latin typeface="Times New Roman"/>
                <a:cs typeface="Times New Roman"/>
              </a:rPr>
              <a:t> </a:t>
            </a:r>
            <a:r>
              <a:rPr lang="ru-RU" sz="2000" spc="-29" dirty="0">
                <a:latin typeface="Times New Roman"/>
                <a:cs typeface="Times New Roman"/>
              </a:rPr>
              <a:t>Ведя </a:t>
            </a:r>
            <a:r>
              <a:rPr lang="ru-RU" sz="2000" dirty="0">
                <a:latin typeface="Times New Roman"/>
                <a:cs typeface="Times New Roman"/>
              </a:rPr>
              <a:t>разведку,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группа</a:t>
            </a:r>
            <a:r>
              <a:rPr lang="ru-RU" sz="2000" spc="534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закрепилась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54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берегу.</a:t>
            </a:r>
            <a:r>
              <a:rPr lang="ru-RU" sz="2000" spc="556" dirty="0"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4714" y="841163"/>
            <a:ext cx="3851787" cy="6400827"/>
          </a:xfrm>
          <a:prstGeom prst="rect">
            <a:avLst/>
          </a:prstGeom>
        </p:spPr>
        <p:txBody>
          <a:bodyPr vert="horz" wrap="square" lIns="0" tIns="65123" rIns="0" bIns="0" rtlCol="0">
            <a:spAutoFit/>
          </a:bodyPr>
          <a:lstStyle/>
          <a:p>
            <a:pPr marL="17463" marR="10089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18.05.1924</a:t>
            </a:r>
            <a:r>
              <a:rPr sz="2000" spc="30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28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Ленинграде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27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рабочего.</a:t>
            </a:r>
            <a:r>
              <a:rPr sz="2000" spc="28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Литовец. </a:t>
            </a:r>
            <a:r>
              <a:rPr sz="2000" dirty="0">
                <a:latin typeface="Times New Roman"/>
                <a:cs typeface="Times New Roman"/>
              </a:rPr>
              <a:t>Учился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средней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школе,</a:t>
            </a:r>
            <a:r>
              <a:rPr sz="2000" spc="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затем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spc="-29" dirty="0">
                <a:latin typeface="Times New Roman"/>
                <a:cs typeface="Times New Roman"/>
              </a:rPr>
              <a:t>49-</a:t>
            </a:r>
            <a:r>
              <a:rPr sz="2000" dirty="0">
                <a:latin typeface="Times New Roman"/>
                <a:cs typeface="Times New Roman"/>
              </a:rPr>
              <a:t>м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ремесленном</a:t>
            </a:r>
            <a:r>
              <a:rPr sz="2000" spc="5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училище.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Советской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1942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фронте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участвовал</a:t>
            </a:r>
            <a:r>
              <a:rPr sz="2000" spc="-2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Великой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Отечественной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войне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5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мая</a:t>
            </a:r>
            <a:r>
              <a:rPr sz="2000" spc="-36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-43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Телефонист</a:t>
            </a:r>
            <a:r>
              <a:rPr sz="2000" u="sng" spc="43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роты</a:t>
            </a:r>
            <a:r>
              <a:rPr sz="2000" u="sng" spc="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связи</a:t>
            </a:r>
            <a:r>
              <a:rPr sz="2000" spc="29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156-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43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стрелкового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полка</a:t>
            </a:r>
            <a:r>
              <a:rPr sz="2000" spc="22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(16-</a:t>
            </a:r>
            <a:r>
              <a:rPr sz="2000" dirty="0">
                <a:latin typeface="Times New Roman"/>
                <a:cs typeface="Times New Roman"/>
              </a:rPr>
              <a:t>я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стр.</a:t>
            </a:r>
            <a:r>
              <a:rPr sz="2000" spc="2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див.,</a:t>
            </a:r>
            <a:r>
              <a:rPr sz="2000" spc="36" dirty="0">
                <a:latin typeface="Times New Roman"/>
                <a:cs typeface="Times New Roman"/>
              </a:rPr>
              <a:t>  </a:t>
            </a:r>
            <a:r>
              <a:rPr sz="2000" spc="-14" dirty="0">
                <a:latin typeface="Times New Roman"/>
                <a:cs typeface="Times New Roman"/>
              </a:rPr>
              <a:t>48-</a:t>
            </a:r>
            <a:r>
              <a:rPr sz="2000" spc="-72" dirty="0">
                <a:latin typeface="Times New Roman"/>
                <a:cs typeface="Times New Roman"/>
              </a:rPr>
              <a:t>я </a:t>
            </a:r>
            <a:r>
              <a:rPr sz="2000" dirty="0">
                <a:latin typeface="Times New Roman"/>
                <a:cs typeface="Times New Roman"/>
              </a:rPr>
              <a:t>армия,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Центральный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фронт).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Рядовой</a:t>
            </a:r>
            <a:r>
              <a:rPr sz="2000" spc="15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Яценевич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во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время</a:t>
            </a:r>
            <a:r>
              <a:rPr sz="2000" spc="13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боя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05.07.1943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 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397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дер</a:t>
            </a:r>
            <a:r>
              <a:rPr sz="2000" dirty="0">
                <a:latin typeface="Times New Roman"/>
                <a:cs typeface="Times New Roman"/>
              </a:rPr>
              <a:t>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Семидворики</a:t>
            </a:r>
            <a:r>
              <a:rPr sz="2000" spc="4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(Покровский</a:t>
            </a:r>
            <a:r>
              <a:rPr sz="2000" spc="4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район</a:t>
            </a:r>
            <a:r>
              <a:rPr sz="2000" spc="39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Орловской</a:t>
            </a:r>
            <a:r>
              <a:rPr sz="2000" spc="4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области),</a:t>
            </a:r>
            <a:r>
              <a:rPr sz="2000" spc="41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находясь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на </a:t>
            </a:r>
            <a:r>
              <a:rPr sz="2000" dirty="0">
                <a:latin typeface="Times New Roman"/>
                <a:cs typeface="Times New Roman"/>
              </a:rPr>
              <a:t>передовом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НП,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оказался</a:t>
            </a:r>
            <a:r>
              <a:rPr sz="2000" spc="17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отрезанным</a:t>
            </a:r>
            <a:r>
              <a:rPr sz="2000" spc="18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своих,</a:t>
            </a:r>
            <a:r>
              <a:rPr sz="2000" spc="18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но</a:t>
            </a:r>
            <a:r>
              <a:rPr sz="2000" spc="15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продолжал</a:t>
            </a:r>
            <a:r>
              <a:rPr sz="2000" spc="17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по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телефону </a:t>
            </a:r>
            <a:r>
              <a:rPr sz="2000" dirty="0">
                <a:latin typeface="Times New Roman"/>
                <a:cs typeface="Times New Roman"/>
              </a:rPr>
              <a:t>передавать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сведения</a:t>
            </a:r>
            <a:r>
              <a:rPr sz="2000" spc="2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4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противнике.</a:t>
            </a:r>
            <a:r>
              <a:rPr sz="2000" spc="36" dirty="0">
                <a:latin typeface="Times New Roman"/>
                <a:cs typeface="Times New Roman"/>
              </a:rPr>
              <a:t> </a:t>
            </a:r>
            <a:endParaRPr lang="ru-RU" sz="2000" spc="36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" y="641450"/>
            <a:ext cx="2503069" cy="361135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58000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856401" marR="7338" indent="-1838974">
              <a:spcBef>
                <a:spcPts val="144"/>
              </a:spcBef>
            </a:pPr>
            <a:r>
              <a:rPr sz="4000" dirty="0">
                <a:solidFill>
                  <a:schemeClr val="tx1"/>
                </a:solidFill>
              </a:rPr>
              <a:t>Яценевич</a:t>
            </a:r>
            <a:r>
              <a:rPr sz="4000" spc="-43" dirty="0">
                <a:solidFill>
                  <a:schemeClr val="tx1"/>
                </a:solidFill>
              </a:rPr>
              <a:t> </a:t>
            </a:r>
            <a:r>
              <a:rPr sz="4000" spc="-29" dirty="0">
                <a:solidFill>
                  <a:schemeClr val="tx1"/>
                </a:solidFill>
              </a:rPr>
              <a:t>Виктор </a:t>
            </a:r>
            <a:r>
              <a:rPr sz="4000" spc="-14" dirty="0">
                <a:solidFill>
                  <a:schemeClr val="tx1"/>
                </a:solidFill>
              </a:rPr>
              <a:t>Антонович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25400" y="3733800"/>
            <a:ext cx="3166533" cy="2966111"/>
            <a:chOff x="0" y="3340608"/>
            <a:chExt cx="3200400" cy="29978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340608"/>
              <a:ext cx="3040380" cy="280111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3787140"/>
              <a:ext cx="3040380" cy="255117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9C92A9E-2835-4383-A466-07EF981A0906}"/>
              </a:ext>
            </a:extLst>
          </p:cNvPr>
          <p:cNvSpPr txBox="1"/>
          <p:nvPr/>
        </p:nvSpPr>
        <p:spPr>
          <a:xfrm>
            <a:off x="121499" y="7141593"/>
            <a:ext cx="6617404" cy="1551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lnSpc>
                <a:spcPct val="90000"/>
              </a:lnSpc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Был</a:t>
            </a:r>
            <a:r>
              <a:rPr lang="ru-RU" sz="2000" spc="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захвачен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плен</a:t>
            </a:r>
            <a:r>
              <a:rPr lang="ru-RU" sz="2000" spc="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зверски</a:t>
            </a:r>
            <a:r>
              <a:rPr lang="ru-RU" sz="2000" spc="43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замучен </a:t>
            </a:r>
            <a:r>
              <a:rPr lang="ru-RU" sz="2000" dirty="0">
                <a:latin typeface="Times New Roman"/>
                <a:cs typeface="Times New Roman"/>
              </a:rPr>
              <a:t>гитлеровцами.</a:t>
            </a:r>
            <a:r>
              <a:rPr lang="ru-RU" sz="2000" spc="7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72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73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Советского</a:t>
            </a:r>
            <a:r>
              <a:rPr lang="ru-RU" sz="2000" spc="76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7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7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04.06.1944</a:t>
            </a:r>
            <a:r>
              <a:rPr lang="ru-RU" sz="2000" spc="773" dirty="0">
                <a:latin typeface="Times New Roman"/>
                <a:cs typeface="Times New Roman"/>
              </a:rPr>
              <a:t> </a:t>
            </a:r>
            <a:r>
              <a:rPr lang="ru-RU" sz="2000" spc="-36" dirty="0">
                <a:latin typeface="Times New Roman"/>
                <a:cs typeface="Times New Roman"/>
              </a:rPr>
              <a:t>г. </a:t>
            </a:r>
            <a:r>
              <a:rPr lang="ru-RU" sz="2000" spc="-14" dirty="0">
                <a:latin typeface="Times New Roman"/>
                <a:cs typeface="Times New Roman"/>
              </a:rPr>
              <a:t>посмертно.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11006" indent="346075" algn="just">
              <a:spcBef>
                <a:spcPts val="100"/>
              </a:spcBef>
            </a:pPr>
            <a:r>
              <a:rPr lang="ru-RU" sz="2000" dirty="0">
                <a:latin typeface="Times New Roman"/>
                <a:cs typeface="Times New Roman"/>
              </a:rPr>
              <a:t>Похоронен</a:t>
            </a:r>
            <a:r>
              <a:rPr lang="ru-RU" sz="2000" spc="426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dirty="0" err="1">
                <a:latin typeface="Times New Roman"/>
                <a:cs typeface="Times New Roman"/>
              </a:rPr>
              <a:t>пгт</a:t>
            </a:r>
            <a:r>
              <a:rPr lang="ru-RU" sz="2000" dirty="0">
                <a:latin typeface="Times New Roman"/>
                <a:cs typeface="Times New Roman"/>
              </a:rPr>
              <a:t>.</a:t>
            </a:r>
            <a:r>
              <a:rPr lang="ru-RU" sz="2000" spc="46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Глазуновка</a:t>
            </a:r>
            <a:r>
              <a:rPr lang="ru-RU" sz="2000" spc="462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Орловской</a:t>
            </a:r>
            <a:r>
              <a:rPr lang="ru-RU" sz="2000" spc="46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области,</a:t>
            </a:r>
            <a:r>
              <a:rPr lang="ru-RU" sz="2000" spc="469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где</a:t>
            </a:r>
            <a:r>
              <a:rPr lang="ru-RU" sz="2000" spc="455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установлен </a:t>
            </a:r>
            <a:r>
              <a:rPr lang="ru-RU" sz="2000" dirty="0">
                <a:latin typeface="Times New Roman"/>
                <a:cs typeface="Times New Roman"/>
              </a:rPr>
              <a:t>бюст</a:t>
            </a:r>
            <a:r>
              <a:rPr lang="ru-RU" sz="2000" spc="-72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Героя.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0" y="583407"/>
            <a:ext cx="3657600" cy="7153667"/>
          </a:xfrm>
          <a:prstGeom prst="rect">
            <a:avLst/>
          </a:prstGeom>
        </p:spPr>
        <p:txBody>
          <a:bodyPr vert="horz" wrap="square" lIns="0" tIns="71543" rIns="0" bIns="0" rtlCol="0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sz="1950" dirty="0">
                <a:latin typeface="Times New Roman"/>
                <a:cs typeface="Times New Roman"/>
              </a:rPr>
              <a:t>Родился 20.04.1924 году в</a:t>
            </a:r>
            <a:r>
              <a:rPr sz="1950" spc="-7" dirty="0">
                <a:latin typeface="Times New Roman"/>
                <a:cs typeface="Times New Roman"/>
              </a:rPr>
              <a:t> </a:t>
            </a:r>
            <a:r>
              <a:rPr sz="1950" spc="-29" dirty="0">
                <a:latin typeface="Times New Roman"/>
                <a:cs typeface="Times New Roman"/>
              </a:rPr>
              <a:t>с.</a:t>
            </a:r>
            <a:r>
              <a:rPr lang="ru-RU" sz="1950" spc="-29" dirty="0">
                <a:latin typeface="Times New Roman"/>
                <a:cs typeface="Times New Roman"/>
              </a:rPr>
              <a:t> </a:t>
            </a:r>
            <a:r>
              <a:rPr sz="1950" spc="-29" dirty="0" err="1">
                <a:latin typeface="Times New Roman"/>
                <a:cs typeface="Times New Roman"/>
              </a:rPr>
              <a:t>Уды</a:t>
            </a:r>
            <a:r>
              <a:rPr sz="1950" spc="7" dirty="0">
                <a:latin typeface="Times New Roman"/>
                <a:cs typeface="Times New Roman"/>
              </a:rPr>
              <a:t> </a:t>
            </a:r>
            <a:r>
              <a:rPr sz="1950" spc="-14" dirty="0">
                <a:latin typeface="Times New Roman"/>
                <a:cs typeface="Times New Roman"/>
              </a:rPr>
              <a:t>(Золочевского</a:t>
            </a:r>
            <a:r>
              <a:rPr sz="1950" dirty="0">
                <a:latin typeface="Times New Roman"/>
                <a:cs typeface="Times New Roman"/>
              </a:rPr>
              <a:t> района</a:t>
            </a:r>
            <a:r>
              <a:rPr sz="1950" spc="-14" dirty="0">
                <a:latin typeface="Times New Roman"/>
                <a:cs typeface="Times New Roman"/>
              </a:rPr>
              <a:t> Харьковской </a:t>
            </a:r>
            <a:r>
              <a:rPr sz="1950" dirty="0">
                <a:latin typeface="Times New Roman"/>
                <a:cs typeface="Times New Roman"/>
              </a:rPr>
              <a:t>области),</a:t>
            </a:r>
            <a:r>
              <a:rPr sz="1950" spc="484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в</a:t>
            </a:r>
            <a:r>
              <a:rPr sz="1950" spc="491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семье</a:t>
            </a:r>
            <a:r>
              <a:rPr sz="1950" spc="491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крестьянина.</a:t>
            </a:r>
            <a:r>
              <a:rPr sz="1950" spc="484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Русский.</a:t>
            </a:r>
            <a:r>
              <a:rPr sz="1950" spc="484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Образование</a:t>
            </a:r>
            <a:r>
              <a:rPr sz="1950" spc="477" dirty="0">
                <a:latin typeface="Times New Roman"/>
                <a:cs typeface="Times New Roman"/>
              </a:rPr>
              <a:t>  </a:t>
            </a:r>
            <a:r>
              <a:rPr sz="1950" spc="-14" dirty="0">
                <a:latin typeface="Times New Roman"/>
                <a:cs typeface="Times New Roman"/>
              </a:rPr>
              <a:t>неоконченное </a:t>
            </a:r>
            <a:r>
              <a:rPr sz="1950" dirty="0">
                <a:latin typeface="Times New Roman"/>
                <a:cs typeface="Times New Roman"/>
              </a:rPr>
              <a:t>среднее.</a:t>
            </a:r>
            <a:r>
              <a:rPr sz="1950" spc="165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Работал</a:t>
            </a:r>
            <a:r>
              <a:rPr sz="1950" spc="152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в</a:t>
            </a:r>
            <a:r>
              <a:rPr sz="1950" spc="159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Золочевской</a:t>
            </a:r>
            <a:r>
              <a:rPr sz="1950" spc="188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МТС</a:t>
            </a:r>
            <a:r>
              <a:rPr sz="1950" spc="188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трактористом.</a:t>
            </a:r>
            <a:r>
              <a:rPr sz="1950" spc="165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В</a:t>
            </a:r>
            <a:r>
              <a:rPr sz="1950" spc="165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Советской</a:t>
            </a:r>
            <a:r>
              <a:rPr sz="1950" spc="181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Армии</a:t>
            </a:r>
            <a:r>
              <a:rPr sz="1950" spc="165" dirty="0">
                <a:latin typeface="Times New Roman"/>
                <a:cs typeface="Times New Roman"/>
              </a:rPr>
              <a:t> </a:t>
            </a:r>
            <a:r>
              <a:rPr sz="1950" spc="-72" dirty="0">
                <a:latin typeface="Times New Roman"/>
                <a:cs typeface="Times New Roman"/>
              </a:rPr>
              <a:t>с </a:t>
            </a:r>
            <a:r>
              <a:rPr sz="1950" dirty="0">
                <a:latin typeface="Times New Roman"/>
                <a:cs typeface="Times New Roman"/>
              </a:rPr>
              <a:t>февраля</a:t>
            </a:r>
            <a:r>
              <a:rPr sz="1950" spc="-58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1942</a:t>
            </a:r>
            <a:r>
              <a:rPr sz="1950" spc="-101" dirty="0">
                <a:latin typeface="Times New Roman"/>
                <a:cs typeface="Times New Roman"/>
              </a:rPr>
              <a:t> </a:t>
            </a:r>
            <a:r>
              <a:rPr sz="1950" spc="-36" dirty="0">
                <a:latin typeface="Times New Roman"/>
                <a:cs typeface="Times New Roman"/>
              </a:rPr>
              <a:t>г.</a:t>
            </a:r>
            <a:endParaRPr sz="1950" dirty="0">
              <a:latin typeface="Times New Roman"/>
              <a:cs typeface="Times New Roman"/>
            </a:endParaRPr>
          </a:p>
          <a:p>
            <a:pPr marL="17463" marR="7338" indent="346075" algn="just">
              <a:spcBef>
                <a:spcPts val="100"/>
              </a:spcBef>
            </a:pPr>
            <a:r>
              <a:rPr sz="1950" dirty="0">
                <a:latin typeface="Times New Roman"/>
                <a:cs typeface="Times New Roman"/>
              </a:rPr>
              <a:t>В</a:t>
            </a:r>
            <a:r>
              <a:rPr sz="1950" spc="181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действующей</a:t>
            </a:r>
            <a:r>
              <a:rPr sz="1950" spc="188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Армии</a:t>
            </a:r>
            <a:r>
              <a:rPr sz="1950" spc="209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с</a:t>
            </a:r>
            <a:r>
              <a:rPr sz="1950" spc="181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июля</a:t>
            </a:r>
            <a:r>
              <a:rPr sz="1950" spc="195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1943</a:t>
            </a:r>
            <a:r>
              <a:rPr sz="1950" spc="181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г.</a:t>
            </a:r>
            <a:r>
              <a:rPr sz="1950" spc="195" dirty="0">
                <a:latin typeface="Times New Roman"/>
                <a:cs typeface="Times New Roman"/>
              </a:rPr>
              <a:t> </a:t>
            </a:r>
            <a:r>
              <a:rPr sz="1950" u="sng" dirty="0" err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Старший</a:t>
            </a:r>
            <a:r>
              <a:rPr sz="1950" u="sng" spc="2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950" u="sng" dirty="0" err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телефонист</a:t>
            </a:r>
            <a:r>
              <a:rPr lang="ru-RU" sz="19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950" spc="-14" dirty="0" err="1">
                <a:latin typeface="Times New Roman"/>
                <a:cs typeface="Times New Roman"/>
              </a:rPr>
              <a:t>взвода</a:t>
            </a:r>
            <a:r>
              <a:rPr sz="1950" spc="-14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управления</a:t>
            </a:r>
            <a:r>
              <a:rPr sz="1950" spc="469" dirty="0">
                <a:latin typeface="Times New Roman"/>
                <a:cs typeface="Times New Roman"/>
              </a:rPr>
              <a:t>  </a:t>
            </a:r>
            <a:r>
              <a:rPr sz="1950" spc="-14" dirty="0">
                <a:latin typeface="Times New Roman"/>
                <a:cs typeface="Times New Roman"/>
              </a:rPr>
              <a:t>1844-</a:t>
            </a:r>
            <a:r>
              <a:rPr sz="1950" dirty="0">
                <a:latin typeface="Times New Roman"/>
                <a:cs typeface="Times New Roman"/>
              </a:rPr>
              <a:t>го</a:t>
            </a:r>
            <a:r>
              <a:rPr sz="1950" spc="469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истребительной</a:t>
            </a:r>
            <a:r>
              <a:rPr sz="1950" spc="469" dirty="0">
                <a:latin typeface="Times New Roman"/>
                <a:cs typeface="Times New Roman"/>
              </a:rPr>
              <a:t>  </a:t>
            </a:r>
            <a:r>
              <a:rPr sz="1950" dirty="0" err="1">
                <a:latin typeface="Times New Roman"/>
                <a:cs typeface="Times New Roman"/>
              </a:rPr>
              <a:t>противотанковой</a:t>
            </a:r>
            <a:r>
              <a:rPr sz="1950" spc="469" dirty="0">
                <a:latin typeface="Times New Roman"/>
                <a:cs typeface="Times New Roman"/>
              </a:rPr>
              <a:t>  </a:t>
            </a:r>
            <a:r>
              <a:rPr sz="1950" spc="-14" dirty="0" err="1">
                <a:latin typeface="Times New Roman"/>
                <a:cs typeface="Times New Roman"/>
              </a:rPr>
              <a:t>артилле</a:t>
            </a:r>
            <a:r>
              <a:rPr lang="ru-RU" sz="1950" spc="-14" dirty="0">
                <a:latin typeface="Times New Roman"/>
                <a:cs typeface="Times New Roman"/>
              </a:rPr>
              <a:t>-</a:t>
            </a:r>
            <a:r>
              <a:rPr sz="1950" spc="-14" dirty="0" err="1">
                <a:latin typeface="Times New Roman"/>
                <a:cs typeface="Times New Roman"/>
              </a:rPr>
              <a:t>рийской</a:t>
            </a:r>
            <a:r>
              <a:rPr sz="1950" spc="-14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бригады</a:t>
            </a:r>
            <a:r>
              <a:rPr sz="1950" spc="693" dirty="0">
                <a:latin typeface="Times New Roman"/>
                <a:cs typeface="Times New Roman"/>
              </a:rPr>
              <a:t> </a:t>
            </a:r>
            <a:r>
              <a:rPr sz="1950" spc="-14" dirty="0">
                <a:latin typeface="Times New Roman"/>
                <a:cs typeface="Times New Roman"/>
              </a:rPr>
              <a:t>(7-</a:t>
            </a:r>
            <a:r>
              <a:rPr sz="1950" dirty="0">
                <a:latin typeface="Times New Roman"/>
                <a:cs typeface="Times New Roman"/>
              </a:rPr>
              <a:t>я</a:t>
            </a:r>
            <a:r>
              <a:rPr sz="1950" spc="679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гв.</a:t>
            </a:r>
            <a:r>
              <a:rPr sz="1950" spc="686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Армия,</a:t>
            </a:r>
            <a:r>
              <a:rPr sz="1950" spc="686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Степной</a:t>
            </a:r>
            <a:r>
              <a:rPr sz="1950" spc="699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фронт).</a:t>
            </a:r>
            <a:r>
              <a:rPr sz="1950" spc="686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Рядовой</a:t>
            </a:r>
            <a:r>
              <a:rPr sz="1950" spc="693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Солодилов</a:t>
            </a:r>
            <a:r>
              <a:rPr sz="1950" spc="657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одним</a:t>
            </a:r>
            <a:r>
              <a:rPr sz="1950" spc="686" dirty="0">
                <a:latin typeface="Times New Roman"/>
                <a:cs typeface="Times New Roman"/>
              </a:rPr>
              <a:t> </a:t>
            </a:r>
            <a:r>
              <a:rPr sz="1950" spc="-36" dirty="0">
                <a:latin typeface="Times New Roman"/>
                <a:cs typeface="Times New Roman"/>
              </a:rPr>
              <a:t>из </a:t>
            </a:r>
            <a:r>
              <a:rPr sz="1950" dirty="0">
                <a:latin typeface="Times New Roman"/>
                <a:cs typeface="Times New Roman"/>
              </a:rPr>
              <a:t>первых</a:t>
            </a:r>
            <a:r>
              <a:rPr sz="1950" spc="426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27.09.1943</a:t>
            </a:r>
            <a:r>
              <a:rPr sz="1950" spc="426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г.</a:t>
            </a:r>
            <a:r>
              <a:rPr sz="1950" spc="419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преодолел</a:t>
            </a:r>
            <a:r>
              <a:rPr sz="1950" spc="426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Днепр</a:t>
            </a:r>
            <a:r>
              <a:rPr sz="1950" spc="433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в</a:t>
            </a:r>
            <a:r>
              <a:rPr sz="1950" spc="426" dirty="0">
                <a:latin typeface="Times New Roman"/>
                <a:cs typeface="Times New Roman"/>
              </a:rPr>
              <a:t>   </a:t>
            </a:r>
            <a:r>
              <a:rPr sz="1950" dirty="0">
                <a:latin typeface="Times New Roman"/>
                <a:cs typeface="Times New Roman"/>
              </a:rPr>
              <a:t>районе</a:t>
            </a:r>
            <a:r>
              <a:rPr sz="1950" spc="419" dirty="0">
                <a:latin typeface="Times New Roman"/>
                <a:cs typeface="Times New Roman"/>
              </a:rPr>
              <a:t>   </a:t>
            </a:r>
            <a:r>
              <a:rPr sz="1950" spc="-14" dirty="0">
                <a:latin typeface="Times New Roman"/>
                <a:cs typeface="Times New Roman"/>
              </a:rPr>
              <a:t>с.</a:t>
            </a:r>
            <a:r>
              <a:rPr lang="ru-RU" sz="1950" spc="-14" dirty="0">
                <a:latin typeface="Times New Roman"/>
                <a:cs typeface="Times New Roman"/>
              </a:rPr>
              <a:t> </a:t>
            </a:r>
            <a:r>
              <a:rPr sz="1950" spc="-14" dirty="0" err="1">
                <a:latin typeface="Times New Roman"/>
                <a:cs typeface="Times New Roman"/>
              </a:rPr>
              <a:t>Бородаевка</a:t>
            </a:r>
            <a:r>
              <a:rPr sz="1950" spc="-14" dirty="0">
                <a:latin typeface="Times New Roman"/>
                <a:cs typeface="Times New Roman"/>
              </a:rPr>
              <a:t> (Верхнеднепровский </a:t>
            </a:r>
            <a:r>
              <a:rPr sz="1950" dirty="0">
                <a:latin typeface="Times New Roman"/>
                <a:cs typeface="Times New Roman"/>
              </a:rPr>
              <a:t>район</a:t>
            </a:r>
            <a:r>
              <a:rPr sz="1950" spc="-29" dirty="0">
                <a:latin typeface="Times New Roman"/>
                <a:cs typeface="Times New Roman"/>
              </a:rPr>
              <a:t> </a:t>
            </a:r>
            <a:r>
              <a:rPr sz="1950" spc="-14" dirty="0">
                <a:latin typeface="Times New Roman"/>
                <a:cs typeface="Times New Roman"/>
              </a:rPr>
              <a:t>Днепропетровской</a:t>
            </a:r>
            <a:r>
              <a:rPr sz="1950" spc="-7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области)</a:t>
            </a:r>
            <a:r>
              <a:rPr sz="1950" spc="-14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и</a:t>
            </a:r>
            <a:r>
              <a:rPr sz="1950" spc="-43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установил</a:t>
            </a:r>
            <a:r>
              <a:rPr sz="1950" spc="-22" dirty="0">
                <a:latin typeface="Times New Roman"/>
                <a:cs typeface="Times New Roman"/>
              </a:rPr>
              <a:t> </a:t>
            </a:r>
            <a:r>
              <a:rPr sz="1950" dirty="0">
                <a:latin typeface="Times New Roman"/>
                <a:cs typeface="Times New Roman"/>
              </a:rPr>
              <a:t>связь</a:t>
            </a:r>
            <a:r>
              <a:rPr sz="1950" spc="-22" dirty="0">
                <a:latin typeface="Times New Roman"/>
                <a:cs typeface="Times New Roman"/>
              </a:rPr>
              <a:t> </a:t>
            </a:r>
            <a:r>
              <a:rPr sz="1950" spc="-72" dirty="0">
                <a:latin typeface="Times New Roman"/>
                <a:cs typeface="Times New Roman"/>
              </a:rPr>
              <a:t>с </a:t>
            </a:r>
            <a:r>
              <a:rPr sz="1950" dirty="0">
                <a:latin typeface="Times New Roman"/>
                <a:cs typeface="Times New Roman"/>
              </a:rPr>
              <a:t>правым</a:t>
            </a:r>
            <a:r>
              <a:rPr sz="1950" spc="231" dirty="0">
                <a:latin typeface="Times New Roman"/>
                <a:cs typeface="Times New Roman"/>
              </a:rPr>
              <a:t>  </a:t>
            </a:r>
            <a:r>
              <a:rPr sz="1950" dirty="0">
                <a:latin typeface="Times New Roman"/>
                <a:cs typeface="Times New Roman"/>
              </a:rPr>
              <a:t>берегом.</a:t>
            </a:r>
            <a:r>
              <a:rPr sz="1950" spc="246" dirty="0">
                <a:latin typeface="Times New Roman"/>
                <a:cs typeface="Times New Roman"/>
              </a:rPr>
              <a:t>  </a:t>
            </a:r>
            <a:endParaRPr lang="ru-RU" sz="1950" spc="246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741498"/>
            <a:ext cx="2542935" cy="416763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38335" cy="572521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606665" marR="7338" indent="-2589239">
              <a:spcBef>
                <a:spcPts val="144"/>
              </a:spcBef>
            </a:pPr>
            <a:r>
              <a:rPr sz="3600" spc="-14" dirty="0">
                <a:solidFill>
                  <a:schemeClr val="tx1"/>
                </a:solidFill>
              </a:rPr>
              <a:t>Солодилов</a:t>
            </a:r>
            <a:r>
              <a:rPr sz="3600" spc="-534" dirty="0">
                <a:solidFill>
                  <a:schemeClr val="tx1"/>
                </a:solidFill>
              </a:rPr>
              <a:t> </a:t>
            </a:r>
            <a:r>
              <a:rPr sz="3600" spc="-36" dirty="0">
                <a:solidFill>
                  <a:schemeClr val="tx1"/>
                </a:solidFill>
              </a:rPr>
              <a:t>Николай </a:t>
            </a:r>
            <a:r>
              <a:rPr sz="3600" spc="-14" dirty="0">
                <a:solidFill>
                  <a:schemeClr val="tx1"/>
                </a:solidFill>
              </a:rPr>
              <a:t>Федотович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0" y="4359977"/>
            <a:ext cx="3318933" cy="3110841"/>
            <a:chOff x="0" y="3368040"/>
            <a:chExt cx="3200400" cy="299974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368040"/>
              <a:ext cx="3040380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3814572"/>
              <a:ext cx="3040380" cy="2552700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1E710D8-9D86-4FC7-BF10-662C29E398AC}"/>
              </a:ext>
            </a:extLst>
          </p:cNvPr>
          <p:cNvSpPr txBox="1"/>
          <p:nvPr/>
        </p:nvSpPr>
        <p:spPr>
          <a:xfrm>
            <a:off x="76200" y="7484805"/>
            <a:ext cx="6705600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372"/>
              </a:spcBef>
            </a:pPr>
            <a:r>
              <a:rPr lang="ru-RU" sz="1950" dirty="0">
                <a:latin typeface="Times New Roman"/>
                <a:cs typeface="Times New Roman"/>
              </a:rPr>
              <a:t>В</a:t>
            </a:r>
            <a:r>
              <a:rPr lang="ru-RU" sz="1950" spc="238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боях</a:t>
            </a:r>
            <a:r>
              <a:rPr lang="ru-RU" sz="1950" spc="246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на</a:t>
            </a:r>
            <a:r>
              <a:rPr lang="ru-RU" sz="1950" spc="238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плацдарме</a:t>
            </a:r>
            <a:r>
              <a:rPr lang="ru-RU" sz="1950" spc="246" dirty="0">
                <a:latin typeface="Times New Roman"/>
                <a:cs typeface="Times New Roman"/>
              </a:rPr>
              <a:t>  </a:t>
            </a:r>
            <a:r>
              <a:rPr lang="ru-RU" sz="1950" spc="-29" dirty="0">
                <a:latin typeface="Times New Roman"/>
                <a:cs typeface="Times New Roman"/>
              </a:rPr>
              <a:t>29.09-</a:t>
            </a:r>
            <a:r>
              <a:rPr lang="ru-RU" sz="1950" dirty="0">
                <a:latin typeface="Times New Roman"/>
                <a:cs typeface="Times New Roman"/>
              </a:rPr>
              <a:t>17.10.1943</a:t>
            </a:r>
            <a:r>
              <a:rPr lang="ru-RU" sz="1950" spc="246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г.</a:t>
            </a:r>
            <a:r>
              <a:rPr lang="ru-RU" sz="1950" spc="246" dirty="0">
                <a:latin typeface="Times New Roman"/>
                <a:cs typeface="Times New Roman"/>
              </a:rPr>
              <a:t>  </a:t>
            </a:r>
            <a:r>
              <a:rPr lang="ru-RU" sz="1950" spc="-14" dirty="0">
                <a:latin typeface="Times New Roman"/>
                <a:cs typeface="Times New Roman"/>
              </a:rPr>
              <a:t>обеспечил </a:t>
            </a:r>
            <a:r>
              <a:rPr lang="ru-RU" sz="1950" dirty="0">
                <a:latin typeface="Times New Roman"/>
                <a:cs typeface="Times New Roman"/>
              </a:rPr>
              <a:t>бесперебойную</a:t>
            </a:r>
            <a:r>
              <a:rPr lang="ru-RU" sz="1950" spc="87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связь</a:t>
            </a:r>
            <a:r>
              <a:rPr lang="ru-RU" sz="1950" spc="72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КП</a:t>
            </a:r>
            <a:r>
              <a:rPr lang="ru-RU" sz="1950" spc="72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полка</a:t>
            </a:r>
            <a:r>
              <a:rPr lang="ru-RU" sz="1950" spc="79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с</a:t>
            </a:r>
            <a:r>
              <a:rPr lang="ru-RU" sz="1950" spc="79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НП</a:t>
            </a:r>
            <a:r>
              <a:rPr lang="ru-RU" sz="1950" spc="79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батарей,</a:t>
            </a:r>
            <a:r>
              <a:rPr lang="ru-RU" sz="1950" spc="87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под</a:t>
            </a:r>
            <a:r>
              <a:rPr lang="ru-RU" sz="1950" spc="79" dirty="0">
                <a:latin typeface="Times New Roman"/>
                <a:cs typeface="Times New Roman"/>
              </a:rPr>
              <a:t>  </a:t>
            </a:r>
            <a:r>
              <a:rPr lang="ru-RU" sz="1950" dirty="0">
                <a:latin typeface="Times New Roman"/>
                <a:cs typeface="Times New Roman"/>
              </a:rPr>
              <a:t>огнём</a:t>
            </a:r>
            <a:r>
              <a:rPr lang="ru-RU" sz="1950" spc="72" dirty="0">
                <a:latin typeface="Times New Roman"/>
                <a:cs typeface="Times New Roman"/>
              </a:rPr>
              <a:t>  </a:t>
            </a:r>
            <a:r>
              <a:rPr lang="ru-RU" sz="1950" spc="-14" dirty="0">
                <a:latin typeface="Times New Roman"/>
                <a:cs typeface="Times New Roman"/>
              </a:rPr>
              <a:t>противника, </a:t>
            </a:r>
            <a:r>
              <a:rPr lang="ru-RU" sz="1950" dirty="0">
                <a:latin typeface="Times New Roman"/>
                <a:cs typeface="Times New Roman"/>
              </a:rPr>
              <a:t>исправил</a:t>
            </a:r>
            <a:r>
              <a:rPr lang="ru-RU" sz="1950" spc="101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более</a:t>
            </a:r>
            <a:r>
              <a:rPr lang="ru-RU" sz="1950" spc="108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300</a:t>
            </a:r>
            <a:r>
              <a:rPr lang="ru-RU" sz="1950" spc="116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порывов</a:t>
            </a:r>
            <a:r>
              <a:rPr lang="ru-RU" sz="1950" spc="123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линии</a:t>
            </a:r>
            <a:r>
              <a:rPr lang="ru-RU" sz="1950" spc="108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связи.</a:t>
            </a:r>
            <a:r>
              <a:rPr lang="ru-RU" sz="1950" spc="116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Звание</a:t>
            </a:r>
            <a:r>
              <a:rPr lang="ru-RU" sz="1950" spc="94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Героя</a:t>
            </a:r>
            <a:r>
              <a:rPr lang="ru-RU" sz="1950" spc="108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Советского</a:t>
            </a:r>
            <a:r>
              <a:rPr lang="ru-RU" sz="1950" spc="130" dirty="0">
                <a:latin typeface="Times New Roman"/>
                <a:cs typeface="Times New Roman"/>
              </a:rPr>
              <a:t> </a:t>
            </a:r>
            <a:r>
              <a:rPr lang="ru-RU" sz="1950" spc="-14" dirty="0">
                <a:latin typeface="Times New Roman"/>
                <a:cs typeface="Times New Roman"/>
              </a:rPr>
              <a:t>Союза </a:t>
            </a:r>
            <a:r>
              <a:rPr lang="ru-RU" sz="1950" dirty="0">
                <a:latin typeface="Times New Roman"/>
                <a:cs typeface="Times New Roman"/>
              </a:rPr>
              <a:t>присвоено</a:t>
            </a:r>
            <a:r>
              <a:rPr lang="ru-RU" sz="1950" spc="-116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26.10.1943</a:t>
            </a:r>
            <a:r>
              <a:rPr lang="ru-RU" sz="1950" spc="-36" dirty="0">
                <a:latin typeface="Times New Roman"/>
                <a:cs typeface="Times New Roman"/>
              </a:rPr>
              <a:t>г. </a:t>
            </a:r>
            <a:r>
              <a:rPr lang="ru-RU" sz="1950" dirty="0">
                <a:latin typeface="Times New Roman"/>
                <a:cs typeface="Times New Roman"/>
              </a:rPr>
              <a:t>После</a:t>
            </a:r>
            <a:r>
              <a:rPr lang="ru-RU" sz="1950" spc="354" dirty="0">
                <a:latin typeface="Times New Roman"/>
                <a:cs typeface="Times New Roman"/>
              </a:rPr>
              <a:t>   </a:t>
            </a:r>
            <a:r>
              <a:rPr lang="ru-RU" sz="1950" dirty="0">
                <a:latin typeface="Times New Roman"/>
                <a:cs typeface="Times New Roman"/>
              </a:rPr>
              <a:t>войны</a:t>
            </a:r>
            <a:r>
              <a:rPr lang="ru-RU" sz="1950" spc="367" dirty="0">
                <a:latin typeface="Times New Roman"/>
                <a:cs typeface="Times New Roman"/>
              </a:rPr>
              <a:t>   </a:t>
            </a:r>
            <a:r>
              <a:rPr lang="ru-RU" sz="1950" dirty="0">
                <a:latin typeface="Times New Roman"/>
                <a:cs typeface="Times New Roman"/>
              </a:rPr>
              <a:t>демобилизован.</a:t>
            </a:r>
            <a:r>
              <a:rPr lang="ru-RU" sz="1950" spc="367" dirty="0">
                <a:latin typeface="Times New Roman"/>
                <a:cs typeface="Times New Roman"/>
              </a:rPr>
              <a:t>   </a:t>
            </a:r>
            <a:r>
              <a:rPr lang="ru-RU" sz="1950" dirty="0">
                <a:latin typeface="Times New Roman"/>
                <a:cs typeface="Times New Roman"/>
              </a:rPr>
              <a:t>Работал</a:t>
            </a:r>
            <a:r>
              <a:rPr lang="ru-RU" sz="1950" spc="376" dirty="0">
                <a:latin typeface="Times New Roman"/>
                <a:cs typeface="Times New Roman"/>
              </a:rPr>
              <a:t>   </a:t>
            </a:r>
            <a:r>
              <a:rPr lang="ru-RU" sz="1950" dirty="0">
                <a:latin typeface="Times New Roman"/>
                <a:cs typeface="Times New Roman"/>
              </a:rPr>
              <a:t>помощником</a:t>
            </a:r>
            <a:r>
              <a:rPr lang="ru-RU" sz="1950" spc="361" dirty="0">
                <a:latin typeface="Times New Roman"/>
                <a:cs typeface="Times New Roman"/>
              </a:rPr>
              <a:t>   </a:t>
            </a:r>
            <a:r>
              <a:rPr lang="ru-RU" sz="1950" spc="-14" dirty="0">
                <a:latin typeface="Times New Roman"/>
                <a:cs typeface="Times New Roman"/>
              </a:rPr>
              <a:t>машиниста электровоза</a:t>
            </a:r>
            <a:r>
              <a:rPr lang="ru-RU" sz="1950" spc="-101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ж/д</a:t>
            </a:r>
            <a:r>
              <a:rPr lang="ru-RU" sz="1950" spc="-108" dirty="0">
                <a:latin typeface="Times New Roman"/>
                <a:cs typeface="Times New Roman"/>
              </a:rPr>
              <a:t> </a:t>
            </a:r>
            <a:r>
              <a:rPr lang="ru-RU" sz="1950" spc="-29" dirty="0">
                <a:latin typeface="Times New Roman"/>
                <a:cs typeface="Times New Roman"/>
              </a:rPr>
              <a:t>ст.</a:t>
            </a:r>
            <a:r>
              <a:rPr lang="ru-RU" sz="1950" spc="-108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Славянск</a:t>
            </a:r>
            <a:r>
              <a:rPr lang="ru-RU" sz="1950" spc="-116" dirty="0">
                <a:latin typeface="Times New Roman"/>
                <a:cs typeface="Times New Roman"/>
              </a:rPr>
              <a:t> </a:t>
            </a:r>
            <a:r>
              <a:rPr lang="ru-RU" sz="1950" dirty="0">
                <a:latin typeface="Times New Roman"/>
                <a:cs typeface="Times New Roman"/>
              </a:rPr>
              <a:t>Донецкой</a:t>
            </a:r>
            <a:r>
              <a:rPr lang="ru-RU" sz="1950" spc="-116" dirty="0">
                <a:latin typeface="Times New Roman"/>
                <a:cs typeface="Times New Roman"/>
              </a:rPr>
              <a:t> </a:t>
            </a:r>
            <a:r>
              <a:rPr lang="ru-RU" sz="1950" spc="-14" dirty="0">
                <a:latin typeface="Times New Roman"/>
                <a:cs typeface="Times New Roman"/>
              </a:rPr>
              <a:t>области.</a:t>
            </a:r>
            <a:endParaRPr lang="ru-RU" sz="19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2943878" y="797592"/>
            <a:ext cx="3717982" cy="4388380"/>
          </a:xfrm>
          <a:prstGeom prst="rect">
            <a:avLst/>
          </a:prstGeom>
        </p:spPr>
        <p:txBody>
          <a:bodyPr vert="horz" wrap="square" lIns="0" tIns="66039" rIns="0" bIns="0" rtlCol="0">
            <a:spAutoFit/>
          </a:bodyPr>
          <a:lstStyle/>
          <a:p>
            <a:pPr marL="17463" marR="11006" indent="346075" algn="just">
              <a:spcBef>
                <a:spcPts val="100"/>
              </a:spcBef>
            </a:pPr>
            <a:r>
              <a:rPr sz="2000" dirty="0"/>
              <a:t>Родился</a:t>
            </a:r>
            <a:r>
              <a:rPr sz="2000" spc="295" dirty="0"/>
              <a:t> </a:t>
            </a:r>
            <a:r>
              <a:rPr sz="2000" dirty="0"/>
              <a:t>в</a:t>
            </a:r>
            <a:r>
              <a:rPr sz="2000" spc="289" dirty="0"/>
              <a:t> </a:t>
            </a:r>
            <a:r>
              <a:rPr sz="2000" dirty="0"/>
              <a:t>1898</a:t>
            </a:r>
            <a:r>
              <a:rPr sz="2000" spc="303" dirty="0"/>
              <a:t> </a:t>
            </a:r>
            <a:r>
              <a:rPr sz="2000" dirty="0"/>
              <a:t>году</a:t>
            </a:r>
            <a:r>
              <a:rPr sz="2000" spc="318" dirty="0"/>
              <a:t> </a:t>
            </a:r>
            <a:r>
              <a:rPr sz="2000" dirty="0"/>
              <a:t>в</a:t>
            </a:r>
            <a:r>
              <a:rPr sz="2000" spc="295" dirty="0"/>
              <a:t> </a:t>
            </a:r>
            <a:r>
              <a:rPr sz="2000" dirty="0" err="1"/>
              <a:t>пос</a:t>
            </a:r>
            <a:r>
              <a:rPr sz="2000" dirty="0"/>
              <a:t>.</a:t>
            </a:r>
            <a:r>
              <a:rPr lang="ru-RU" sz="2000" dirty="0"/>
              <a:t> </a:t>
            </a:r>
            <a:r>
              <a:rPr sz="2000" dirty="0" err="1"/>
              <a:t>Кирельское</a:t>
            </a:r>
            <a:r>
              <a:rPr sz="2000" dirty="0"/>
              <a:t>,</a:t>
            </a:r>
            <a:r>
              <a:rPr sz="2000" spc="295" dirty="0"/>
              <a:t> </a:t>
            </a:r>
            <a:r>
              <a:rPr sz="2000" dirty="0"/>
              <a:t>ныне</a:t>
            </a:r>
            <a:r>
              <a:rPr sz="2000" spc="295" dirty="0"/>
              <a:t> </a:t>
            </a:r>
            <a:r>
              <a:rPr sz="2000" spc="-51" dirty="0"/>
              <a:t>Камсково-</a:t>
            </a:r>
            <a:r>
              <a:rPr sz="2000" spc="-14" dirty="0"/>
              <a:t>Устьинского </a:t>
            </a:r>
            <a:r>
              <a:rPr sz="2000" dirty="0"/>
              <a:t>района</a:t>
            </a:r>
            <a:r>
              <a:rPr sz="2000" spc="325" dirty="0"/>
              <a:t> </a:t>
            </a:r>
            <a:r>
              <a:rPr sz="2000" dirty="0"/>
              <a:t>Республики</a:t>
            </a:r>
            <a:r>
              <a:rPr sz="2000" spc="354" dirty="0"/>
              <a:t> </a:t>
            </a:r>
            <a:r>
              <a:rPr sz="2000" dirty="0"/>
              <a:t>Татарстан,</a:t>
            </a:r>
            <a:r>
              <a:rPr sz="2000" spc="367" dirty="0"/>
              <a:t> </a:t>
            </a:r>
            <a:r>
              <a:rPr sz="2000" dirty="0"/>
              <a:t>в</a:t>
            </a:r>
            <a:r>
              <a:rPr sz="2000" spc="347" dirty="0"/>
              <a:t> </a:t>
            </a:r>
            <a:r>
              <a:rPr sz="2000" dirty="0"/>
              <a:t>семье</a:t>
            </a:r>
            <a:r>
              <a:rPr sz="2000" spc="339" dirty="0"/>
              <a:t> </a:t>
            </a:r>
            <a:r>
              <a:rPr sz="2000" dirty="0"/>
              <a:t>крестьянина.</a:t>
            </a:r>
            <a:r>
              <a:rPr sz="2000" spc="354" dirty="0"/>
              <a:t> </a:t>
            </a:r>
            <a:r>
              <a:rPr sz="2000" dirty="0"/>
              <a:t>Русский.</a:t>
            </a:r>
            <a:r>
              <a:rPr sz="2000" spc="354" dirty="0"/>
              <a:t> </a:t>
            </a:r>
            <a:r>
              <a:rPr sz="2000" spc="-14" dirty="0"/>
              <a:t>Образование </a:t>
            </a:r>
            <a:r>
              <a:rPr sz="2000" dirty="0"/>
              <a:t>начальное.</a:t>
            </a:r>
            <a:r>
              <a:rPr sz="2000" spc="108" dirty="0"/>
              <a:t> </a:t>
            </a:r>
            <a:r>
              <a:rPr sz="2000" dirty="0"/>
              <a:t>Участник</a:t>
            </a:r>
            <a:r>
              <a:rPr sz="2000" spc="94" dirty="0"/>
              <a:t> </a:t>
            </a:r>
            <a:r>
              <a:rPr sz="2000" dirty="0"/>
              <a:t>Первой</a:t>
            </a:r>
            <a:r>
              <a:rPr sz="2000" spc="108" dirty="0"/>
              <a:t> </a:t>
            </a:r>
            <a:r>
              <a:rPr sz="2000" dirty="0"/>
              <a:t>мировой</a:t>
            </a:r>
            <a:r>
              <a:rPr sz="2000" spc="101" dirty="0"/>
              <a:t> </a:t>
            </a:r>
            <a:r>
              <a:rPr sz="2000" dirty="0"/>
              <a:t>и</a:t>
            </a:r>
            <a:r>
              <a:rPr sz="2000" spc="101" dirty="0"/>
              <a:t> </a:t>
            </a:r>
            <a:r>
              <a:rPr sz="2000" spc="-14" dirty="0"/>
              <a:t>Гражданской</a:t>
            </a:r>
            <a:r>
              <a:rPr sz="2000" spc="108" dirty="0"/>
              <a:t> </a:t>
            </a:r>
            <a:r>
              <a:rPr sz="2000" dirty="0"/>
              <a:t>войн.</a:t>
            </a:r>
            <a:r>
              <a:rPr sz="2000" spc="79" dirty="0"/>
              <a:t> </a:t>
            </a:r>
            <a:r>
              <a:rPr sz="2000" dirty="0"/>
              <a:t>С</a:t>
            </a:r>
            <a:r>
              <a:rPr sz="2000" spc="87" dirty="0"/>
              <a:t> </a:t>
            </a:r>
            <a:r>
              <a:rPr sz="2000" dirty="0"/>
              <a:t>1937</a:t>
            </a:r>
            <a:r>
              <a:rPr sz="2000" spc="101" dirty="0"/>
              <a:t> </a:t>
            </a:r>
            <a:r>
              <a:rPr sz="2000" dirty="0"/>
              <a:t>г.</a:t>
            </a:r>
            <a:r>
              <a:rPr sz="2000" spc="94" dirty="0"/>
              <a:t> </a:t>
            </a:r>
            <a:r>
              <a:rPr sz="2000" dirty="0"/>
              <a:t>жил</a:t>
            </a:r>
            <a:r>
              <a:rPr sz="2000" spc="79" dirty="0"/>
              <a:t> </a:t>
            </a:r>
            <a:r>
              <a:rPr sz="2000" spc="-72" dirty="0"/>
              <a:t>и </a:t>
            </a:r>
            <a:r>
              <a:rPr sz="2000" dirty="0"/>
              <a:t>работал</a:t>
            </a:r>
            <a:r>
              <a:rPr sz="2000" spc="-58" dirty="0"/>
              <a:t> </a:t>
            </a:r>
            <a:r>
              <a:rPr sz="2000" dirty="0"/>
              <a:t>в</a:t>
            </a:r>
            <a:r>
              <a:rPr sz="2000" spc="-87" dirty="0"/>
              <a:t> </a:t>
            </a:r>
            <a:r>
              <a:rPr sz="2000" dirty="0"/>
              <a:t>Казани.</a:t>
            </a:r>
            <a:r>
              <a:rPr sz="2000" spc="-65" dirty="0"/>
              <a:t> </a:t>
            </a:r>
            <a:r>
              <a:rPr sz="2000" dirty="0"/>
              <a:t>В</a:t>
            </a:r>
            <a:r>
              <a:rPr sz="2000" spc="-79" dirty="0"/>
              <a:t> </a:t>
            </a:r>
            <a:r>
              <a:rPr sz="2000" spc="-14" dirty="0"/>
              <a:t>Советской</a:t>
            </a:r>
            <a:r>
              <a:rPr sz="2000" spc="-43" dirty="0"/>
              <a:t> </a:t>
            </a:r>
            <a:r>
              <a:rPr sz="2000" dirty="0"/>
              <a:t>Армии</a:t>
            </a:r>
            <a:r>
              <a:rPr sz="2000" spc="-87" dirty="0"/>
              <a:t> </a:t>
            </a:r>
            <a:r>
              <a:rPr sz="2000" dirty="0"/>
              <a:t>с</a:t>
            </a:r>
            <a:r>
              <a:rPr sz="2000" spc="-79" dirty="0"/>
              <a:t> </a:t>
            </a:r>
            <a:r>
              <a:rPr sz="2000" dirty="0"/>
              <a:t>января</a:t>
            </a:r>
            <a:r>
              <a:rPr sz="2000" spc="-65" dirty="0"/>
              <a:t> </a:t>
            </a:r>
            <a:r>
              <a:rPr sz="2000" dirty="0"/>
              <a:t>1942</a:t>
            </a:r>
            <a:r>
              <a:rPr sz="2000" spc="-94" dirty="0"/>
              <a:t> </a:t>
            </a:r>
            <a:r>
              <a:rPr sz="2000" spc="-36" dirty="0"/>
              <a:t>г.</a:t>
            </a:r>
          </a:p>
          <a:p>
            <a:pPr marL="17463" marR="7338" indent="346075" algn="just">
              <a:spcBef>
                <a:spcPts val="100"/>
              </a:spcBef>
            </a:pPr>
            <a:r>
              <a:rPr sz="2000" dirty="0"/>
              <a:t>В</a:t>
            </a:r>
            <a:r>
              <a:rPr sz="2000" spc="390" dirty="0"/>
              <a:t>  </a:t>
            </a:r>
            <a:r>
              <a:rPr sz="2000" dirty="0"/>
              <a:t>действующей</a:t>
            </a:r>
            <a:r>
              <a:rPr sz="2000" spc="404" dirty="0"/>
              <a:t>  </a:t>
            </a:r>
            <a:r>
              <a:rPr sz="2000" dirty="0"/>
              <a:t>Армии</a:t>
            </a:r>
            <a:r>
              <a:rPr sz="2000" spc="397" dirty="0"/>
              <a:t>  </a:t>
            </a:r>
            <a:r>
              <a:rPr sz="2000" dirty="0"/>
              <a:t>с</a:t>
            </a:r>
            <a:r>
              <a:rPr sz="2000" spc="390" dirty="0"/>
              <a:t>  </a:t>
            </a:r>
            <a:r>
              <a:rPr sz="2000" dirty="0"/>
              <a:t>1942</a:t>
            </a:r>
            <a:r>
              <a:rPr sz="2000" spc="397" dirty="0"/>
              <a:t>  </a:t>
            </a:r>
            <a:r>
              <a:rPr sz="2000" dirty="0"/>
              <a:t>г.</a:t>
            </a:r>
            <a:r>
              <a:rPr sz="2000" spc="390" dirty="0"/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</a:rPr>
              <a:t>Телефонист</a:t>
            </a:r>
            <a:r>
              <a:rPr sz="2000" spc="397" dirty="0"/>
              <a:t>  </a:t>
            </a:r>
            <a:r>
              <a:rPr sz="2000" spc="-14" dirty="0"/>
              <a:t>167-</a:t>
            </a:r>
            <a:r>
              <a:rPr sz="2000" dirty="0"/>
              <a:t>го</a:t>
            </a:r>
            <a:r>
              <a:rPr sz="2000" spc="397" dirty="0"/>
              <a:t>  </a:t>
            </a:r>
            <a:r>
              <a:rPr sz="2000" spc="-14" dirty="0"/>
              <a:t>лёгкого </a:t>
            </a:r>
            <a:r>
              <a:rPr sz="2000" dirty="0"/>
              <a:t>артиллерийского</a:t>
            </a:r>
            <a:r>
              <a:rPr sz="2000" spc="627" dirty="0"/>
              <a:t> </a:t>
            </a:r>
            <a:r>
              <a:rPr sz="2000" dirty="0"/>
              <a:t>полка</a:t>
            </a:r>
            <a:r>
              <a:rPr sz="2000" spc="614" dirty="0"/>
              <a:t> </a:t>
            </a:r>
            <a:r>
              <a:rPr sz="2000" spc="-14" dirty="0"/>
              <a:t>(23-</a:t>
            </a:r>
            <a:r>
              <a:rPr sz="2000" dirty="0"/>
              <a:t>я</a:t>
            </a:r>
            <a:r>
              <a:rPr sz="2000" spc="621" dirty="0"/>
              <a:t> </a:t>
            </a:r>
            <a:r>
              <a:rPr sz="2000" dirty="0"/>
              <a:t>стр.</a:t>
            </a:r>
            <a:r>
              <a:rPr sz="2000" spc="614" dirty="0"/>
              <a:t> </a:t>
            </a:r>
            <a:r>
              <a:rPr sz="2000" dirty="0"/>
              <a:t>див.,</a:t>
            </a:r>
            <a:r>
              <a:rPr sz="2000" spc="621" dirty="0"/>
              <a:t> </a:t>
            </a:r>
            <a:r>
              <a:rPr sz="2000" spc="-14" dirty="0"/>
              <a:t>47-</a:t>
            </a:r>
            <a:r>
              <a:rPr sz="2000" dirty="0"/>
              <a:t>я</a:t>
            </a:r>
            <a:r>
              <a:rPr sz="2000" spc="614" dirty="0"/>
              <a:t> </a:t>
            </a:r>
            <a:r>
              <a:rPr sz="2000" dirty="0"/>
              <a:t>армия,</a:t>
            </a:r>
            <a:r>
              <a:rPr sz="2000" spc="621" dirty="0"/>
              <a:t> </a:t>
            </a:r>
            <a:r>
              <a:rPr sz="2000" dirty="0"/>
              <a:t>Воронежский</a:t>
            </a:r>
            <a:r>
              <a:rPr sz="2000" spc="627" dirty="0"/>
              <a:t> </a:t>
            </a:r>
            <a:r>
              <a:rPr sz="2000" spc="-14" dirty="0"/>
              <a:t>фронт). 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13" y="663105"/>
            <a:ext cx="2629730" cy="34500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413" y="0"/>
            <a:ext cx="6802980" cy="63407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2228850" marR="7338" indent="-2228850" algn="ctr">
              <a:spcBef>
                <a:spcPts val="144"/>
              </a:spcBef>
            </a:pPr>
            <a:r>
              <a:rPr sz="4000" dirty="0">
                <a:solidFill>
                  <a:schemeClr val="tx1"/>
                </a:solidFill>
              </a:rPr>
              <a:t>Чирков</a:t>
            </a:r>
            <a:r>
              <a:rPr sz="4000" spc="-376" dirty="0">
                <a:solidFill>
                  <a:schemeClr val="tx1"/>
                </a:solidFill>
              </a:rPr>
              <a:t> </a:t>
            </a:r>
            <a:r>
              <a:rPr sz="4000" spc="-36" dirty="0">
                <a:solidFill>
                  <a:schemeClr val="tx1"/>
                </a:solidFill>
              </a:rPr>
              <a:t>Михаил </a:t>
            </a:r>
            <a:r>
              <a:rPr sz="4000" spc="-14" dirty="0">
                <a:solidFill>
                  <a:schemeClr val="tx1"/>
                </a:solidFill>
              </a:rPr>
              <a:t>Алексеевич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37813" y="3501980"/>
            <a:ext cx="3166533" cy="2966111"/>
            <a:chOff x="0" y="3236976"/>
            <a:chExt cx="3200400" cy="29978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236976"/>
              <a:ext cx="3040380" cy="28011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020" y="3683508"/>
              <a:ext cx="3040380" cy="255117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C0ED76C-65FA-41BB-B1BE-CB34BDB72DB2}"/>
              </a:ext>
            </a:extLst>
          </p:cNvPr>
          <p:cNvSpPr txBox="1"/>
          <p:nvPr/>
        </p:nvSpPr>
        <p:spPr>
          <a:xfrm>
            <a:off x="97656" y="6318860"/>
            <a:ext cx="6564204" cy="2875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7338" indent="346075" algn="just">
              <a:spcBef>
                <a:spcPts val="10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Рядовой</a:t>
            </a:r>
            <a:r>
              <a:rPr lang="ru-RU" sz="2000" spc="3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Чирков</a:t>
            </a:r>
            <a:r>
              <a:rPr lang="ru-RU" sz="2000" spc="3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3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</a:t>
            </a:r>
            <a:r>
              <a:rPr lang="ru-RU" sz="2000" spc="28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2000" spc="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боёв</a:t>
            </a:r>
            <a:r>
              <a:rPr lang="ru-RU" sz="2000" spc="3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2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сентябре</a:t>
            </a:r>
            <a:r>
              <a:rPr lang="ru-RU" sz="2000" spc="3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1943</a:t>
            </a:r>
            <a:r>
              <a:rPr lang="ru-RU" sz="2000" spc="3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2000" spc="31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ru-RU" sz="2000" spc="3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огнём</a:t>
            </a:r>
            <a:r>
              <a:rPr lang="ru-RU" sz="2000" spc="3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противника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проложил</a:t>
            </a:r>
            <a:r>
              <a:rPr lang="ru-RU" sz="2000" spc="28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кабельную</a:t>
            </a:r>
            <a:r>
              <a:rPr lang="ru-RU" sz="20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линию</a:t>
            </a:r>
            <a:r>
              <a:rPr lang="ru-RU" sz="2000" spc="27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ru-RU" sz="2000" spc="2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Днепр,</a:t>
            </a:r>
            <a:r>
              <a:rPr lang="ru-RU" sz="2000" spc="28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</a:t>
            </a:r>
            <a:r>
              <a:rPr lang="ru-RU" sz="2000" spc="2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</a:t>
            </a:r>
            <a:r>
              <a:rPr lang="ru-RU" sz="2000" spc="27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командования</a:t>
            </a:r>
            <a:r>
              <a:rPr lang="ru-RU" sz="2000" spc="2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72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разведывательными</a:t>
            </a:r>
            <a:r>
              <a:rPr lang="ru-RU" sz="2000" spc="6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группами</a:t>
            </a:r>
            <a:r>
              <a:rPr lang="ru-RU" sz="2000" spc="63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2000" spc="62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</a:t>
            </a:r>
            <a:r>
              <a:rPr lang="ru-RU" sz="2000" spc="63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берегу.</a:t>
            </a:r>
            <a:r>
              <a:rPr lang="ru-RU" sz="2000" spc="63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Помогал</a:t>
            </a:r>
            <a:r>
              <a:rPr lang="ru-RU" sz="2000" spc="59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огонь</a:t>
            </a:r>
            <a:r>
              <a:rPr lang="ru-RU" sz="2000" spc="-8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артиллеристов,</a:t>
            </a:r>
            <a:r>
              <a:rPr lang="ru-RU" sz="2000" spc="-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</a:t>
            </a:r>
            <a:r>
              <a:rPr lang="ru-RU" sz="20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отражении</a:t>
            </a:r>
            <a:r>
              <a:rPr lang="ru-RU" sz="20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контратак</a:t>
            </a:r>
            <a:r>
              <a:rPr lang="ru-RU"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противника.</a:t>
            </a:r>
            <a:r>
              <a:rPr lang="ru-RU" sz="20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Звание </a:t>
            </a:r>
            <a:r>
              <a:rPr lang="ru-RU" sz="2000" spc="-4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Героя</a:t>
            </a:r>
            <a:r>
              <a:rPr lang="ru-RU" sz="2000" spc="-1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Советского</a:t>
            </a:r>
            <a:r>
              <a:rPr lang="ru-RU" sz="2000" spc="-1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</a:t>
            </a:r>
            <a:r>
              <a:rPr lang="ru-RU" sz="2000" spc="-1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присвоено</a:t>
            </a:r>
            <a:r>
              <a:rPr lang="ru-RU" sz="2000" spc="-79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17.10.1943</a:t>
            </a:r>
            <a:r>
              <a:rPr lang="ru-RU" sz="2000" spc="-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36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indent="363538" algn="just">
              <a:spcBef>
                <a:spcPts val="10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Погиб</a:t>
            </a:r>
            <a:r>
              <a:rPr lang="ru-RU" sz="2000" spc="1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1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бою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03.02.1945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Именем</a:t>
            </a:r>
            <a:r>
              <a:rPr lang="ru-RU" sz="2000" spc="1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Героя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названа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улица</a:t>
            </a:r>
            <a:r>
              <a:rPr lang="ru-RU" sz="2000" spc="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spc="1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spc="-29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2000" spc="-29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spc="-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Камское</a:t>
            </a:r>
            <a:r>
              <a:rPr lang="ru-RU" sz="2000" spc="-11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Устье.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8623" y="783426"/>
            <a:ext cx="3642408" cy="4788489"/>
          </a:xfrm>
          <a:prstGeom prst="rect">
            <a:avLst/>
          </a:prstGeom>
        </p:spPr>
        <p:txBody>
          <a:bodyPr vert="horz" wrap="square" lIns="0" tIns="66039" rIns="0" bIns="0" rtlCol="0">
            <a:spAutoFit/>
          </a:bodyPr>
          <a:lstStyle/>
          <a:p>
            <a:pPr marL="17463" marR="7338" indent="346075" algn="just">
              <a:lnSpc>
                <a:spcPct val="9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Родился</a:t>
            </a:r>
            <a:r>
              <a:rPr sz="2000" spc="74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11.02.1922</a:t>
            </a:r>
            <a:r>
              <a:rPr sz="2000" spc="74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году</a:t>
            </a:r>
            <a:r>
              <a:rPr sz="2000" spc="758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744" dirty="0">
                <a:latin typeface="Times New Roman"/>
                <a:cs typeface="Times New Roman"/>
              </a:rPr>
              <a:t>  </a:t>
            </a:r>
            <a:r>
              <a:rPr sz="2000" dirty="0" err="1">
                <a:latin typeface="Times New Roman"/>
                <a:cs typeface="Times New Roman"/>
              </a:rPr>
              <a:t>дер</a:t>
            </a:r>
            <a:r>
              <a:rPr sz="2000" dirty="0">
                <a:latin typeface="Times New Roman"/>
                <a:cs typeface="Times New Roman"/>
              </a:rPr>
              <a:t>.</a:t>
            </a:r>
            <a:r>
              <a:rPr lang="ru-RU" sz="200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Юрьевская</a:t>
            </a:r>
            <a:r>
              <a:rPr sz="2000" spc="75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Слобода,</a:t>
            </a:r>
            <a:r>
              <a:rPr sz="2000" spc="751" dirty="0">
                <a:latin typeface="Times New Roman"/>
                <a:cs typeface="Times New Roman"/>
              </a:rPr>
              <a:t>  </a:t>
            </a:r>
            <a:r>
              <a:rPr sz="2000" spc="-29" dirty="0">
                <a:latin typeface="Times New Roman"/>
                <a:cs typeface="Times New Roman"/>
              </a:rPr>
              <a:t>ныне </a:t>
            </a:r>
            <a:r>
              <a:rPr sz="2000" dirty="0">
                <a:latin typeface="Times New Roman"/>
                <a:cs typeface="Times New Roman"/>
              </a:rPr>
              <a:t>Ростовского</a:t>
            </a:r>
            <a:r>
              <a:rPr sz="2000" spc="33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района</a:t>
            </a:r>
            <a:r>
              <a:rPr sz="2000" spc="303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Ярославской</a:t>
            </a:r>
            <a:r>
              <a:rPr sz="2000" spc="33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области,</a:t>
            </a:r>
            <a:r>
              <a:rPr sz="2000" spc="3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1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семье</a:t>
            </a:r>
            <a:r>
              <a:rPr sz="2000" spc="33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крестьянина.</a:t>
            </a:r>
            <a:r>
              <a:rPr sz="2000" spc="33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Русский. </a:t>
            </a:r>
            <a:r>
              <a:rPr sz="2000" dirty="0">
                <a:latin typeface="Times New Roman"/>
                <a:cs typeface="Times New Roman"/>
              </a:rPr>
              <a:t>Окончил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</a:t>
            </a:r>
            <a:r>
              <a:rPr sz="2000" spc="18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классов.</a:t>
            </a:r>
            <a:r>
              <a:rPr sz="2000" spc="18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Работал</a:t>
            </a:r>
            <a:r>
              <a:rPr sz="2000" spc="181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котельщиком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на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крахмало-</a:t>
            </a:r>
            <a:r>
              <a:rPr sz="2000" dirty="0">
                <a:latin typeface="Times New Roman"/>
                <a:cs typeface="Times New Roman"/>
              </a:rPr>
              <a:t>паточном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заводе</a:t>
            </a:r>
            <a:r>
              <a:rPr sz="2000" spc="173" dirty="0">
                <a:latin typeface="Times New Roman"/>
                <a:cs typeface="Times New Roman"/>
              </a:rPr>
              <a:t> </a:t>
            </a:r>
            <a:r>
              <a:rPr sz="2000" spc="-72" dirty="0">
                <a:latin typeface="Times New Roman"/>
                <a:cs typeface="Times New Roman"/>
              </a:rPr>
              <a:t>в </a:t>
            </a:r>
            <a:r>
              <a:rPr sz="2000" dirty="0">
                <a:latin typeface="Times New Roman"/>
                <a:cs typeface="Times New Roman"/>
              </a:rPr>
              <a:t>Ростове.</a:t>
            </a:r>
            <a:r>
              <a:rPr sz="2000" spc="-87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Советской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-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марта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-94" dirty="0">
                <a:latin typeface="Times New Roman"/>
                <a:cs typeface="Times New Roman"/>
              </a:rPr>
              <a:t> </a:t>
            </a:r>
            <a:r>
              <a:rPr sz="2000" spc="-36" dirty="0">
                <a:latin typeface="Times New Roman"/>
                <a:cs typeface="Times New Roman"/>
              </a:rPr>
              <a:t>г.</a:t>
            </a:r>
            <a:endParaRPr sz="2000" dirty="0">
              <a:latin typeface="Times New Roman"/>
              <a:cs typeface="Times New Roman"/>
            </a:endParaRPr>
          </a:p>
          <a:p>
            <a:pPr marL="17463" marR="11006" indent="346075" algn="just">
              <a:lnSpc>
                <a:spcPct val="90000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8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действующей</a:t>
            </a:r>
            <a:r>
              <a:rPr sz="2000" spc="79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Армии</a:t>
            </a:r>
            <a:r>
              <a:rPr sz="2000" spc="101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мая</a:t>
            </a:r>
            <a:r>
              <a:rPr sz="2000" spc="8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1943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г.</a:t>
            </a:r>
            <a:r>
              <a:rPr sz="2000" spc="94" dirty="0">
                <a:latin typeface="Times New Roman"/>
                <a:cs typeface="Times New Roman"/>
              </a:rPr>
              <a:t> 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Линейный</a:t>
            </a:r>
            <a:r>
              <a:rPr sz="2000" u="sng" spc="10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надсмотрщик</a:t>
            </a:r>
            <a:r>
              <a:rPr sz="2000" spc="-14" dirty="0">
                <a:latin typeface="Times New Roman"/>
                <a:cs typeface="Times New Roman"/>
              </a:rPr>
              <a:t> </a:t>
            </a:r>
            <a:r>
              <a:rPr sz="2000" u="sng" spc="-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телеграфно-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кабельной</a:t>
            </a:r>
            <a:r>
              <a:rPr sz="2000" u="sng" spc="67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роты</a:t>
            </a:r>
            <a:r>
              <a:rPr sz="2000" spc="672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128-</a:t>
            </a:r>
            <a:r>
              <a:rPr sz="2000" dirty="0">
                <a:latin typeface="Times New Roman"/>
                <a:cs typeface="Times New Roman"/>
              </a:rPr>
              <a:t>го</a:t>
            </a:r>
            <a:r>
              <a:rPr sz="2000" spc="672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гвардии</a:t>
            </a:r>
            <a:r>
              <a:rPr sz="2000" spc="679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отдельного</a:t>
            </a:r>
            <a:r>
              <a:rPr sz="2000" spc="70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батальона</a:t>
            </a:r>
            <a:r>
              <a:rPr sz="2000" spc="686" dirty="0">
                <a:latin typeface="Times New Roman"/>
                <a:cs typeface="Times New Roman"/>
              </a:rPr>
              <a:t> </a:t>
            </a:r>
            <a:r>
              <a:rPr sz="2000" spc="-14" dirty="0">
                <a:latin typeface="Times New Roman"/>
                <a:cs typeface="Times New Roman"/>
              </a:rPr>
              <a:t>связи (18-</a:t>
            </a:r>
            <a:r>
              <a:rPr sz="2000" dirty="0">
                <a:latin typeface="Times New Roman"/>
                <a:cs typeface="Times New Roman"/>
              </a:rPr>
              <a:t>й  гв.  стр.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корпус,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spc="-29" dirty="0">
                <a:latin typeface="Times New Roman"/>
                <a:cs typeface="Times New Roman"/>
              </a:rPr>
              <a:t>7-</a:t>
            </a:r>
            <a:r>
              <a:rPr sz="2000" dirty="0">
                <a:latin typeface="Times New Roman"/>
                <a:cs typeface="Times New Roman"/>
              </a:rPr>
              <a:t>я  гв.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Армия,  </a:t>
            </a:r>
            <a:r>
              <a:rPr sz="2000" spc="-14" dirty="0">
                <a:latin typeface="Times New Roman"/>
                <a:cs typeface="Times New Roman"/>
              </a:rPr>
              <a:t>2-</a:t>
            </a:r>
            <a:r>
              <a:rPr sz="2000" dirty="0">
                <a:latin typeface="Times New Roman"/>
                <a:cs typeface="Times New Roman"/>
              </a:rPr>
              <a:t>й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Украинский</a:t>
            </a:r>
            <a:r>
              <a:rPr sz="2000" spc="7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фронт).  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018" y="547252"/>
            <a:ext cx="2733188" cy="389004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0" y="0"/>
            <a:ext cx="6858000" cy="510966"/>
          </a:xfrm>
          <a:prstGeom prst="rect">
            <a:avLst/>
          </a:prstGeom>
        </p:spPr>
        <p:txBody>
          <a:bodyPr vert="horz" wrap="square" lIns="0" tIns="18344" rIns="0" bIns="0" rtlCol="0">
            <a:spAutoFit/>
          </a:bodyPr>
          <a:lstStyle/>
          <a:p>
            <a:pPr marL="1160250" marR="7338" indent="-1142824" algn="ctr">
              <a:spcBef>
                <a:spcPts val="144"/>
              </a:spcBef>
            </a:pPr>
            <a:r>
              <a:rPr sz="3200" dirty="0">
                <a:solidFill>
                  <a:schemeClr val="tx1"/>
                </a:solidFill>
              </a:rPr>
              <a:t>Чистов</a:t>
            </a:r>
            <a:r>
              <a:rPr sz="3200" spc="-390" dirty="0">
                <a:solidFill>
                  <a:schemeClr val="tx1"/>
                </a:solidFill>
              </a:rPr>
              <a:t> </a:t>
            </a:r>
            <a:r>
              <a:rPr sz="3200" spc="-43" dirty="0">
                <a:solidFill>
                  <a:schemeClr val="tx1"/>
                </a:solidFill>
              </a:rPr>
              <a:t>Константин </a:t>
            </a:r>
            <a:r>
              <a:rPr sz="3200" spc="-14" dirty="0">
                <a:solidFill>
                  <a:schemeClr val="tx1"/>
                </a:solidFill>
              </a:rPr>
              <a:t>Александрович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191395" y="3742953"/>
            <a:ext cx="3090843" cy="2895212"/>
            <a:chOff x="105155" y="3491484"/>
            <a:chExt cx="3200400" cy="299783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155" y="3491484"/>
              <a:ext cx="3041904" cy="280111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5176" y="3938016"/>
              <a:ext cx="3040380" cy="2551176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B1E8211-CB08-4F2E-B928-C97C6E24A665}"/>
              </a:ext>
            </a:extLst>
          </p:cNvPr>
          <p:cNvSpPr txBox="1"/>
          <p:nvPr/>
        </p:nvSpPr>
        <p:spPr>
          <a:xfrm>
            <a:off x="0" y="6441173"/>
            <a:ext cx="6825328" cy="2598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3" marR="11006" indent="346075" algn="just">
              <a:lnSpc>
                <a:spcPct val="90000"/>
              </a:lnSpc>
              <a:spcBef>
                <a:spcPts val="100"/>
              </a:spcBef>
            </a:pPr>
            <a:r>
              <a:rPr lang="ru-RU" sz="2000" spc="-14" dirty="0">
                <a:latin typeface="Times New Roman"/>
                <a:cs typeface="Times New Roman"/>
              </a:rPr>
              <a:t>Гвардии </a:t>
            </a:r>
            <a:r>
              <a:rPr lang="ru-RU" sz="2000" dirty="0">
                <a:latin typeface="Times New Roman"/>
                <a:cs typeface="Times New Roman"/>
              </a:rPr>
              <a:t>рядовой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Чистов</a:t>
            </a:r>
            <a:r>
              <a:rPr lang="ru-RU" sz="2000" spc="30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11.02.1945</a:t>
            </a:r>
            <a:r>
              <a:rPr lang="ru-RU" sz="2000" spc="325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г.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при</a:t>
            </a:r>
            <a:r>
              <a:rPr lang="ru-RU" sz="2000" spc="311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несении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службы</a:t>
            </a:r>
            <a:r>
              <a:rPr lang="ru-RU" sz="2000" spc="318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325" dirty="0">
                <a:latin typeface="Times New Roman"/>
                <a:cs typeface="Times New Roman"/>
              </a:rPr>
              <a:t>  </a:t>
            </a:r>
            <a:r>
              <a:rPr lang="ru-RU" sz="2000" spc="-14" dirty="0">
                <a:latin typeface="Times New Roman"/>
                <a:cs typeface="Times New Roman"/>
              </a:rPr>
              <a:t>контрольной </a:t>
            </a:r>
            <a:r>
              <a:rPr lang="ru-RU" sz="2000" dirty="0">
                <a:latin typeface="Times New Roman"/>
                <a:cs typeface="Times New Roman"/>
              </a:rPr>
              <a:t>телефонной</a:t>
            </a:r>
            <a:r>
              <a:rPr lang="ru-RU" sz="2000" spc="282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станции</a:t>
            </a:r>
            <a:r>
              <a:rPr lang="ru-RU" sz="2000" spc="289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282" dirty="0">
                <a:latin typeface="Times New Roman"/>
                <a:cs typeface="Times New Roman"/>
              </a:rPr>
              <a:t>   </a:t>
            </a:r>
            <a:r>
              <a:rPr lang="ru-RU" sz="2000" dirty="0" err="1">
                <a:latin typeface="Times New Roman"/>
                <a:cs typeface="Times New Roman"/>
              </a:rPr>
              <a:t>г.Буда</a:t>
            </a:r>
            <a:r>
              <a:rPr lang="ru-RU" sz="2000" spc="289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(часть</a:t>
            </a:r>
            <a:r>
              <a:rPr lang="ru-RU" sz="2000" spc="289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г. Будапешт)</a:t>
            </a:r>
            <a:r>
              <a:rPr lang="ru-RU" sz="2000" spc="289" dirty="0">
                <a:latin typeface="Times New Roman"/>
                <a:cs typeface="Times New Roman"/>
              </a:rPr>
              <a:t>   </a:t>
            </a:r>
            <a:r>
              <a:rPr lang="ru-RU" sz="2000" dirty="0">
                <a:latin typeface="Times New Roman"/>
                <a:cs typeface="Times New Roman"/>
              </a:rPr>
              <a:t>был</a:t>
            </a:r>
            <a:r>
              <a:rPr lang="ru-RU" sz="2000" spc="282" dirty="0">
                <a:latin typeface="Times New Roman"/>
                <a:cs typeface="Times New Roman"/>
              </a:rPr>
              <a:t>   </a:t>
            </a:r>
            <a:r>
              <a:rPr lang="ru-RU" sz="2000" spc="-14" dirty="0">
                <a:latin typeface="Times New Roman"/>
                <a:cs typeface="Times New Roman"/>
              </a:rPr>
              <a:t>окружён </a:t>
            </a:r>
            <a:r>
              <a:rPr lang="ru-RU" sz="2000" dirty="0">
                <a:latin typeface="Times New Roman"/>
                <a:cs typeface="Times New Roman"/>
              </a:rPr>
              <a:t>гитлеровцами,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но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продолжал</a:t>
            </a:r>
            <a:r>
              <a:rPr lang="ru-RU" sz="2000" spc="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боевую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работу,</a:t>
            </a:r>
            <a:r>
              <a:rPr lang="ru-RU" sz="2000" spc="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отстреливаясь</a:t>
            </a:r>
            <a:r>
              <a:rPr lang="ru-RU" sz="2000" spc="65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до</a:t>
            </a:r>
            <a:r>
              <a:rPr lang="ru-RU" sz="2000" spc="79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последнего </a:t>
            </a:r>
            <a:r>
              <a:rPr lang="ru-RU" sz="2000" dirty="0">
                <a:latin typeface="Times New Roman"/>
                <a:cs typeface="Times New Roman"/>
              </a:rPr>
              <a:t>патрона.</a:t>
            </a:r>
            <a:r>
              <a:rPr lang="ru-RU" sz="2000" spc="51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Звание</a:t>
            </a:r>
            <a:r>
              <a:rPr lang="ru-RU" sz="2000" spc="48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51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Советского</a:t>
            </a:r>
            <a:r>
              <a:rPr lang="ru-RU" sz="2000" spc="520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Союза</a:t>
            </a:r>
            <a:r>
              <a:rPr lang="ru-RU" sz="2000" spc="513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присвоено</a:t>
            </a:r>
            <a:r>
              <a:rPr lang="ru-RU" sz="2000" spc="520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15.05.1946</a:t>
            </a:r>
            <a:r>
              <a:rPr lang="ru-RU" sz="2000" spc="513" dirty="0">
                <a:latin typeface="Times New Roman"/>
                <a:cs typeface="Times New Roman"/>
              </a:rPr>
              <a:t>  </a:t>
            </a:r>
            <a:r>
              <a:rPr lang="ru-RU" sz="2000" spc="-36" dirty="0">
                <a:latin typeface="Times New Roman"/>
                <a:cs typeface="Times New Roman"/>
              </a:rPr>
              <a:t>г. </a:t>
            </a:r>
            <a:r>
              <a:rPr lang="ru-RU" sz="2000" spc="-14" dirty="0">
                <a:latin typeface="Times New Roman"/>
                <a:cs typeface="Times New Roman"/>
              </a:rPr>
              <a:t>посмертно.</a:t>
            </a:r>
            <a:endParaRPr lang="ru-RU" sz="2000" dirty="0">
              <a:latin typeface="Times New Roman"/>
              <a:cs typeface="Times New Roman"/>
            </a:endParaRPr>
          </a:p>
          <a:p>
            <a:pPr marL="17463" marR="11006" indent="346075" algn="just">
              <a:lnSpc>
                <a:spcPct val="90000"/>
              </a:lnSpc>
              <a:spcBef>
                <a:spcPts val="100"/>
              </a:spcBef>
            </a:pPr>
            <a:r>
              <a:rPr lang="ru-RU" sz="2000" spc="-14" dirty="0">
                <a:latin typeface="Times New Roman"/>
                <a:cs typeface="Times New Roman"/>
              </a:rPr>
              <a:t>Похоронен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братской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могиле</a:t>
            </a:r>
            <a:r>
              <a:rPr lang="ru-RU" sz="2000" spc="-58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на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горе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spc="-36" dirty="0" err="1">
                <a:latin typeface="Times New Roman"/>
                <a:cs typeface="Times New Roman"/>
              </a:rPr>
              <a:t>Гелерт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dirty="0">
                <a:latin typeface="Times New Roman"/>
                <a:cs typeface="Times New Roman"/>
              </a:rPr>
              <a:t>в</a:t>
            </a:r>
            <a:r>
              <a:rPr lang="ru-RU" sz="2000" spc="-43" dirty="0">
                <a:latin typeface="Times New Roman"/>
                <a:cs typeface="Times New Roman"/>
              </a:rPr>
              <a:t> </a:t>
            </a:r>
            <a:r>
              <a:rPr lang="ru-RU" sz="2000" spc="-137" dirty="0" err="1">
                <a:latin typeface="Times New Roman"/>
                <a:cs typeface="Times New Roman"/>
              </a:rPr>
              <a:t>г.</a:t>
            </a:r>
            <a:r>
              <a:rPr lang="ru-RU" sz="2000" spc="-65" dirty="0" err="1">
                <a:latin typeface="Times New Roman"/>
                <a:cs typeface="Times New Roman"/>
              </a:rPr>
              <a:t>Будапешт</a:t>
            </a:r>
            <a:r>
              <a:rPr lang="ru-RU" sz="2000" spc="-65" dirty="0">
                <a:latin typeface="Times New Roman"/>
                <a:cs typeface="Times New Roman"/>
              </a:rPr>
              <a:t>.</a:t>
            </a:r>
            <a:r>
              <a:rPr lang="ru-RU" sz="2000" spc="-51" dirty="0">
                <a:latin typeface="Times New Roman"/>
                <a:cs typeface="Times New Roman"/>
              </a:rPr>
              <a:t> </a:t>
            </a:r>
            <a:r>
              <a:rPr lang="ru-RU" sz="2000" spc="-14" dirty="0">
                <a:latin typeface="Times New Roman"/>
                <a:cs typeface="Times New Roman"/>
              </a:rPr>
              <a:t>Именем </a:t>
            </a:r>
            <a:r>
              <a:rPr lang="ru-RU" sz="2000" dirty="0">
                <a:latin typeface="Times New Roman"/>
                <a:cs typeface="Times New Roman"/>
              </a:rPr>
              <a:t>Героя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названы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пионерская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дружина</a:t>
            </a:r>
            <a:r>
              <a:rPr lang="ru-RU" sz="2000" spc="22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школы,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где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он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учился,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и</a:t>
            </a:r>
            <a:r>
              <a:rPr lang="ru-RU" sz="2000" spc="14" dirty="0">
                <a:latin typeface="Times New Roman"/>
                <a:cs typeface="Times New Roman"/>
              </a:rPr>
              <a:t>  </a:t>
            </a:r>
            <a:r>
              <a:rPr lang="ru-RU" sz="2000" dirty="0">
                <a:latin typeface="Times New Roman"/>
                <a:cs typeface="Times New Roman"/>
              </a:rPr>
              <a:t>улица</a:t>
            </a:r>
            <a:r>
              <a:rPr lang="ru-RU" sz="2000" spc="7" dirty="0">
                <a:latin typeface="Times New Roman"/>
                <a:cs typeface="Times New Roman"/>
              </a:rPr>
              <a:t>  </a:t>
            </a:r>
            <a:r>
              <a:rPr lang="ru-RU" sz="2000" spc="-72" dirty="0">
                <a:latin typeface="Times New Roman"/>
                <a:cs typeface="Times New Roman"/>
              </a:rPr>
              <a:t>в </a:t>
            </a:r>
            <a:r>
              <a:rPr lang="ru-RU" sz="2000" spc="-14" dirty="0" err="1">
                <a:latin typeface="Times New Roman"/>
                <a:cs typeface="Times New Roman"/>
              </a:rPr>
              <a:t>Ростове</a:t>
            </a:r>
            <a:r>
              <a:rPr lang="ru-RU" sz="2000" spc="-14" dirty="0">
                <a:latin typeface="Times New Roman"/>
                <a:cs typeface="Times New Roman"/>
              </a:rPr>
              <a:t>.</a:t>
            </a:r>
            <a:endParaRPr lang="ru-RU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2611</Words>
  <Application>Microsoft Office PowerPoint</Application>
  <PresentationFormat>Лист A4 (210x297 мм)</PresentationFormat>
  <Paragraphs>84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Times New Roman</vt:lpstr>
      <vt:lpstr>Office Theme</vt:lpstr>
      <vt:lpstr>Связисты – Герои  Великой  Отечественной войны</vt:lpstr>
      <vt:lpstr>Памятник воину-связисту  в Москве</vt:lpstr>
      <vt:lpstr>Зорин Сергей Петрович</vt:lpstr>
      <vt:lpstr>Ращупкин Андрей Иванович</vt:lpstr>
      <vt:lpstr>Чистов Николай Александрович</vt:lpstr>
      <vt:lpstr>Яценевич Виктор Антонович</vt:lpstr>
      <vt:lpstr>Солодилов Николай Федотович</vt:lpstr>
      <vt:lpstr>Чирков Михаил Алексеевич</vt:lpstr>
      <vt:lpstr>Чистов Константин Александрович</vt:lpstr>
      <vt:lpstr>Тезиков Павел Александрович</vt:lpstr>
      <vt:lpstr>Телевинов Анатолий Романович</vt:lpstr>
      <vt:lpstr>Барамзина Татьяна Николаевна</vt:lpstr>
      <vt:lpstr>Волынцев Василий Михайлович</vt:lpstr>
      <vt:lpstr>Живов Анатолий Павлович</vt:lpstr>
      <vt:lpstr>Понамарёв Виктор Павлович</vt:lpstr>
      <vt:lpstr>Стемпковская Елена Константиновна</vt:lpstr>
      <vt:lpstr>Лузан Фёдор Афанасьевич</vt:lpstr>
      <vt:lpstr>Источники: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ashad_V@outlook.com</dc:creator>
  <cp:lastModifiedBy>Ольга Лигай</cp:lastModifiedBy>
  <cp:revision>18</cp:revision>
  <dcterms:created xsi:type="dcterms:W3CDTF">2025-04-01T10:29:46Z</dcterms:created>
  <dcterms:modified xsi:type="dcterms:W3CDTF">2025-04-21T11:23:18Z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2020-01-21T00:00:00Z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2025-04-01T00:00:00Z</vt:filetime>
  </property>
  <property fmtid="{D5CDD505-2E9C-101B-9397-08002B2CF9AE}" pid="5" name="Producer">
    <vt:lpwstr>Microsoft® PowerPoint® 2016</vt:lpwstr>
  </property>
</Properties>
</file>