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0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9" r:id="rId10"/>
    <p:sldId id="330" r:id="rId11"/>
    <p:sldId id="318" r:id="rId12"/>
    <p:sldId id="320" r:id="rId13"/>
    <p:sldId id="321" r:id="rId14"/>
    <p:sldId id="322" r:id="rId15"/>
    <p:sldId id="323" r:id="rId16"/>
    <p:sldId id="324" r:id="rId17"/>
    <p:sldId id="325" r:id="rId18"/>
    <p:sldId id="32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0"/>
    <p:restoredTop sz="94626"/>
  </p:normalViewPr>
  <p:slideViewPr>
    <p:cSldViewPr snapToGrid="0">
      <p:cViewPr varScale="1">
        <p:scale>
          <a:sx n="110" d="100"/>
          <a:sy n="110" d="100"/>
        </p:scale>
        <p:origin x="9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12/20/2025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12/20/2025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5094" y="322557"/>
            <a:ext cx="7365675" cy="1650490"/>
          </a:xfrm>
        </p:spPr>
        <p:txBody>
          <a:bodyPr lIns="0" tIns="0" rIns="0" bIns="0" anchor="t">
            <a:noAutofit/>
          </a:bodyPr>
          <a:lstStyle>
            <a:lvl1pPr algn="l">
              <a:defRPr sz="3000" cap="all" baseline="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 err="1"/>
              <a:t>hjhjhh</a:t>
            </a:r>
            <a:r>
              <a:rPr lang="en-US" dirty="0"/>
              <a:t> </a:t>
            </a:r>
            <a:r>
              <a:rPr lang="ru-RU" dirty="0"/>
              <a:t>пппп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hjhjhjfffffffffffff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D5B031-92C7-C093-2551-D07457044EAC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4" name="Picture Placeholder 14" descr="White modern architecture">
              <a:extLst>
                <a:ext uri="{FF2B5EF4-FFF2-40B4-BE49-F238E27FC236}">
                  <a16:creationId xmlns:a16="http://schemas.microsoft.com/office/drawing/2014/main" id="{21A49D77-8AEF-828A-03A8-2845B710D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5" name="Picture Placeholder 14" descr="White modern architecture">
              <a:extLst>
                <a:ext uri="{FF2B5EF4-FFF2-40B4-BE49-F238E27FC236}">
                  <a16:creationId xmlns:a16="http://schemas.microsoft.com/office/drawing/2014/main" id="{206EA98F-16E6-C607-6268-D08FD83B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7E6947B8-AA10-E633-EF28-E1A80069E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73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987AE2-5803-BA29-C76B-C9FA864D3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540B3-3734-5A53-D7E0-D89871A3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6B22B6-D5E7-7C52-B588-374568C8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CDBC7A5-FE31-E809-7729-4AFA9CFD0DEB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82C1C4E7-A67E-5E90-3669-D2982C30E4FC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3215" y="640080"/>
            <a:ext cx="5842206" cy="1625792"/>
          </a:xfrm>
        </p:spPr>
        <p:txBody>
          <a:bodyPr lIns="0" tIns="0" rIns="0" bIns="0"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288" y="653461"/>
            <a:ext cx="4597556" cy="5549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83215" y="2610928"/>
            <a:ext cx="5647523" cy="362528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Прошу рассмотреть ответ на уведомление № 2706 о вызове в налоговый орган налогоплательщика от 24.03.2025 года в прикреплённых файлах.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После рассмотрения ответа просьба, по возможности, дать обратную связь и сообщить, требуется ли очно посещать Инспекцию 20.05.2025 10:35 для дачи дополнительных пояснений.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826" y="465826"/>
            <a:ext cx="4698521" cy="1932317"/>
          </a:xfrm>
        </p:spPr>
        <p:txBody>
          <a:bodyPr lIns="0" tIns="0" rIns="0" bIns="0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075B629-22B4-B399-5D07-4652BF682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B16EE8-89D3-7E4F-90BE-68EAAD85CBB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24595" y="786384"/>
            <a:ext cx="5723109" cy="2071835"/>
          </a:xfrm>
        </p:spPr>
        <p:txBody>
          <a:bodyPr lIns="0" tIns="0" rIns="0" bIns="0" anchor="ctr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none" baseline="0">
                <a:latin typeface="Trebuchet MS" panose="020B0603020202020204" pitchFamily="34" charset="0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>
                <a:latin typeface="Trebuchet MS" panose="020B0603020202020204" pitchFamily="34" charset="0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 cap="none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4595" y="3289541"/>
            <a:ext cx="5723109" cy="333986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cap="none" baseline="0">
                <a:latin typeface="Trebuchet MS" panose="020B0603020202020204" pitchFamily="34" charset="0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cap="none">
                <a:latin typeface="Trebuchet MS" panose="020B0603020202020204" pitchFamily="34" charset="0"/>
              </a:defRPr>
            </a:lvl2pPr>
            <a:lvl3pPr>
              <a:defRPr sz="1800" b="0" cap="none">
                <a:latin typeface="Trebuchet MS" panose="020B0603020202020204" pitchFamily="34" charset="0"/>
              </a:defRPr>
            </a:lvl3pPr>
            <a:lvl4pPr>
              <a:defRPr sz="1800" b="0" cap="none">
                <a:latin typeface="Trebuchet MS" panose="020B0603020202020204" pitchFamily="34" charset="0"/>
              </a:defRPr>
            </a:lvl4pPr>
            <a:lvl5pPr>
              <a:defRPr sz="1800" b="0" cap="none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1"/>
            <a:ext cx="4969505" cy="1930592"/>
          </a:xfrm>
        </p:spPr>
        <p:txBody>
          <a:bodyPr lIns="0" tIns="0" rIns="0" bIns="0" anchor="b">
            <a:noAutofit/>
          </a:bodyPr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93407" y="3019245"/>
            <a:ext cx="4727447" cy="2921479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</a:t>
            </a:r>
            <a:r>
              <a:rPr lang="ru-RU" dirty="0"/>
              <a:t>Привет ЖЖ </a:t>
            </a:r>
            <a:r>
              <a:rPr lang="en-US" dirty="0"/>
              <a:t>text style</a:t>
            </a:r>
            <a:endParaRPr lang="ru-R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F214F5-1EBC-DA96-F275-05A0133562D0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168592"/>
          </a:xfrm>
        </p:spPr>
        <p:txBody>
          <a:bodyPr anchor="b">
            <a:noAutofit/>
          </a:bodyPr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650521"/>
            <a:ext cx="4135676" cy="4457671"/>
          </a:xfrm>
        </p:spPr>
        <p:txBody>
          <a:bodyPr lIns="9144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none" baseline="0">
                <a:latin typeface="Trebuchet MS" panose="020B0603020202020204" pitchFamily="34" charset="0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 cap="none">
                <a:latin typeface="Trebuchet MS" panose="020B0603020202020204" pitchFamily="34" charset="0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cap="none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650521"/>
            <a:ext cx="5358384" cy="4457671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>
                <a:latin typeface="Trebuchet MS" panose="020B0603020202020204" pitchFamily="34" charset="0"/>
              </a:defRPr>
            </a:lvl1pPr>
            <a:lvl2pPr>
              <a:defRPr sz="1800" b="0">
                <a:latin typeface="Trebuchet MS" panose="020B0603020202020204" pitchFamily="34" charset="0"/>
              </a:defRPr>
            </a:lvl2pPr>
            <a:lvl3pPr>
              <a:defRPr sz="1800" b="0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63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10085832" cy="1227309"/>
          </a:xfrm>
        </p:spPr>
        <p:txBody>
          <a:bodyPr lIns="0" tIns="45720" rIns="91440" bIns="45720" anchor="ctr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>
                <a:latin typeface="Trebuchet MS" panose="020B0603020202020204" pitchFamily="34" charset="0"/>
              </a:defRPr>
            </a:lvl1pPr>
            <a:lvl2pPr>
              <a:defRPr sz="1800" b="1">
                <a:latin typeface="Trebuchet MS" panose="020B0603020202020204" pitchFamily="34" charset="0"/>
              </a:defRPr>
            </a:lvl2pPr>
            <a:lvl3pPr>
              <a:defRPr sz="1800" b="1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50392" y="3358551"/>
            <a:ext cx="10085832" cy="2812211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latin typeface="Trebuchet MS" panose="020B0603020202020204" pitchFamily="34" charset="0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948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344" y="226491"/>
            <a:ext cx="5093208" cy="1956816"/>
          </a:xfrm>
        </p:spPr>
        <p:txBody>
          <a:bodyPr lIns="0" tIns="0" rIns="0" bIns="0"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2343" y="2845068"/>
            <a:ext cx="5093207" cy="314166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D6A538-39F8-D45E-F4C1-38779C640BB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06" r="17667" b="23487"/>
          <a:stretch/>
        </p:blipFill>
        <p:spPr>
          <a:xfrm>
            <a:off x="4124294" y="2125402"/>
            <a:ext cx="767806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D9CFE2-F1DE-34DA-A154-9AE903E5B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5" r:id="rId3"/>
    <p:sldLayoutId id="2147483651" r:id="rId4"/>
    <p:sldLayoutId id="2147483670" r:id="rId5"/>
    <p:sldLayoutId id="2147483669" r:id="rId6"/>
    <p:sldLayoutId id="2147483659" r:id="rId7"/>
    <p:sldLayoutId id="2147483664" r:id="rId8"/>
    <p:sldLayoutId id="2147483654" r:id="rId9"/>
    <p:sldLayoutId id="2147483667" r:id="rId10"/>
    <p:sldLayoutId id="2147483652" r:id="rId11"/>
    <p:sldLayoutId id="2147483656" r:id="rId12"/>
    <p:sldLayoutId id="214748366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5300-AC43-F396-6E83-73A31578C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err="1"/>
              <a:t>Памятник</a:t>
            </a:r>
            <a:r>
              <a:rPr dirty="0"/>
              <a:t> </a:t>
            </a:r>
            <a:r>
              <a:rPr dirty="0" smtClean="0"/>
              <a:t>«</a:t>
            </a:r>
            <a:r>
              <a:rPr lang="ru-RU" dirty="0" smtClean="0"/>
              <a:t>Защитникам советского Заполярья</a:t>
            </a:r>
            <a:r>
              <a:rPr dirty="0" smtClean="0"/>
              <a:t>»</a:t>
            </a:r>
            <a:r>
              <a:rPr lang="ru-RU" dirty="0" smtClean="0"/>
              <a:t>в городе-герое Мурманске</a:t>
            </a:r>
            <a:r>
              <a:rPr dirty="0" smtClean="0"/>
              <a:t>: </a:t>
            </a:r>
            <a:r>
              <a:rPr dirty="0" err="1"/>
              <a:t>Символ</a:t>
            </a:r>
            <a:r>
              <a:rPr dirty="0"/>
              <a:t> </a:t>
            </a:r>
            <a:r>
              <a:rPr dirty="0" err="1"/>
              <a:t>мужества</a:t>
            </a:r>
            <a:r>
              <a:rPr dirty="0"/>
              <a:t> и </a:t>
            </a:r>
            <a:r>
              <a:rPr dirty="0" err="1" smtClean="0"/>
              <a:t>героизма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mtClean="0"/>
              <a:t/>
            </a:r>
            <a:br>
              <a:rPr lang="ru-RU" smtClean="0"/>
            </a:br>
            <a:r>
              <a:rPr lang="ru-RU" sz="1800" smtClean="0"/>
              <a:t>автор: </a:t>
            </a:r>
            <a:r>
              <a:rPr lang="ru-RU" sz="1800" dirty="0" smtClean="0"/>
              <a:t>Семенова Е.В.</a:t>
            </a:r>
            <a:br>
              <a:rPr lang="ru-RU" sz="1800" dirty="0" smtClean="0"/>
            </a:br>
            <a:r>
              <a:rPr lang="ru-RU" sz="1800" dirty="0" smtClean="0"/>
              <a:t>МБОУ СОШ города Мурманска «Гимназия №5»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951" b="5951"/>
          <a:stretch>
            <a:fillRect/>
          </a:stretch>
        </p:blipFill>
        <p:spPr>
          <a:xfrm>
            <a:off x="205243" y="252549"/>
            <a:ext cx="4575802" cy="5380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 cap="all" spc="600" dirty="0">
                <a:solidFill>
                  <a:prstClr val="black"/>
                </a:solidFill>
                <a:latin typeface="Arial Black"/>
                <a:ea typeface="+mj-ea"/>
              </a:rPr>
              <a:t>Но почему памятник </a:t>
            </a:r>
            <a:r>
              <a:rPr lang="ru-RU" sz="2400" b="1" cap="all" spc="600" dirty="0" smtClean="0">
                <a:solidFill>
                  <a:prstClr val="black"/>
                </a:solidFill>
                <a:latin typeface="Arial Black"/>
                <a:ea typeface="+mj-ea"/>
              </a:rPr>
              <a:t>Защитникам </a:t>
            </a:r>
            <a:r>
              <a:rPr lang="ru-RU" sz="2400" b="1" cap="all" spc="600" dirty="0">
                <a:solidFill>
                  <a:prstClr val="black"/>
                </a:solidFill>
                <a:latin typeface="Arial Black"/>
                <a:ea typeface="+mj-ea"/>
              </a:rPr>
              <a:t>советского Заполярья в народе называют Алеша?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8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1E7AF-711C-2CCD-4F23-19B72626B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433D-2883-DC06-3111-58B6D337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Памятник «Алёша» в Пловдиве: История и прототип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FC8EC-46AF-A7E5-398A-87F7AD9D7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Памятник установлен в 1954 году в память о советском солдате Алексее Ивановиче Скурлатове, ставшем прототипом скульптуры, и торжественно открыт в 1957 году.</a:t>
            </a:r>
          </a:p>
        </p:txBody>
      </p:sp>
    </p:spTree>
    <p:extLst>
      <p:ext uri="{BB962C8B-B14F-4D97-AF65-F5344CB8AC3E}">
        <p14:creationId xmlns:p14="http://schemas.microsoft.com/office/powerpoint/2010/main" val="38049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287B8-C86C-B414-5876-12FAD46B8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4861-08CB-3384-EF90-34E01E34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Архитектурные особенности и композиция в Пловдиве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6DA90-36B8-118B-1FB0-F138FE423D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t>Памятник «Алёша» в Пловдиве — монумент высотой 17 метров, включающий 11-метровую скульптуру на 6-метровом постаменте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47D35-CBBF-6825-2A74-11007C8DA89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t>Памятник украшен лестницами и барельефами, символизирующими встречу с советскими воинами.</a:t>
            </a:r>
          </a:p>
          <a:p>
            <a:r>
              <a:t>Расположен на площади Свободы, являющейся сердцем города Пловдив.</a:t>
            </a:r>
          </a:p>
          <a:p>
            <a:r>
              <a:t>«Алёша» стал символом братской дружбы и памяти о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42344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99940-A5DA-30EE-8B4B-741CE3CD7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50B0-33F7-C660-2725-DCC0F49A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Музыкальное наследие: Песня «Алёша» в Болгарии</a:t>
            </a:r>
          </a:p>
        </p:txBody>
      </p:sp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597" b="9597"/>
          <a:stretch>
            <a:fillRect/>
          </a:stretch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381A90-ECC5-EFA8-6A0C-A0418D9292B9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t>Песня «Алёша» была гимном города Пловдив с 1962 по 1989 год, олицетворяя связь с памятником «Алёша»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4B0EF-86F0-20C5-9C14-3CBE4DC34E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t>Композитор Эдуард Колмановский и поэт Константин Ваншенкин создали «Алёшу» в память о подвиге воинов-освободителей Болгарии от фашизма.</a:t>
            </a:r>
          </a:p>
          <a:p>
            <a:r>
              <a:t>«Алёша» часто исполняется на культурных мероприятиях и праздниках в Пловдиве, символизируя единство и дружбу между народами</a:t>
            </a:r>
          </a:p>
        </p:txBody>
      </p:sp>
    </p:spTree>
    <p:extLst>
      <p:ext uri="{BB962C8B-B14F-4D97-AF65-F5344CB8AC3E}">
        <p14:creationId xmlns:p14="http://schemas.microsoft.com/office/powerpoint/2010/main" val="4769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602AE-0885-8F60-4365-2CE605D0F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6A185A-3870-3EE2-201D-B9CCAECE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Значение песни «Алёша» в культуре и истории Болгарии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4F16D2-3494-CE97-8CE6-E2EDA6F623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t>Песня «Алёша» является национальным гимном солидарности и памяти о Второй мировой войне в Болгарии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386F0D-A52D-F859-F57D-1657068CE703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t>«Алёша» впервые была исполнена в 1944 году и сразу же стала популярной в народе.</a:t>
            </a:r>
          </a:p>
          <a:p>
            <a:r>
              <a:t>Использовалась на радио и телевидении как символ единства и сопротивления.</a:t>
            </a:r>
          </a:p>
          <a:p>
            <a:r>
              <a:t>Изучается в болгарских школах как важный элемент культурного наследия и патриотического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9852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12728-3A4C-39FB-DF0D-A32001E86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ABD6DB-C75C-DFE3-60E0-67D90EA3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Взаимодействие между Россией и Болгарией через памятник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AE69DF-A893-7E07-4B18-0885EDE3F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Памятник «Алёша» в Пловдиве символизирует неразрывную дружбу и героическое братство двух народов, подчеркивая их совместную историю и солидарность в борьбе против общего врага во Второй мировой войне.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481" r="7481"/>
          <a:stretch>
            <a:fillRect/>
          </a:stretch>
        </p:blipFill>
        <p:spPr>
          <a:xfrm>
            <a:off x="65749" y="195926"/>
            <a:ext cx="4727448" cy="5559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3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55405-3269-7775-95A6-4FFFF6FB5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C6699-345F-5A25-49ED-71D15A41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Эмоциональное воздействие и память о подвиге героев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9A6D3-98B8-295D-D52B-E8FE87BADC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Памятник «Алёша» ежегодно привлекает миллионы посетителей, вызывая искренние эмоции и укрепляя историческую память о подвиге героев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1959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0D2D0-3B4D-4293-1374-2C27D5FEA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86277-51F0-2718-BAB5-DFB3A936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Современное</a:t>
            </a:r>
            <a:r>
              <a:rPr dirty="0"/>
              <a:t> </a:t>
            </a:r>
            <a:r>
              <a:rPr dirty="0" err="1"/>
              <a:t>восприятие</a:t>
            </a:r>
            <a:r>
              <a:rPr dirty="0"/>
              <a:t> и </a:t>
            </a:r>
            <a:r>
              <a:rPr dirty="0" err="1"/>
              <a:t>уважение</a:t>
            </a:r>
            <a:r>
              <a:rPr dirty="0"/>
              <a:t> </a:t>
            </a:r>
            <a:r>
              <a:rPr dirty="0" smtClean="0"/>
              <a:t>к</a:t>
            </a:r>
            <a:r>
              <a:rPr lang="ru-RU" dirty="0" smtClean="0"/>
              <a:t> монументу Защитникам советского Заполярья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889CD-6AD1-C15E-E395-D5EF90C2BF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dirty="0" err="1"/>
              <a:t>Памятник</a:t>
            </a:r>
            <a:r>
              <a:rPr dirty="0"/>
              <a:t> </a:t>
            </a:r>
            <a:r>
              <a:rPr dirty="0" err="1" smtClean="0"/>
              <a:t>ежегодно</a:t>
            </a:r>
            <a:r>
              <a:rPr dirty="0" smtClean="0"/>
              <a:t> </a:t>
            </a:r>
            <a:r>
              <a:rPr dirty="0" err="1"/>
              <a:t>привлекает</a:t>
            </a:r>
            <a:r>
              <a:rPr dirty="0"/>
              <a:t> </a:t>
            </a:r>
            <a:r>
              <a:rPr dirty="0" err="1"/>
              <a:t>тысячи</a:t>
            </a:r>
            <a:r>
              <a:rPr dirty="0"/>
              <a:t> </a:t>
            </a:r>
            <a:r>
              <a:rPr dirty="0" err="1"/>
              <a:t>посетителей</a:t>
            </a:r>
            <a:r>
              <a:rPr dirty="0"/>
              <a:t>, </a:t>
            </a:r>
            <a:r>
              <a:rPr dirty="0" err="1"/>
              <a:t>став</a:t>
            </a:r>
            <a:r>
              <a:rPr dirty="0"/>
              <a:t> </a:t>
            </a:r>
            <a:r>
              <a:rPr dirty="0" err="1"/>
              <a:t>символом</a:t>
            </a:r>
            <a:r>
              <a:rPr dirty="0"/>
              <a:t> </a:t>
            </a:r>
            <a:r>
              <a:rPr dirty="0" err="1"/>
              <a:t>памяти</a:t>
            </a:r>
            <a:r>
              <a:rPr dirty="0"/>
              <a:t> и </a:t>
            </a:r>
            <a:r>
              <a:rPr dirty="0" err="1"/>
              <a:t>уважения</a:t>
            </a:r>
            <a:r>
              <a:rPr dirty="0"/>
              <a:t> к </a:t>
            </a:r>
            <a:r>
              <a:rPr dirty="0" err="1"/>
              <a:t>подвигу</a:t>
            </a:r>
            <a:r>
              <a:rPr dirty="0"/>
              <a:t> </a:t>
            </a:r>
            <a:r>
              <a:rPr dirty="0" err="1"/>
              <a:t>воинов</a:t>
            </a:r>
            <a:r>
              <a:rPr dirty="0"/>
              <a:t> </a:t>
            </a:r>
            <a:r>
              <a:rPr dirty="0" err="1"/>
              <a:t>Великой</a:t>
            </a:r>
            <a:r>
              <a:rPr dirty="0"/>
              <a:t> </a:t>
            </a:r>
            <a:r>
              <a:rPr dirty="0" err="1"/>
              <a:t>Отечественной</a:t>
            </a:r>
            <a:r>
              <a:rPr dirty="0"/>
              <a:t> </a:t>
            </a:r>
            <a:r>
              <a:rPr dirty="0" err="1"/>
              <a:t>войны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37AAE-107A-9CDE-916B-CA8EE0257F7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dirty="0" err="1"/>
              <a:t>Памятник</a:t>
            </a:r>
            <a:r>
              <a:rPr dirty="0"/>
              <a:t> «</a:t>
            </a:r>
            <a:r>
              <a:rPr dirty="0" err="1"/>
              <a:t>Алёша</a:t>
            </a:r>
            <a:r>
              <a:rPr dirty="0"/>
              <a:t>» в </a:t>
            </a:r>
            <a:r>
              <a:rPr dirty="0" err="1"/>
              <a:t>Мурманске</a:t>
            </a:r>
            <a:r>
              <a:rPr dirty="0"/>
              <a:t> и </a:t>
            </a:r>
            <a:r>
              <a:rPr dirty="0" err="1"/>
              <a:t>его</a:t>
            </a:r>
            <a:r>
              <a:rPr dirty="0"/>
              <a:t> </a:t>
            </a:r>
            <a:r>
              <a:rPr lang="ru-RU" dirty="0" smtClean="0"/>
              <a:t>"тезка»</a:t>
            </a:r>
            <a:r>
              <a:rPr dirty="0" smtClean="0"/>
              <a:t> </a:t>
            </a:r>
            <a:r>
              <a:rPr dirty="0"/>
              <a:t>в </a:t>
            </a:r>
            <a:r>
              <a:rPr dirty="0" err="1"/>
              <a:t>Пловдиве</a:t>
            </a:r>
            <a:r>
              <a:rPr dirty="0"/>
              <a:t> </a:t>
            </a:r>
            <a:r>
              <a:rPr dirty="0" err="1"/>
              <a:t>объединены</a:t>
            </a:r>
            <a:r>
              <a:rPr dirty="0"/>
              <a:t> </a:t>
            </a:r>
            <a:r>
              <a:rPr dirty="0" err="1"/>
              <a:t>общей</a:t>
            </a:r>
            <a:r>
              <a:rPr dirty="0"/>
              <a:t> </a:t>
            </a:r>
            <a:r>
              <a:rPr dirty="0" err="1"/>
              <a:t>темой</a:t>
            </a:r>
            <a:r>
              <a:rPr dirty="0"/>
              <a:t> </a:t>
            </a:r>
            <a:r>
              <a:rPr dirty="0" err="1"/>
              <a:t>дружбы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народами</a:t>
            </a:r>
            <a:r>
              <a:rPr dirty="0"/>
              <a:t>.</a:t>
            </a:r>
          </a:p>
          <a:p>
            <a:r>
              <a:rPr dirty="0"/>
              <a:t>В 2023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памятник</a:t>
            </a:r>
            <a:r>
              <a:rPr dirty="0"/>
              <a:t> «</a:t>
            </a:r>
            <a:r>
              <a:rPr dirty="0" err="1"/>
              <a:t>Алёша</a:t>
            </a:r>
            <a:r>
              <a:rPr dirty="0"/>
              <a:t>»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отреставрирован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подчеркивает</a:t>
            </a:r>
            <a:r>
              <a:rPr dirty="0"/>
              <a:t> </a:t>
            </a:r>
            <a:r>
              <a:rPr dirty="0" err="1"/>
              <a:t>актуальность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сохранения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будущих</a:t>
            </a:r>
            <a:r>
              <a:rPr dirty="0"/>
              <a:t> </a:t>
            </a:r>
            <a:r>
              <a:rPr dirty="0" err="1"/>
              <a:t>поколений</a:t>
            </a:r>
            <a:r>
              <a:rPr dirty="0"/>
              <a:t>.</a:t>
            </a:r>
          </a:p>
          <a:p>
            <a:r>
              <a:rPr dirty="0"/>
              <a:t>«</a:t>
            </a:r>
            <a:r>
              <a:rPr dirty="0" err="1"/>
              <a:t>Алёша</a:t>
            </a:r>
            <a:r>
              <a:rPr dirty="0"/>
              <a:t>» </a:t>
            </a:r>
            <a:r>
              <a:rPr dirty="0" err="1"/>
              <a:t>стал</a:t>
            </a:r>
            <a:r>
              <a:rPr dirty="0"/>
              <a:t> </a:t>
            </a:r>
            <a:r>
              <a:rPr dirty="0" err="1"/>
              <a:t>местом</a:t>
            </a:r>
            <a:r>
              <a:rPr dirty="0"/>
              <a:t> </a:t>
            </a:r>
            <a:r>
              <a:rPr dirty="0" err="1"/>
              <a:t>проведения</a:t>
            </a:r>
            <a:r>
              <a:rPr dirty="0"/>
              <a:t> </a:t>
            </a:r>
            <a:r>
              <a:rPr dirty="0" err="1"/>
              <a:t>патриотических</a:t>
            </a:r>
            <a:r>
              <a:rPr dirty="0"/>
              <a:t> </a:t>
            </a:r>
            <a:r>
              <a:rPr dirty="0" err="1"/>
              <a:t>мероприятий</a:t>
            </a:r>
            <a:r>
              <a:rPr dirty="0"/>
              <a:t> и </a:t>
            </a:r>
            <a:r>
              <a:rPr dirty="0" err="1"/>
              <a:t>возложения</a:t>
            </a:r>
            <a:r>
              <a:rPr dirty="0"/>
              <a:t> </a:t>
            </a:r>
            <a:r>
              <a:rPr dirty="0" err="1"/>
              <a:t>цветов</a:t>
            </a:r>
            <a:r>
              <a:rPr dirty="0"/>
              <a:t>, </a:t>
            </a:r>
            <a:r>
              <a:rPr dirty="0" err="1"/>
              <a:t>особенно</a:t>
            </a:r>
            <a:r>
              <a:rPr dirty="0"/>
              <a:t> в </a:t>
            </a:r>
            <a:r>
              <a:rPr dirty="0" err="1"/>
              <a:t>Дни</a:t>
            </a:r>
            <a:r>
              <a:rPr dirty="0"/>
              <a:t> </a:t>
            </a:r>
            <a:r>
              <a:rPr dirty="0" err="1"/>
              <a:t>Победы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7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16F00-70B6-9BB4-7862-3261DF39E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92E7-3E35-CC69-34A7-633D7574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Международное признание и влияние памятников воинской славы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2A33B-4DA6-1A52-F227-D513BC6B89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Памятник «Алёша» признан символом мужества и героизма, ежегодно привлекая миллионы посетителей со всего мира.</a:t>
            </a:r>
          </a:p>
        </p:txBody>
      </p:sp>
    </p:spTree>
    <p:extLst>
      <p:ext uri="{BB962C8B-B14F-4D97-AF65-F5344CB8AC3E}">
        <p14:creationId xmlns:p14="http://schemas.microsoft.com/office/powerpoint/2010/main" val="21689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A490-3D82-1353-2037-03A4CFD0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Общие сведения о памятнике «Алёша» в Мурманске</a:t>
            </a:r>
          </a:p>
        </p:txBody>
      </p:sp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597" b="9597"/>
          <a:stretch>
            <a:fillRect/>
          </a:stretch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277567-F507-5E75-1469-3436B37FAEBA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t>Памятник «Алёша» является одним из самых высоких монументов России, его высота составляет 42,5 метра вместе с постаментом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6155B-6B70-BB29-00BC-68F26D9979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t>Памятник был открыт 19 октября 1974 года, к 30-летию победы над немецко-фашистскими войсками в Заполярье.</a:t>
            </a:r>
          </a:p>
          <a:p>
            <a:r>
              <a:t>Располагается на высоте 173 метра на Зеленом мысе в Мурманске</a:t>
            </a:r>
          </a:p>
        </p:txBody>
      </p:sp>
    </p:spTree>
    <p:extLst>
      <p:ext uri="{BB962C8B-B14F-4D97-AF65-F5344CB8AC3E}">
        <p14:creationId xmlns:p14="http://schemas.microsoft.com/office/powerpoint/2010/main" val="18651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C8A17B-2577-94BE-1D24-998BF70F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Историческая значимость и расположение монумента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7C3BA5-9BD1-D4C5-B249-12C88B8807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Легендарный «Алеша» – это большой мемориальный комплекс, расположенный в Ленинском округе города Мурманск. Мемориал представляет собой впечатляющую фигуру русского солдата, которая установлена на одной из самых высоких сопок знаменитого Кольского залива. Именно этот памятник, являющийся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символом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Мурманска, как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города-героя,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мурманчане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ласково называют «Алёшей».</a:t>
            </a:r>
          </a:p>
          <a:p>
            <a:endParaRPr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4490EC-9737-39EC-5E65-E09129B0C672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t>Памятник посвящён героям Великой Отечественной войны, защитникам Заполярья.</a:t>
            </a:r>
          </a:p>
          <a:p>
            <a:r>
              <a:t>Располагается на вершине сопки, откуда открывается панорамный вид на Кольский залив.</a:t>
            </a:r>
          </a:p>
          <a:p>
            <a:r>
              <a:t>Вечером памятник освещается, становясь заметным символом города из любой его точки.</a:t>
            </a:r>
          </a:p>
        </p:txBody>
      </p:sp>
    </p:spTree>
    <p:extLst>
      <p:ext uri="{BB962C8B-B14F-4D97-AF65-F5344CB8AC3E}">
        <p14:creationId xmlns:p14="http://schemas.microsoft.com/office/powerpoint/2010/main" val="5012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C4668D-99EF-F761-28E3-D6B89579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Технические характеристики и масштабы памятника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CD418A-E564-33BD-39E1-FD546BDC4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Памятник «Алёша» возвышается на постаменте высотой 7 м, достигая общей высоты 35,5 м и весит 5000 тонн, уступая лишь «Родине-матери» в Волгограде по масштабам.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364" r="26364"/>
          <a:stretch>
            <a:fillRect/>
          </a:stretch>
        </p:blipFill>
        <p:spPr>
          <a:xfrm>
            <a:off x="152835" y="239469"/>
            <a:ext cx="4727448" cy="5559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563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DD0D8-E0C5-830A-7AD6-D09D92EB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Создание и открытие монумента в 1974 году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FC5FD-ED74-3E86-B451-562ECD80CB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В 1965 году были живы еще многие участники войны и когда их жены и матери ждали своих родных, к сожалению, не вернувшихся с фронтов, в то время появилась идея создания мемориального памятника в честь светлой памяти о воинах, защищавших Север Советского Союза.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40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8D03-46F9-CD17-5807-B137A8AA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Сравнение с другими крупными памятниками СССР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254599-A02D-3C94-C321-60E9AC611C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t>Памятник «Алёша» является вторым по высоте монументом в СССР после «Родины-матери» в Волгограде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41893-DF76-9DC8-FBAE-750FED99B29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t>Памятник «Алёша» в высоту достигает 28 метров, символизируя мужество и героизм воинов. </a:t>
            </a:r>
          </a:p>
          <a:p>
            <a:r>
              <a:t>«Родина-мать» в Волгограде, занимающая 11 место в мировом рейтинге, имеет высоту 85 метров. </a:t>
            </a:r>
          </a:p>
          <a:p>
            <a:r>
              <a:t>Еще один известный памятник — «Рабочий и колхозница» в Москве, высота которого составляет 150 метров, но он не относится к военным монументам.</a:t>
            </a:r>
          </a:p>
        </p:txBody>
      </p:sp>
    </p:spTree>
    <p:extLst>
      <p:ext uri="{BB962C8B-B14F-4D97-AF65-F5344CB8AC3E}">
        <p14:creationId xmlns:p14="http://schemas.microsoft.com/office/powerpoint/2010/main" val="6271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87D2FB-D934-6201-4879-17D7C384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Символика и значение фигуры «Алёши»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580" r="8580"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B163A-22C5-05E2-C990-589702D0D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Памятник «Алёша» олицетворяет мужественную защиту Родины и единство советского народа в борьбе с фашизмом, где фигура солдата в плащ-палатке с автоматом символизирует непоколебимую стойкость и готовность к защите.</a:t>
            </a:r>
          </a:p>
        </p:txBody>
      </p:sp>
    </p:spTree>
    <p:extLst>
      <p:ext uri="{BB962C8B-B14F-4D97-AF65-F5344CB8AC3E}">
        <p14:creationId xmlns:p14="http://schemas.microsoft.com/office/powerpoint/2010/main" val="298734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FC2A8-795B-0243-7738-7D62B299F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A7F8C4-E481-3F95-6298-C27D071F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Вечный огонь и мемориальные элементы вокруг памятника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DF638A-8335-1FFC-75EA-89B0423367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t>Памятник «Алёша» украшен вечным огнем, символом бессмертия памяти павших героев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4FC3CC-B5D1-8502-EEAB-47BEEF0C19AB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dirty="0" err="1"/>
              <a:t>Вечный</a:t>
            </a:r>
            <a:r>
              <a:rPr dirty="0"/>
              <a:t> </a:t>
            </a:r>
            <a:r>
              <a:rPr dirty="0" err="1"/>
              <a:t>огонь</a:t>
            </a:r>
            <a:r>
              <a:rPr dirty="0"/>
              <a:t> </a:t>
            </a:r>
            <a:r>
              <a:rPr dirty="0" err="1"/>
              <a:t>символизирует</a:t>
            </a:r>
            <a:r>
              <a:rPr dirty="0"/>
              <a:t> </a:t>
            </a:r>
            <a:r>
              <a:rPr dirty="0" err="1"/>
              <a:t>непрерывность</a:t>
            </a:r>
            <a:r>
              <a:rPr dirty="0"/>
              <a:t> </a:t>
            </a:r>
            <a:r>
              <a:rPr dirty="0" err="1"/>
              <a:t>памяти</a:t>
            </a:r>
            <a:r>
              <a:rPr dirty="0"/>
              <a:t> о </a:t>
            </a:r>
            <a:r>
              <a:rPr dirty="0" err="1"/>
              <a:t>подвиге</a:t>
            </a:r>
            <a:r>
              <a:rPr dirty="0"/>
              <a:t> </a:t>
            </a:r>
            <a:r>
              <a:rPr dirty="0" err="1"/>
              <a:t>защитников</a:t>
            </a:r>
            <a:r>
              <a:rPr dirty="0"/>
              <a:t> </a:t>
            </a:r>
            <a:r>
              <a:rPr dirty="0" err="1"/>
              <a:t>города</a:t>
            </a:r>
            <a:r>
              <a:rPr dirty="0"/>
              <a:t>. </a:t>
            </a:r>
            <a:r>
              <a:rPr dirty="0" err="1"/>
              <a:t>Стела</a:t>
            </a:r>
            <a:r>
              <a:rPr dirty="0"/>
              <a:t> с </a:t>
            </a:r>
            <a:r>
              <a:rPr dirty="0" err="1"/>
              <a:t>перечнем</a:t>
            </a:r>
            <a:r>
              <a:rPr dirty="0"/>
              <a:t> </a:t>
            </a:r>
            <a:r>
              <a:rPr dirty="0" err="1"/>
              <a:t>соединений</a:t>
            </a:r>
            <a:r>
              <a:rPr dirty="0"/>
              <a:t> </a:t>
            </a:r>
            <a:r>
              <a:rPr dirty="0" err="1"/>
              <a:t>напоминает</a:t>
            </a:r>
            <a:r>
              <a:rPr dirty="0"/>
              <a:t> о </a:t>
            </a:r>
            <a:r>
              <a:rPr dirty="0" err="1"/>
              <a:t>тех</a:t>
            </a:r>
            <a:r>
              <a:rPr dirty="0"/>
              <a:t>, </a:t>
            </a:r>
            <a:r>
              <a:rPr dirty="0" err="1"/>
              <a:t>кто</a:t>
            </a:r>
            <a:r>
              <a:rPr dirty="0"/>
              <a:t> </a:t>
            </a:r>
            <a:r>
              <a:rPr dirty="0" err="1"/>
              <a:t>защищал</a:t>
            </a:r>
            <a:r>
              <a:rPr dirty="0"/>
              <a:t> </a:t>
            </a:r>
            <a:r>
              <a:rPr lang="ru-RU" dirty="0" smtClean="0"/>
              <a:t>Мурманск</a:t>
            </a:r>
            <a:r>
              <a:rPr dirty="0" smtClean="0"/>
              <a:t> </a:t>
            </a:r>
            <a:r>
              <a:rPr dirty="0"/>
              <a:t>и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окрестности</a:t>
            </a:r>
            <a:r>
              <a:rPr dirty="0"/>
              <a:t>. </a:t>
            </a:r>
            <a:r>
              <a:rPr dirty="0" err="1"/>
              <a:t>Капсулы</a:t>
            </a:r>
            <a:r>
              <a:rPr dirty="0"/>
              <a:t> с </a:t>
            </a:r>
            <a:r>
              <a:rPr dirty="0" err="1"/>
              <a:t>землей</a:t>
            </a:r>
            <a:r>
              <a:rPr dirty="0"/>
              <a:t> и </a:t>
            </a:r>
            <a:r>
              <a:rPr dirty="0" err="1"/>
              <a:t>морской</a:t>
            </a:r>
            <a:r>
              <a:rPr dirty="0"/>
              <a:t> </a:t>
            </a:r>
            <a:r>
              <a:rPr dirty="0" err="1"/>
              <a:t>водой</a:t>
            </a:r>
            <a:r>
              <a:rPr dirty="0"/>
              <a:t> </a:t>
            </a:r>
            <a:r>
              <a:rPr dirty="0" err="1"/>
              <a:t>служат</a:t>
            </a:r>
            <a:r>
              <a:rPr dirty="0"/>
              <a:t> </a:t>
            </a:r>
            <a:r>
              <a:rPr dirty="0" err="1"/>
              <a:t>напоминанием</a:t>
            </a:r>
            <a:r>
              <a:rPr dirty="0"/>
              <a:t> о </a:t>
            </a:r>
            <a:r>
              <a:rPr dirty="0" err="1"/>
              <a:t>местах</a:t>
            </a:r>
            <a:r>
              <a:rPr dirty="0"/>
              <a:t> </a:t>
            </a:r>
            <a:r>
              <a:rPr dirty="0" err="1"/>
              <a:t>ожесточенных</a:t>
            </a:r>
            <a:r>
              <a:rPr dirty="0"/>
              <a:t> </a:t>
            </a:r>
            <a:r>
              <a:rPr dirty="0" err="1"/>
              <a:t>сражений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43" y="2849733"/>
            <a:ext cx="5079573" cy="286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97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8B063-C8BF-8265-E2BC-FE547A35C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C02164-FA09-22A1-821B-14856E74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Культурное влияние и роль в жизни Мурманска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C42375-D6F9-1F82-353B-4EA52FB08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Памятник «Алёша» не только символизирует мужество и героизм, но и служит центром культурной жизни Мурманска, притягивая тысячи посетителей и участников памятных мероприятий каждый год.</a:t>
            </a:r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7481"/>
          <a:stretch>
            <a:fillRect/>
          </a:stretch>
        </p:blipFill>
        <p:spPr bwMode="auto">
          <a:xfrm>
            <a:off x="144126" y="309155"/>
            <a:ext cx="4727448" cy="5559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051434_win32_KB_V2" id="{58ACA827-3819-46BF-9F1B-29C93E1280DF}" vid="{26F0C15B-5100-493D-AFA2-F4BC413732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888</Words>
  <Application>Microsoft Office PowerPoint</Application>
  <PresentationFormat>Широкоэкранный</PresentationFormat>
  <Paragraphs>54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Avenir Next LT Pro</vt:lpstr>
      <vt:lpstr>Avenir Next LT Pro Light</vt:lpstr>
      <vt:lpstr>Calibri</vt:lpstr>
      <vt:lpstr>Roboto Light</vt:lpstr>
      <vt:lpstr>Times New Roman</vt:lpstr>
      <vt:lpstr>Trebuchet MS</vt:lpstr>
      <vt:lpstr>Custom</vt:lpstr>
      <vt:lpstr>Памятник «Защитникам советского Заполярья»в городе-герое Мурманске: Символ мужества и героизма       автор: Семенова Е.В. МБОУ СОШ города Мурманска «Гимназия №5»</vt:lpstr>
      <vt:lpstr>Общие сведения о памятнике «Алёша» в Мурманске</vt:lpstr>
      <vt:lpstr>Историческая значимость и расположение монумента</vt:lpstr>
      <vt:lpstr>Технические характеристики и масштабы памятника</vt:lpstr>
      <vt:lpstr>Создание и открытие монумента в 1974 году</vt:lpstr>
      <vt:lpstr>Сравнение с другими крупными памятниками СССР</vt:lpstr>
      <vt:lpstr>Символика и значение фигуры «Алёши»</vt:lpstr>
      <vt:lpstr>Вечный огонь и мемориальные элементы вокруг памятника</vt:lpstr>
      <vt:lpstr>Культурное влияние и роль в жизни Мурманска</vt:lpstr>
      <vt:lpstr>Презентация PowerPoint</vt:lpstr>
      <vt:lpstr>Памятник «Алёша» в Пловдиве: История и прототип</vt:lpstr>
      <vt:lpstr>Архитектурные особенности и композиция в Пловдиве</vt:lpstr>
      <vt:lpstr>Музыкальное наследие: Песня «Алёша» в Болгарии</vt:lpstr>
      <vt:lpstr>Значение песни «Алёша» в культуре и истории Болгарии</vt:lpstr>
      <vt:lpstr>Взаимодействие между Россией и Болгарией через памятник</vt:lpstr>
      <vt:lpstr>Эмоциональное воздействие и память о подвиге героев</vt:lpstr>
      <vt:lpstr>Современное восприятие и уважение к монументу Защитникам советского Заполярья</vt:lpstr>
      <vt:lpstr>Международное признание и влияние памятников воинской славы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2025-04-02T09:56:51Z</dcterms:created>
  <dcterms:modified xsi:type="dcterms:W3CDTF">2025-12-20T14:30:27Z</dcterms:modified>
</cp:coreProperties>
</file>