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078355"/>
            <a:ext cx="7468553" cy="1847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Карточки и картинки в обучении английского языка младших школьников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4240173"/>
            <a:ext cx="7468553" cy="1256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Приветствуем вас на презентации, посвященной эффективному использованию визуальных материалов в обучении английскому языку младших школьников.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837724" y="5732383"/>
            <a:ext cx="7468553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Учитель ГБОУ Школа № 2107</a:t>
            </a:r>
            <a:endParaRPr lang="en-US" sz="2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65146"/>
            <a:ext cx="12954952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Почему карточки важны?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837724" y="1819632"/>
            <a:ext cx="12954952" cy="1256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Карточки и картинки являются незаменимым инструментом в арсенале современного учителя английского языка, особенно при работе с младшими школьниками. Они служат мощным средством наглядности, помогая детям быстро и эффективно запоминать новые слова и фразы.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837724" y="3311843"/>
            <a:ext cx="4178618" cy="3941088"/>
          </a:xfrm>
          <a:prstGeom prst="roundRect">
            <a:avLst>
              <a:gd name="adj" fmla="val 2784"/>
            </a:avLst>
          </a:prstGeom>
          <a:noFill/>
          <a:ln w="22860">
            <a:solidFill>
              <a:srgbClr val="D6BAD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14864" y="3311843"/>
            <a:ext cx="91440" cy="3941088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6" name="Text 4"/>
          <p:cNvSpPr/>
          <p:nvPr/>
        </p:nvSpPr>
        <p:spPr>
          <a:xfrm>
            <a:off x="1138595" y="3544133"/>
            <a:ext cx="3645456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Визуализация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1138595" y="4088606"/>
            <a:ext cx="3645456" cy="2932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Развивает зрительную память и внимание, что крайне важно для детей младшего школьного возраста, которые воспринимают мир преимущественно через образы.</a:t>
            </a:r>
            <a:endParaRPr lang="en-US" sz="2050" dirty="0"/>
          </a:p>
        </p:txBody>
      </p:sp>
      <p:sp>
        <p:nvSpPr>
          <p:cNvPr id="8" name="Shape 6"/>
          <p:cNvSpPr/>
          <p:nvPr/>
        </p:nvSpPr>
        <p:spPr>
          <a:xfrm>
            <a:off x="5225772" y="3311843"/>
            <a:ext cx="4178737" cy="3941088"/>
          </a:xfrm>
          <a:prstGeom prst="roundRect">
            <a:avLst>
              <a:gd name="adj" fmla="val 2784"/>
            </a:avLst>
          </a:prstGeom>
          <a:noFill/>
          <a:ln w="22860">
            <a:solidFill>
              <a:srgbClr val="D6BADD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202912" y="3311843"/>
            <a:ext cx="91440" cy="3941088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0" name="Text 8"/>
          <p:cNvSpPr/>
          <p:nvPr/>
        </p:nvSpPr>
        <p:spPr>
          <a:xfrm>
            <a:off x="5526643" y="3544133"/>
            <a:ext cx="3645575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Запоминание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5526643" y="4088606"/>
            <a:ext cx="3645575" cy="2094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Визуальные опоры значительно облегчают процесс ассоциативного запоминания, связывая новое слово с конкретным образом.</a:t>
            </a:r>
            <a:endParaRPr lang="en-US" sz="2050" dirty="0"/>
          </a:p>
        </p:txBody>
      </p:sp>
      <p:sp>
        <p:nvSpPr>
          <p:cNvPr id="12" name="Shape 10"/>
          <p:cNvSpPr/>
          <p:nvPr/>
        </p:nvSpPr>
        <p:spPr>
          <a:xfrm>
            <a:off x="9613940" y="3311843"/>
            <a:ext cx="4178737" cy="3941088"/>
          </a:xfrm>
          <a:prstGeom prst="roundRect">
            <a:avLst>
              <a:gd name="adj" fmla="val 2784"/>
            </a:avLst>
          </a:prstGeom>
          <a:noFill/>
          <a:ln w="22860">
            <a:solidFill>
              <a:srgbClr val="D6BADD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591080" y="3311843"/>
            <a:ext cx="91440" cy="3941088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4" name="Text 12"/>
          <p:cNvSpPr/>
          <p:nvPr/>
        </p:nvSpPr>
        <p:spPr>
          <a:xfrm>
            <a:off x="9914811" y="3544133"/>
            <a:ext cx="3645575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Мотивация</a:t>
            </a:r>
            <a:endParaRPr lang="en-US" sz="2050" dirty="0"/>
          </a:p>
        </p:txBody>
      </p:sp>
      <p:sp>
        <p:nvSpPr>
          <p:cNvPr id="15" name="Text 13"/>
          <p:cNvSpPr/>
          <p:nvPr/>
        </p:nvSpPr>
        <p:spPr>
          <a:xfrm>
            <a:off x="9914811" y="4088606"/>
            <a:ext cx="3645575" cy="1675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Яркие и интересные картинки делают процесс обучения более увлекательным и мотивирующим для детей.</a:t>
            </a:r>
            <a:endParaRPr lang="en-US" sz="2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671" y="724138"/>
            <a:ext cx="13043059" cy="396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Психологическая основа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671" y="1522452"/>
            <a:ext cx="6279475" cy="1983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Понимание психологических особенностей младших школьников является ключевым для успешного обучения. Дети этого возраста лучше всего усваивают информацию через </a:t>
            </a:r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образы и конкретные примеры</a:t>
            </a:r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а не абстрактные понятия.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1091208" y="3729157"/>
            <a:ext cx="5981938" cy="793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«Ребёнок мыслит образами, поэтому наглядность — главный путь к слову.»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91208" y="4701064"/>
            <a:ext cx="5981938" cy="396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Гессен В.Ю.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93671" y="3729157"/>
            <a:ext cx="22860" cy="1368623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7" name="Text 5"/>
          <p:cNvSpPr/>
          <p:nvPr/>
        </p:nvSpPr>
        <p:spPr>
          <a:xfrm>
            <a:off x="793671" y="5320903"/>
            <a:ext cx="6279475" cy="1190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Этот принцип является краеугольным камнем в методике преподавания иностранных языков для младших учащихся.</a:t>
            </a:r>
            <a:endParaRPr lang="en-US" sz="19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4874" y="1567101"/>
            <a:ext cx="6279475" cy="62794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8556" y="570071"/>
            <a:ext cx="8304490" cy="609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Виды карточек и их использование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828556" y="1593533"/>
            <a:ext cx="12973288" cy="662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Существует множество видов карточек, которые можно использовать на уроках, каждый из которых служит своей цели. Эффективность их применения зависит от </a:t>
            </a:r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поэтапного подхода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- от пассивного показа к активному воспроизведению.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28556" y="2777252"/>
            <a:ext cx="6383060" cy="91440"/>
          </a:xfrm>
          <a:prstGeom prst="roundRect">
            <a:avLst>
              <a:gd name="adj" fmla="val 95151"/>
            </a:avLst>
          </a:prstGeom>
          <a:solidFill>
            <a:srgbClr val="BE49DF"/>
          </a:solidFill>
          <a:ln/>
        </p:spPr>
      </p:sp>
      <p:sp>
        <p:nvSpPr>
          <p:cNvPr id="5" name="Shape 3"/>
          <p:cNvSpPr/>
          <p:nvPr/>
        </p:nvSpPr>
        <p:spPr>
          <a:xfrm>
            <a:off x="3709333" y="2489478"/>
            <a:ext cx="621387" cy="621387"/>
          </a:xfrm>
          <a:prstGeom prst="roundRect">
            <a:avLst>
              <a:gd name="adj" fmla="val 147155"/>
            </a:avLst>
          </a:prstGeom>
          <a:solidFill>
            <a:srgbClr val="BE49DF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5785" y="2644854"/>
            <a:ext cx="248483" cy="31063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8466" y="3317915"/>
            <a:ext cx="352377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Флеш-карточки с предметами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058466" y="3746659"/>
            <a:ext cx="5923240" cy="994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Идеальны для изучения существительных. Например, карточки с изображениями фруктов, одежды, школьных принадлежностей.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418665" y="2777252"/>
            <a:ext cx="6383179" cy="91440"/>
          </a:xfrm>
          <a:prstGeom prst="roundRect">
            <a:avLst>
              <a:gd name="adj" fmla="val 95151"/>
            </a:avLst>
          </a:prstGeom>
          <a:solidFill>
            <a:srgbClr val="BE49DF"/>
          </a:solidFill>
          <a:ln/>
        </p:spPr>
      </p:sp>
      <p:sp>
        <p:nvSpPr>
          <p:cNvPr id="10" name="Shape 7"/>
          <p:cNvSpPr/>
          <p:nvPr/>
        </p:nvSpPr>
        <p:spPr>
          <a:xfrm>
            <a:off x="10299561" y="2489478"/>
            <a:ext cx="621387" cy="621387"/>
          </a:xfrm>
          <a:prstGeom prst="roundRect">
            <a:avLst>
              <a:gd name="adj" fmla="val 147155"/>
            </a:avLst>
          </a:prstGeom>
          <a:solidFill>
            <a:srgbClr val="BE49DF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013" y="2644854"/>
            <a:ext cx="248483" cy="31063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48575" y="3317915"/>
            <a:ext cx="2437090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Карточки-действия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7648575" y="3746659"/>
            <a:ext cx="5923359" cy="662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Помогают освоить глаголы: </a:t>
            </a:r>
            <a:pPr algn="l" indent="0" marL="0">
              <a:lnSpc>
                <a:spcPts val="2600"/>
              </a:lnSpc>
              <a:buNone/>
            </a:pPr>
            <a:r>
              <a:rPr lang="en-US" sz="1600" i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run, jump, eat, sleep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Дети могут выполнять действия, глядя на карточку.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828556" y="5465802"/>
            <a:ext cx="6383060" cy="91440"/>
          </a:xfrm>
          <a:prstGeom prst="roundRect">
            <a:avLst>
              <a:gd name="adj" fmla="val 95151"/>
            </a:avLst>
          </a:prstGeom>
          <a:solidFill>
            <a:srgbClr val="BE49DF"/>
          </a:solidFill>
          <a:ln/>
        </p:spPr>
      </p:sp>
      <p:sp>
        <p:nvSpPr>
          <p:cNvPr id="15" name="Shape 11"/>
          <p:cNvSpPr/>
          <p:nvPr/>
        </p:nvSpPr>
        <p:spPr>
          <a:xfrm>
            <a:off x="3709333" y="5178028"/>
            <a:ext cx="621387" cy="621387"/>
          </a:xfrm>
          <a:prstGeom prst="roundRect">
            <a:avLst>
              <a:gd name="adj" fmla="val 147155"/>
            </a:avLst>
          </a:prstGeom>
          <a:solidFill>
            <a:srgbClr val="BE49DF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85" y="5333405"/>
            <a:ext cx="248483" cy="310634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058466" y="6006465"/>
            <a:ext cx="2594610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Тематические наборы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1058466" y="6435209"/>
            <a:ext cx="5923240" cy="994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Наборы карточек по темам: </a:t>
            </a:r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цвета, животные, еда, транспорт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Способствуют расширению словарного запаса в рамках конкретной тематики.</a:t>
            </a:r>
            <a:endParaRPr lang="en-US" sz="1600" dirty="0"/>
          </a:p>
        </p:txBody>
      </p:sp>
      <p:sp>
        <p:nvSpPr>
          <p:cNvPr id="19" name="Shape 14"/>
          <p:cNvSpPr/>
          <p:nvPr/>
        </p:nvSpPr>
        <p:spPr>
          <a:xfrm>
            <a:off x="7418665" y="5465802"/>
            <a:ext cx="6383179" cy="91440"/>
          </a:xfrm>
          <a:prstGeom prst="roundRect">
            <a:avLst>
              <a:gd name="adj" fmla="val 95151"/>
            </a:avLst>
          </a:prstGeom>
          <a:solidFill>
            <a:srgbClr val="BE49DF"/>
          </a:solidFill>
          <a:ln/>
        </p:spPr>
      </p:sp>
      <p:sp>
        <p:nvSpPr>
          <p:cNvPr id="20" name="Shape 15"/>
          <p:cNvSpPr/>
          <p:nvPr/>
        </p:nvSpPr>
        <p:spPr>
          <a:xfrm>
            <a:off x="10299561" y="5178028"/>
            <a:ext cx="621387" cy="621387"/>
          </a:xfrm>
          <a:prstGeom prst="roundRect">
            <a:avLst>
              <a:gd name="adj" fmla="val 147155"/>
            </a:avLst>
          </a:prstGeom>
          <a:solidFill>
            <a:srgbClr val="BE49DF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013" y="5333405"/>
            <a:ext cx="248483" cy="310634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48575" y="6006465"/>
            <a:ext cx="30818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Поэтапное использование</a:t>
            </a:r>
            <a:endParaRPr lang="en-US" sz="1900" dirty="0"/>
          </a:p>
        </p:txBody>
      </p:sp>
      <p:sp>
        <p:nvSpPr>
          <p:cNvPr id="23" name="Text 17"/>
          <p:cNvSpPr/>
          <p:nvPr/>
        </p:nvSpPr>
        <p:spPr>
          <a:xfrm>
            <a:off x="7648575" y="6435209"/>
            <a:ext cx="5923359" cy="994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Начните с показа карточек и произнесения слов, затем переходите к заданиям на соотнесение и, наконец, к самостоятельному воспроизведению.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60471"/>
            <a:ext cx="652712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Примеры игр с карточками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895243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Игровые формы обучения с использованием карточек делают процесс запоминания не только эффективным, но и </a:t>
            </a:r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чрезвычайно увлекательным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для детей. Эти игры развивают внимание, память и скорость реакции.</a:t>
            </a:r>
            <a:endParaRPr lang="en-US" sz="16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3800951"/>
            <a:ext cx="523637" cy="52363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23179" y="392525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«Найди пару»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623179" y="4358878"/>
            <a:ext cx="3358277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Учитель раскладывает карточки с картинками и карточки со словами. Задача учеников — соединить соответствующее слово с изображением.</a:t>
            </a:r>
            <a:endParaRPr lang="en-US" sz="16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274" y="3800951"/>
            <a:ext cx="523637" cy="52363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028730" y="392525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«Что пропало?»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6028730" y="4358878"/>
            <a:ext cx="3358277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Несколько карточек выкладываются перед учениками, они запоминают их. Затем одна карточка убирается, и дети должны угадать, что пропало.</a:t>
            </a:r>
            <a:endParaRPr lang="en-US" sz="16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825" y="3800951"/>
            <a:ext cx="523637" cy="52363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434280" y="3925253"/>
            <a:ext cx="267509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«Бинго с картинками»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10434280" y="4358878"/>
            <a:ext cx="3358396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Раздайте детям карточки для бинго с сеткой картинок. Учитель называет слова, и ученики отмечают соответствующие картинки. Первый, кто соберет ряд, кричит "Бинго!".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455" y="539948"/>
            <a:ext cx="8692872" cy="577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Самостоятельное творчество учеников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85455" y="1588651"/>
            <a:ext cx="6290191" cy="1570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Одним из наиболее эффективных методов закрепления лексики является </a:t>
            </a:r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вовлечение учеников в процесс создания собственных учебных материалов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Когда дети сами рисуют карточки и придумывают к ним слова, они активизируют различные каналы восприятия и запоминания.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785455" y="3335774"/>
            <a:ext cx="6290191" cy="942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Это не только </a:t>
            </a:r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развивает их творческие способности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но и позволяет глубже усвоить материал, ведь, как известно, «уча других — учишься сам».</a:t>
            </a:r>
            <a:endParaRPr lang="en-US" sz="15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2374" y="1632823"/>
            <a:ext cx="6290191" cy="62901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44792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Вывод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179564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Использование карточек и картинок в обучении английскому языку младших школьников — это не просто дополнительный материал, а </a:t>
            </a:r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фундаментальный подход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который преобразует традиционный урок в яркое и увлекательное приключение.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37724" y="4085273"/>
            <a:ext cx="12954952" cy="1999417"/>
          </a:xfrm>
          <a:prstGeom prst="roundRect">
            <a:avLst>
              <a:gd name="adj" fmla="val 4400"/>
            </a:avLst>
          </a:prstGeom>
          <a:solidFill>
            <a:srgbClr val="B6FCB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155" y="4399836"/>
            <a:ext cx="261818" cy="20943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18404" y="4346972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Делают урок </a:t>
            </a:r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ярким и увлекательным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превращая изучение языка в игру.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518404" y="4755237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Активно развивают </a:t>
            </a:r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память, внимание и воображение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детей.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518404" y="5163503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Помогают </a:t>
            </a:r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легко и быстро запоминать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новую лексику и грамматические структуры.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518404" y="5571768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Делают процесс изучения английского </a:t>
            </a:r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веселым и интересным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для каждого ребенка!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3021568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Список литературы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4056340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Шейн В.Д. Методика преподавания английского языка младшим школьникам. Москва: Просвещение, 2018.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837724" y="4464606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Гессен В.Ю. Психология обучения иностранным языкам детей. Санкт-Петербург: Питер, 2015.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37724" y="487287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Cameron, L. Teaching Languages to Young Learners. Cambridge: Cambridge University Press, 2001.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2025-07-13T16:20:27Z</dcterms:created>
  <dcterms:modified xsi:type="dcterms:W3CDTF">2025-07-13T16:20:27Z</dcterms:modified>
</cp:coreProperties>
</file>