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0" autoAdjust="0"/>
    <p:restoredTop sz="94580" autoAdjust="0"/>
  </p:normalViewPr>
  <p:slideViewPr>
    <p:cSldViewPr>
      <p:cViewPr>
        <p:scale>
          <a:sx n="71" d="100"/>
          <a:sy n="71" d="100"/>
        </p:scale>
        <p:origin x="-48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DCB48CF-E6D4-4B57-B51F-5C0D84A47D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F5786-77A1-4EAD-9727-BA8C26698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70763-F4F1-4A2A-85E7-6F92084CC3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466D71-75BF-402F-BE2F-3A85FA5700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E73331D-3D9A-4E8E-8562-0C0E2B42EB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13946-D722-4005-9EF3-6AA497CDB91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605D0-EA0F-4BF8-9F78-323F8A40FC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8041B08-7CB3-4175-B4C1-385FABD918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76DCE-7F22-45E0-8AF8-AA64F399E7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46EEC3-BA85-447E-A78E-4FA6E99459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CE22C5E-F6A9-4863-8EE1-FC24638D08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A215F00-0FF9-4658-A0E8-F47400E89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857356" y="1142984"/>
            <a:ext cx="5357850" cy="758952"/>
          </a:xfrm>
        </p:spPr>
        <p:txBody>
          <a:bodyPr>
            <a:normAutofit/>
          </a:bodyPr>
          <a:lstStyle/>
          <a:p>
            <a:r>
              <a:rPr lang="ru-RU" sz="3800" dirty="0"/>
              <a:t>Теорема </a:t>
            </a:r>
            <a:r>
              <a:rPr lang="ru-RU" sz="3800" dirty="0" smtClean="0"/>
              <a:t>Пифагора</a:t>
            </a:r>
            <a:endParaRPr lang="ru-RU" sz="3800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500034" y="3714752"/>
            <a:ext cx="7467600" cy="1785950"/>
          </a:xfrm>
        </p:spPr>
        <p:txBody>
          <a:bodyPr>
            <a:normAutofit/>
          </a:bodyPr>
          <a:lstStyle/>
          <a:p>
            <a:pPr marL="609600" indent="-609600"/>
            <a:r>
              <a:rPr lang="ru-RU" dirty="0">
                <a:hlinkClick r:id="rId2" action="ppaction://hlinksldjump"/>
              </a:rPr>
              <a:t>ТЕОРЕМА ПИФАГОРА </a:t>
            </a:r>
            <a:endParaRPr lang="ru-RU" dirty="0"/>
          </a:p>
          <a:p>
            <a:pPr marL="609600" indent="-609600"/>
            <a:r>
              <a:rPr lang="ru-RU" i="1" dirty="0">
                <a:hlinkClick r:id="rId3" action="ppaction://hlinksldjump"/>
              </a:rPr>
              <a:t>Геометрическое доказательство (метод Гофмана</a:t>
            </a:r>
            <a:r>
              <a:rPr lang="ru-RU" i="1" dirty="0" smtClean="0">
                <a:hlinkClick r:id="rId3" action="ppaction://hlinksldjump"/>
              </a:rPr>
              <a:t>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100" grpId="0" build="p" autoUpdateAnimBg="0" advAuto="200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700" b="1"/>
              <a:t>Теорема Пифагора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4213" y="3068638"/>
            <a:ext cx="7772400" cy="3168650"/>
          </a:xfrm>
        </p:spPr>
        <p:txBody>
          <a:bodyPr/>
          <a:lstStyle/>
          <a:p>
            <a:r>
              <a:rPr lang="ru-RU" sz="4800" i="1" u="sng"/>
              <a:t>Квадрат гипотенузы равен сумме квадратов катетов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4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1143000"/>
          </a:xfrm>
        </p:spPr>
        <p:txBody>
          <a:bodyPr/>
          <a:lstStyle/>
          <a:p>
            <a:r>
              <a:rPr lang="ru-RU" dirty="0"/>
              <a:t>Начало доказательства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42910" y="1428736"/>
            <a:ext cx="4267200" cy="1752600"/>
          </a:xfrm>
        </p:spPr>
        <p:txBody>
          <a:bodyPr/>
          <a:lstStyle/>
          <a:p>
            <a:r>
              <a:rPr lang="ru-RU" dirty="0"/>
              <a:t>Построим треугольник </a:t>
            </a:r>
            <a:r>
              <a:rPr lang="en-US" dirty="0"/>
              <a:t>ABC</a:t>
            </a:r>
            <a:r>
              <a:rPr lang="ru-RU" dirty="0"/>
              <a:t> с прямым углом С.</a:t>
            </a:r>
          </a:p>
        </p:txBody>
      </p:sp>
      <p:grpSp>
        <p:nvGrpSpPr>
          <p:cNvPr id="7233" name="Group 65"/>
          <p:cNvGrpSpPr>
            <a:grpSpLocks/>
          </p:cNvGrpSpPr>
          <p:nvPr/>
        </p:nvGrpSpPr>
        <p:grpSpPr bwMode="auto">
          <a:xfrm>
            <a:off x="5710238" y="3048000"/>
            <a:ext cx="2663825" cy="1381125"/>
            <a:chOff x="3597" y="1920"/>
            <a:chExt cx="1678" cy="870"/>
          </a:xfrm>
        </p:grpSpPr>
        <p:grpSp>
          <p:nvGrpSpPr>
            <p:cNvPr id="7226" name="Group 58"/>
            <p:cNvGrpSpPr>
              <a:grpSpLocks/>
            </p:cNvGrpSpPr>
            <p:nvPr/>
          </p:nvGrpSpPr>
          <p:grpSpPr bwMode="auto">
            <a:xfrm>
              <a:off x="3597" y="1920"/>
              <a:ext cx="1678" cy="870"/>
              <a:chOff x="3606" y="1929"/>
              <a:chExt cx="1678" cy="870"/>
            </a:xfrm>
          </p:grpSpPr>
          <p:sp>
            <p:nvSpPr>
              <p:cNvPr id="7187" name="AutoShape 19"/>
              <p:cNvSpPr>
                <a:spLocks noChangeArrowheads="1"/>
              </p:cNvSpPr>
              <p:nvPr/>
            </p:nvSpPr>
            <p:spPr bwMode="auto">
              <a:xfrm rot="10800000" flipH="1">
                <a:off x="3787" y="2115"/>
                <a:ext cx="1134" cy="498"/>
              </a:xfrm>
              <a:prstGeom prst="rtTriangle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04" name="Text Box 36"/>
              <p:cNvSpPr txBox="1">
                <a:spLocks noChangeArrowheads="1"/>
              </p:cNvSpPr>
              <p:nvPr/>
            </p:nvSpPr>
            <p:spPr bwMode="auto">
              <a:xfrm>
                <a:off x="3697" y="2568"/>
                <a:ext cx="317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Times New Roman" charset="0"/>
                  </a:rPr>
                  <a:t>A</a:t>
                </a:r>
                <a:endParaRPr lang="ru-RU">
                  <a:latin typeface="Times New Roman" charset="0"/>
                </a:endParaRPr>
              </a:p>
            </p:txBody>
          </p:sp>
          <p:sp>
            <p:nvSpPr>
              <p:cNvPr id="7205" name="Text Box 37"/>
              <p:cNvSpPr txBox="1">
                <a:spLocks noChangeArrowheads="1"/>
              </p:cNvSpPr>
              <p:nvPr/>
            </p:nvSpPr>
            <p:spPr bwMode="auto">
              <a:xfrm>
                <a:off x="4921" y="1929"/>
                <a:ext cx="363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Times New Roman" charset="0"/>
                  </a:rPr>
                  <a:t>B</a:t>
                </a:r>
                <a:endParaRPr lang="ru-RU">
                  <a:latin typeface="Times New Roman" charset="0"/>
                </a:endParaRPr>
              </a:p>
            </p:txBody>
          </p:sp>
          <p:sp>
            <p:nvSpPr>
              <p:cNvPr id="7206" name="Text Box 38"/>
              <p:cNvSpPr txBox="1">
                <a:spLocks noChangeArrowheads="1"/>
              </p:cNvSpPr>
              <p:nvPr/>
            </p:nvSpPr>
            <p:spPr bwMode="auto">
              <a:xfrm>
                <a:off x="3606" y="1933"/>
                <a:ext cx="4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Times New Roman" charset="0"/>
                  </a:rPr>
                  <a:t>C</a:t>
                </a:r>
                <a:endParaRPr lang="ru-RU">
                  <a:latin typeface="Times New Roman" charset="0"/>
                </a:endParaRPr>
              </a:p>
            </p:txBody>
          </p:sp>
        </p:grpSp>
        <p:sp>
          <p:nvSpPr>
            <p:cNvPr id="7210" name="Text Box 42"/>
            <p:cNvSpPr txBox="1">
              <a:spLocks noChangeArrowheads="1"/>
            </p:cNvSpPr>
            <p:nvPr/>
          </p:nvSpPr>
          <p:spPr bwMode="auto">
            <a:xfrm>
              <a:off x="3600" y="2296"/>
              <a:ext cx="27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a</a:t>
              </a:r>
              <a:endParaRPr lang="ru-RU" sz="1600">
                <a:latin typeface="Times New Roman" charset="0"/>
              </a:endParaRPr>
            </a:p>
          </p:txBody>
        </p:sp>
        <p:sp>
          <p:nvSpPr>
            <p:cNvPr id="7211" name="Text Box 43"/>
            <p:cNvSpPr txBox="1">
              <a:spLocks noChangeArrowheads="1"/>
            </p:cNvSpPr>
            <p:nvPr/>
          </p:nvSpPr>
          <p:spPr bwMode="auto">
            <a:xfrm>
              <a:off x="4413" y="1920"/>
              <a:ext cx="27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b</a:t>
              </a:r>
              <a:endParaRPr lang="ru-RU" sz="1600">
                <a:latin typeface="Times New Roman" charset="0"/>
              </a:endParaRPr>
            </a:p>
          </p:txBody>
        </p:sp>
        <p:sp>
          <p:nvSpPr>
            <p:cNvPr id="7212" name="Text Box 44"/>
            <p:cNvSpPr txBox="1">
              <a:spLocks noChangeArrowheads="1"/>
            </p:cNvSpPr>
            <p:nvPr/>
          </p:nvSpPr>
          <p:spPr bwMode="auto">
            <a:xfrm>
              <a:off x="4461" y="2256"/>
              <a:ext cx="22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c</a:t>
              </a:r>
              <a:endParaRPr lang="ru-RU" sz="1600">
                <a:latin typeface="Times New Roman" charset="0"/>
              </a:endParaRPr>
            </a:p>
          </p:txBody>
        </p:sp>
      </p:grpSp>
      <p:grpSp>
        <p:nvGrpSpPr>
          <p:cNvPr id="7234" name="Group 66"/>
          <p:cNvGrpSpPr>
            <a:grpSpLocks/>
          </p:cNvGrpSpPr>
          <p:nvPr/>
        </p:nvGrpSpPr>
        <p:grpSpPr bwMode="auto">
          <a:xfrm>
            <a:off x="7824788" y="1371600"/>
            <a:ext cx="574675" cy="1944688"/>
            <a:chOff x="4929" y="864"/>
            <a:chExt cx="362" cy="1225"/>
          </a:xfrm>
        </p:grpSpPr>
        <p:sp>
          <p:nvSpPr>
            <p:cNvPr id="7201" name="Line 33"/>
            <p:cNvSpPr>
              <a:spLocks noChangeShapeType="1"/>
            </p:cNvSpPr>
            <p:nvPr/>
          </p:nvSpPr>
          <p:spPr bwMode="auto">
            <a:xfrm flipV="1">
              <a:off x="4929" y="1000"/>
              <a:ext cx="0" cy="10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208" name="Text Box 40"/>
            <p:cNvSpPr txBox="1">
              <a:spLocks noChangeArrowheads="1"/>
            </p:cNvSpPr>
            <p:nvPr/>
          </p:nvSpPr>
          <p:spPr bwMode="auto">
            <a:xfrm>
              <a:off x="4929" y="864"/>
              <a:ext cx="36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F</a:t>
              </a:r>
              <a:endParaRPr lang="ru-RU">
                <a:latin typeface="Times New Roman" charset="0"/>
              </a:endParaRPr>
            </a:p>
          </p:txBody>
        </p:sp>
      </p:grpSp>
      <p:grpSp>
        <p:nvGrpSpPr>
          <p:cNvPr id="7239" name="Group 71"/>
          <p:cNvGrpSpPr>
            <a:grpSpLocks/>
          </p:cNvGrpSpPr>
          <p:nvPr/>
        </p:nvGrpSpPr>
        <p:grpSpPr bwMode="auto">
          <a:xfrm>
            <a:off x="4800600" y="3892550"/>
            <a:ext cx="1211263" cy="366713"/>
            <a:chOff x="3024" y="2452"/>
            <a:chExt cx="763" cy="231"/>
          </a:xfrm>
        </p:grpSpPr>
        <p:sp>
          <p:nvSpPr>
            <p:cNvPr id="7191" name="Line 23"/>
            <p:cNvSpPr>
              <a:spLocks noChangeShapeType="1"/>
            </p:cNvSpPr>
            <p:nvPr/>
          </p:nvSpPr>
          <p:spPr bwMode="auto">
            <a:xfrm flipH="1" flipV="1">
              <a:off x="3243" y="2609"/>
              <a:ext cx="544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207" name="Text Box 39"/>
            <p:cNvSpPr txBox="1">
              <a:spLocks noChangeArrowheads="1"/>
            </p:cNvSpPr>
            <p:nvPr/>
          </p:nvSpPr>
          <p:spPr bwMode="auto">
            <a:xfrm>
              <a:off x="3024" y="2452"/>
              <a:ext cx="31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D</a:t>
              </a:r>
              <a:endParaRPr lang="ru-RU">
                <a:latin typeface="Times New Roman" charset="0"/>
              </a:endParaRPr>
            </a:p>
          </p:txBody>
        </p:sp>
      </p:grpSp>
      <p:grpSp>
        <p:nvGrpSpPr>
          <p:cNvPr id="7235" name="Group 67"/>
          <p:cNvGrpSpPr>
            <a:grpSpLocks/>
          </p:cNvGrpSpPr>
          <p:nvPr/>
        </p:nvGrpSpPr>
        <p:grpSpPr bwMode="auto">
          <a:xfrm>
            <a:off x="7824788" y="3316288"/>
            <a:ext cx="1331912" cy="2095500"/>
            <a:chOff x="4929" y="2089"/>
            <a:chExt cx="839" cy="1320"/>
          </a:xfrm>
        </p:grpSpPr>
        <p:sp>
          <p:nvSpPr>
            <p:cNvPr id="7193" name="Line 25"/>
            <p:cNvSpPr>
              <a:spLocks noChangeShapeType="1"/>
            </p:cNvSpPr>
            <p:nvPr/>
          </p:nvSpPr>
          <p:spPr bwMode="auto">
            <a:xfrm>
              <a:off x="4929" y="2089"/>
              <a:ext cx="544" cy="10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209" name="Text Box 41"/>
            <p:cNvSpPr txBox="1">
              <a:spLocks noChangeArrowheads="1"/>
            </p:cNvSpPr>
            <p:nvPr/>
          </p:nvSpPr>
          <p:spPr bwMode="auto">
            <a:xfrm>
              <a:off x="5405" y="3178"/>
              <a:ext cx="36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E</a:t>
              </a:r>
              <a:endParaRPr lang="ru-RU">
                <a:latin typeface="Times New Roman" charset="0"/>
              </a:endParaRPr>
            </a:p>
          </p:txBody>
        </p:sp>
      </p:grpSp>
      <p:grpSp>
        <p:nvGrpSpPr>
          <p:cNvPr id="7238" name="Group 70"/>
          <p:cNvGrpSpPr>
            <a:grpSpLocks/>
          </p:cNvGrpSpPr>
          <p:nvPr/>
        </p:nvGrpSpPr>
        <p:grpSpPr bwMode="auto">
          <a:xfrm>
            <a:off x="5160963" y="1600200"/>
            <a:ext cx="3527425" cy="3457575"/>
            <a:chOff x="3251" y="1000"/>
            <a:chExt cx="2222" cy="2178"/>
          </a:xfrm>
        </p:grpSpPr>
        <p:grpSp>
          <p:nvGrpSpPr>
            <p:cNvPr id="7237" name="Group 69"/>
            <p:cNvGrpSpPr>
              <a:grpSpLocks/>
            </p:cNvGrpSpPr>
            <p:nvPr/>
          </p:nvGrpSpPr>
          <p:grpSpPr bwMode="auto">
            <a:xfrm>
              <a:off x="3251" y="1000"/>
              <a:ext cx="2222" cy="2178"/>
              <a:chOff x="3251" y="1000"/>
              <a:chExt cx="2222" cy="2178"/>
            </a:xfrm>
          </p:grpSpPr>
          <p:sp>
            <p:nvSpPr>
              <p:cNvPr id="7195" name="Line 27"/>
              <p:cNvSpPr>
                <a:spLocks noChangeShapeType="1"/>
              </p:cNvSpPr>
              <p:nvPr/>
            </p:nvSpPr>
            <p:spPr bwMode="auto">
              <a:xfrm flipH="1" flipV="1">
                <a:off x="3795" y="2094"/>
                <a:ext cx="1678" cy="10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6" name="Line 28"/>
              <p:cNvSpPr>
                <a:spLocks noChangeShapeType="1"/>
              </p:cNvSpPr>
              <p:nvPr/>
            </p:nvSpPr>
            <p:spPr bwMode="auto">
              <a:xfrm flipH="1" flipV="1">
                <a:off x="3795" y="2592"/>
                <a:ext cx="1678" cy="58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6" name="Line 48"/>
              <p:cNvSpPr>
                <a:spLocks noChangeShapeType="1"/>
              </p:cNvSpPr>
              <p:nvPr/>
            </p:nvSpPr>
            <p:spPr bwMode="auto">
              <a:xfrm flipH="1">
                <a:off x="3251" y="1000"/>
                <a:ext cx="1678" cy="15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217" name="Line 49"/>
            <p:cNvSpPr>
              <a:spLocks noChangeShapeType="1"/>
            </p:cNvSpPr>
            <p:nvPr/>
          </p:nvSpPr>
          <p:spPr bwMode="auto">
            <a:xfrm flipH="1">
              <a:off x="3796" y="1000"/>
              <a:ext cx="1133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225" name="Rectangle 57"/>
          <p:cNvSpPr>
            <a:spLocks noChangeArrowheads="1"/>
          </p:cNvSpPr>
          <p:nvPr/>
        </p:nvSpPr>
        <p:spPr bwMode="auto">
          <a:xfrm>
            <a:off x="685800" y="2743200"/>
            <a:ext cx="3886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Построим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BF=CB, BF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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CB</a:t>
            </a:r>
            <a:endParaRPr lang="ru-RU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endParaRPr lang="ru-RU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230" name="Rectangle 62"/>
          <p:cNvSpPr>
            <a:spLocks noChangeArrowheads="1"/>
          </p:cNvSpPr>
          <p:nvPr/>
        </p:nvSpPr>
        <p:spPr bwMode="auto">
          <a:xfrm>
            <a:off x="685800" y="3505200"/>
            <a:ext cx="3886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Построим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BE=AB, BE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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AB</a:t>
            </a:r>
            <a:endParaRPr lang="ru-RU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endParaRPr lang="ru-RU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231" name="Rectangle 63"/>
          <p:cNvSpPr>
            <a:spLocks noChangeArrowheads="1"/>
          </p:cNvSpPr>
          <p:nvPr/>
        </p:nvSpPr>
        <p:spPr bwMode="auto">
          <a:xfrm>
            <a:off x="685800" y="4267200"/>
            <a:ext cx="3886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Построим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AD=AC, AD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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AC</a:t>
            </a:r>
            <a:endParaRPr lang="ru-RU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endParaRPr lang="ru-RU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232" name="Rectangle 64"/>
          <p:cNvSpPr>
            <a:spLocks noChangeArrowheads="1"/>
          </p:cNvSpPr>
          <p:nvPr/>
        </p:nvSpPr>
        <p:spPr bwMode="auto">
          <a:xfrm>
            <a:off x="685800" y="5029200"/>
            <a:ext cx="3886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Точки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F, C, D</a:t>
            </a: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принадлежат одной прямой.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endParaRPr lang="ru-RU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endParaRPr lang="ru-RU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400"/>
                            </p:stCondLst>
                            <p:childTnLst>
                              <p:par>
                                <p:cTn id="1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" fill="hold"/>
                                        <p:tgtEl>
                                          <p:spTgt spid="7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7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8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" fill="hold"/>
                                        <p:tgtEl>
                                          <p:spTgt spid="7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" fill="hold"/>
                                        <p:tgtEl>
                                          <p:spTgt spid="7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800"/>
                            </p:stCondLst>
                            <p:childTnLst>
                              <p:par>
                                <p:cTn id="3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300" fill="hold"/>
                                        <p:tgtEl>
                                          <p:spTgt spid="7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300" fill="hold"/>
                                        <p:tgtEl>
                                          <p:spTgt spid="7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800"/>
                            </p:stCondLst>
                            <p:childTnLst>
                              <p:par>
                                <p:cTn id="4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300" fill="hold"/>
                                        <p:tgtEl>
                                          <p:spTgt spid="7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300" fill="hold"/>
                                        <p:tgtEl>
                                          <p:spTgt spid="7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build="p" autoUpdateAnimBg="0"/>
      <p:bldP spid="7225" grpId="0" build="p" autoUpdateAnimBg="0"/>
      <p:bldP spid="7230" grpId="0" build="p" autoUpdateAnimBg="0"/>
      <p:bldP spid="7231" grpId="0" build="p" autoUpdateAnimBg="0"/>
      <p:bldP spid="7232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/>
          <p:cNvSpPr>
            <a:spLocks noGrp="1" noChangeArrowheads="1"/>
          </p:cNvSpPr>
          <p:nvPr>
            <p:ph type="title"/>
          </p:nvPr>
        </p:nvSpPr>
        <p:spPr>
          <a:xfrm>
            <a:off x="684213" y="4941888"/>
            <a:ext cx="7772400" cy="1143000"/>
          </a:xfrm>
        </p:spPr>
        <p:txBody>
          <a:bodyPr/>
          <a:lstStyle/>
          <a:p>
            <a:r>
              <a:rPr lang="ru-RU"/>
              <a:t>Что и требовалось доказать!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27088" y="333375"/>
            <a:ext cx="3741737" cy="4114800"/>
          </a:xfrm>
        </p:spPr>
        <p:txBody>
          <a:bodyPr>
            <a:normAutofit lnSpcReduction="10000"/>
          </a:bodyPr>
          <a:lstStyle/>
          <a:p>
            <a:pPr marL="533400" indent="-533400">
              <a:lnSpc>
                <a:spcPct val="80000"/>
              </a:lnSpc>
            </a:pPr>
            <a:r>
              <a:rPr lang="ru-RU" sz="2000"/>
              <a:t>Как мы видим, четырёхугольники </a:t>
            </a:r>
            <a:r>
              <a:rPr lang="en-US" sz="2000"/>
              <a:t>ADFB</a:t>
            </a:r>
            <a:r>
              <a:rPr lang="ru-RU" sz="2000"/>
              <a:t> и</a:t>
            </a:r>
            <a:r>
              <a:rPr lang="en-US" sz="2000"/>
              <a:t> ACBE</a:t>
            </a:r>
            <a:r>
              <a:rPr lang="ru-RU" sz="2000"/>
              <a:t> равновелики, т.к. </a:t>
            </a:r>
            <a:r>
              <a:rPr lang="en-US" sz="2000"/>
              <a:t>ABF=</a:t>
            </a:r>
            <a:r>
              <a:rPr lang="ru-RU" sz="2000"/>
              <a:t>Е</a:t>
            </a:r>
            <a:r>
              <a:rPr lang="en-US" sz="2000"/>
              <a:t>CB</a:t>
            </a:r>
            <a:r>
              <a:rPr lang="ru-RU" sz="2000"/>
              <a:t>. Треугольники </a:t>
            </a:r>
            <a:r>
              <a:rPr lang="en-US" sz="2000"/>
              <a:t>ADF </a:t>
            </a:r>
            <a:r>
              <a:rPr lang="ru-RU" sz="2000"/>
              <a:t>и </a:t>
            </a:r>
            <a:r>
              <a:rPr lang="en-US" sz="2000"/>
              <a:t>ACE</a:t>
            </a:r>
            <a:r>
              <a:rPr lang="ru-RU" sz="2000"/>
              <a:t> равновелики.</a:t>
            </a:r>
          </a:p>
          <a:p>
            <a:pPr marL="533400" indent="-533400">
              <a:lnSpc>
                <a:spcPct val="80000"/>
              </a:lnSpc>
            </a:pPr>
            <a:r>
              <a:rPr lang="ru-RU" sz="2000"/>
              <a:t>Отнимем от обоих равновеликих четырёхугольников общий для них треугольник </a:t>
            </a:r>
            <a:r>
              <a:rPr lang="en-US" sz="2000"/>
              <a:t>ABC</a:t>
            </a:r>
            <a:r>
              <a:rPr lang="ru-RU" sz="2000"/>
              <a:t>, получим: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000" baseline="30000"/>
              <a:t>	</a:t>
            </a:r>
            <a:r>
              <a:rPr lang="ru-RU" sz="2000"/>
              <a:t>1/2а</a:t>
            </a:r>
            <a:r>
              <a:rPr lang="ru-RU" sz="2000" baseline="30000"/>
              <a:t>2</a:t>
            </a:r>
            <a:r>
              <a:rPr lang="ru-RU" sz="2000"/>
              <a:t>+1/2</a:t>
            </a:r>
            <a:r>
              <a:rPr lang="en-US" sz="2000"/>
              <a:t>b</a:t>
            </a:r>
            <a:r>
              <a:rPr lang="ru-RU" sz="2000" baseline="30000"/>
              <a:t> 2</a:t>
            </a:r>
            <a:r>
              <a:rPr lang="en-US" sz="2000"/>
              <a:t>=1</a:t>
            </a:r>
            <a:r>
              <a:rPr lang="ru-RU" sz="2000"/>
              <a:t>/</a:t>
            </a:r>
            <a:r>
              <a:rPr lang="en-US" sz="2000"/>
              <a:t>2</a:t>
            </a:r>
            <a:r>
              <a:rPr lang="ru-RU" sz="2000"/>
              <a:t>с </a:t>
            </a:r>
            <a:r>
              <a:rPr lang="ru-RU" sz="2000" baseline="30000"/>
              <a:t>2</a:t>
            </a:r>
          </a:p>
          <a:p>
            <a:pPr marL="533400" indent="-533400">
              <a:lnSpc>
                <a:spcPct val="80000"/>
              </a:lnSpc>
            </a:pPr>
            <a:r>
              <a:rPr lang="ru-RU" sz="2000"/>
              <a:t>Соответственно: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	а</a:t>
            </a:r>
            <a:r>
              <a:rPr lang="ru-RU" sz="2000" baseline="30000"/>
              <a:t>2</a:t>
            </a:r>
            <a:r>
              <a:rPr lang="ru-RU" sz="2000"/>
              <a:t>+ </a:t>
            </a:r>
            <a:r>
              <a:rPr lang="en-US" sz="2000"/>
              <a:t>b</a:t>
            </a:r>
            <a:r>
              <a:rPr lang="ru-RU" sz="2000" baseline="30000"/>
              <a:t> 2 </a:t>
            </a:r>
            <a:r>
              <a:rPr lang="en-US" sz="2000"/>
              <a:t>=</a:t>
            </a:r>
            <a:r>
              <a:rPr lang="ru-RU" sz="2000"/>
              <a:t>с </a:t>
            </a:r>
            <a:r>
              <a:rPr lang="ru-RU" sz="2000" baseline="30000"/>
              <a:t>2</a:t>
            </a:r>
          </a:p>
        </p:txBody>
      </p:sp>
      <p:grpSp>
        <p:nvGrpSpPr>
          <p:cNvPr id="8253" name="Group 61"/>
          <p:cNvGrpSpPr>
            <a:grpSpLocks/>
          </p:cNvGrpSpPr>
          <p:nvPr/>
        </p:nvGrpSpPr>
        <p:grpSpPr bwMode="auto">
          <a:xfrm>
            <a:off x="4787900" y="1404938"/>
            <a:ext cx="4356100" cy="4040187"/>
            <a:chOff x="3016" y="436"/>
            <a:chExt cx="2744" cy="2545"/>
          </a:xfrm>
        </p:grpSpPr>
        <p:sp>
          <p:nvSpPr>
            <p:cNvPr id="8254" name="Line 62"/>
            <p:cNvSpPr>
              <a:spLocks noChangeShapeType="1"/>
            </p:cNvSpPr>
            <p:nvPr/>
          </p:nvSpPr>
          <p:spPr bwMode="auto">
            <a:xfrm flipV="1">
              <a:off x="4921" y="572"/>
              <a:ext cx="0" cy="10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55" name="AutoShape 63"/>
            <p:cNvSpPr>
              <a:spLocks noChangeArrowheads="1"/>
            </p:cNvSpPr>
            <p:nvPr/>
          </p:nvSpPr>
          <p:spPr bwMode="auto">
            <a:xfrm rot="10800000" flipH="1">
              <a:off x="3787" y="1666"/>
              <a:ext cx="1134" cy="498"/>
            </a:xfrm>
            <a:prstGeom prst="rtTriangl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56" name="Line 64"/>
            <p:cNvSpPr>
              <a:spLocks noChangeShapeType="1"/>
            </p:cNvSpPr>
            <p:nvPr/>
          </p:nvSpPr>
          <p:spPr bwMode="auto">
            <a:xfrm flipH="1" flipV="1">
              <a:off x="3243" y="2160"/>
              <a:ext cx="544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57" name="Line 65"/>
            <p:cNvSpPr>
              <a:spLocks noChangeShapeType="1"/>
            </p:cNvSpPr>
            <p:nvPr/>
          </p:nvSpPr>
          <p:spPr bwMode="auto">
            <a:xfrm>
              <a:off x="4921" y="1661"/>
              <a:ext cx="544" cy="10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58" name="Line 66"/>
            <p:cNvSpPr>
              <a:spLocks noChangeShapeType="1"/>
            </p:cNvSpPr>
            <p:nvPr/>
          </p:nvSpPr>
          <p:spPr bwMode="auto">
            <a:xfrm flipH="1" flipV="1">
              <a:off x="3787" y="1666"/>
              <a:ext cx="1678" cy="10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59" name="Line 67"/>
            <p:cNvSpPr>
              <a:spLocks noChangeShapeType="1"/>
            </p:cNvSpPr>
            <p:nvPr/>
          </p:nvSpPr>
          <p:spPr bwMode="auto">
            <a:xfrm flipH="1" flipV="1">
              <a:off x="3787" y="2164"/>
              <a:ext cx="1678" cy="5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60" name="Text Box 68"/>
            <p:cNvSpPr txBox="1">
              <a:spLocks noChangeArrowheads="1"/>
            </p:cNvSpPr>
            <p:nvPr/>
          </p:nvSpPr>
          <p:spPr bwMode="auto">
            <a:xfrm>
              <a:off x="3697" y="2119"/>
              <a:ext cx="31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A</a:t>
              </a:r>
              <a:endParaRPr lang="ru-RU">
                <a:latin typeface="Times New Roman" charset="0"/>
              </a:endParaRPr>
            </a:p>
          </p:txBody>
        </p:sp>
        <p:sp>
          <p:nvSpPr>
            <p:cNvPr id="8261" name="Text Box 69"/>
            <p:cNvSpPr txBox="1">
              <a:spLocks noChangeArrowheads="1"/>
            </p:cNvSpPr>
            <p:nvPr/>
          </p:nvSpPr>
          <p:spPr bwMode="auto">
            <a:xfrm>
              <a:off x="4921" y="1480"/>
              <a:ext cx="36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B</a:t>
              </a:r>
              <a:endParaRPr lang="ru-RU">
                <a:latin typeface="Times New Roman" charset="0"/>
              </a:endParaRPr>
            </a:p>
          </p:txBody>
        </p:sp>
        <p:sp>
          <p:nvSpPr>
            <p:cNvPr id="8262" name="Text Box 70"/>
            <p:cNvSpPr txBox="1">
              <a:spLocks noChangeArrowheads="1"/>
            </p:cNvSpPr>
            <p:nvPr/>
          </p:nvSpPr>
          <p:spPr bwMode="auto">
            <a:xfrm>
              <a:off x="3606" y="1484"/>
              <a:ext cx="4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C</a:t>
              </a:r>
              <a:endParaRPr lang="ru-RU">
                <a:latin typeface="Times New Roman" charset="0"/>
              </a:endParaRPr>
            </a:p>
          </p:txBody>
        </p:sp>
        <p:sp>
          <p:nvSpPr>
            <p:cNvPr id="8263" name="Text Box 71"/>
            <p:cNvSpPr txBox="1">
              <a:spLocks noChangeArrowheads="1"/>
            </p:cNvSpPr>
            <p:nvPr/>
          </p:nvSpPr>
          <p:spPr bwMode="auto">
            <a:xfrm>
              <a:off x="3016" y="2024"/>
              <a:ext cx="31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D</a:t>
              </a:r>
              <a:endParaRPr lang="ru-RU">
                <a:latin typeface="Times New Roman" charset="0"/>
              </a:endParaRPr>
            </a:p>
          </p:txBody>
        </p:sp>
        <p:sp>
          <p:nvSpPr>
            <p:cNvPr id="8264" name="Text Box 72"/>
            <p:cNvSpPr txBox="1">
              <a:spLocks noChangeArrowheads="1"/>
            </p:cNvSpPr>
            <p:nvPr/>
          </p:nvSpPr>
          <p:spPr bwMode="auto">
            <a:xfrm>
              <a:off x="4921" y="436"/>
              <a:ext cx="36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F</a:t>
              </a:r>
              <a:endParaRPr lang="ru-RU">
                <a:latin typeface="Times New Roman" charset="0"/>
              </a:endParaRPr>
            </a:p>
          </p:txBody>
        </p:sp>
        <p:sp>
          <p:nvSpPr>
            <p:cNvPr id="8265" name="Text Box 73"/>
            <p:cNvSpPr txBox="1">
              <a:spLocks noChangeArrowheads="1"/>
            </p:cNvSpPr>
            <p:nvPr/>
          </p:nvSpPr>
          <p:spPr bwMode="auto">
            <a:xfrm>
              <a:off x="5397" y="2750"/>
              <a:ext cx="36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E</a:t>
              </a:r>
              <a:endParaRPr lang="ru-RU">
                <a:latin typeface="Times New Roman" charset="0"/>
              </a:endParaRPr>
            </a:p>
          </p:txBody>
        </p:sp>
        <p:sp>
          <p:nvSpPr>
            <p:cNvPr id="8266" name="Text Box 74"/>
            <p:cNvSpPr txBox="1">
              <a:spLocks noChangeArrowheads="1"/>
            </p:cNvSpPr>
            <p:nvPr/>
          </p:nvSpPr>
          <p:spPr bwMode="auto">
            <a:xfrm>
              <a:off x="3651" y="1847"/>
              <a:ext cx="27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a</a:t>
              </a:r>
              <a:endParaRPr lang="ru-RU" sz="1600">
                <a:latin typeface="Times New Roman" charset="0"/>
              </a:endParaRPr>
            </a:p>
          </p:txBody>
        </p:sp>
        <p:sp>
          <p:nvSpPr>
            <p:cNvPr id="8267" name="Text Box 75"/>
            <p:cNvSpPr txBox="1">
              <a:spLocks noChangeArrowheads="1"/>
            </p:cNvSpPr>
            <p:nvPr/>
          </p:nvSpPr>
          <p:spPr bwMode="auto">
            <a:xfrm>
              <a:off x="4422" y="1484"/>
              <a:ext cx="27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b</a:t>
              </a:r>
              <a:endParaRPr lang="ru-RU" sz="1600">
                <a:latin typeface="Times New Roman" charset="0"/>
              </a:endParaRPr>
            </a:p>
          </p:txBody>
        </p:sp>
        <p:sp>
          <p:nvSpPr>
            <p:cNvPr id="8268" name="Text Box 76"/>
            <p:cNvSpPr txBox="1">
              <a:spLocks noChangeArrowheads="1"/>
            </p:cNvSpPr>
            <p:nvPr/>
          </p:nvSpPr>
          <p:spPr bwMode="auto">
            <a:xfrm>
              <a:off x="4468" y="1802"/>
              <a:ext cx="22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c</a:t>
              </a:r>
              <a:endParaRPr lang="ru-RU" sz="1600">
                <a:latin typeface="Times New Roman" charset="0"/>
              </a:endParaRPr>
            </a:p>
          </p:txBody>
        </p:sp>
        <p:sp>
          <p:nvSpPr>
            <p:cNvPr id="8269" name="Line 77"/>
            <p:cNvSpPr>
              <a:spLocks noChangeShapeType="1"/>
            </p:cNvSpPr>
            <p:nvPr/>
          </p:nvSpPr>
          <p:spPr bwMode="auto">
            <a:xfrm flipH="1">
              <a:off x="3243" y="572"/>
              <a:ext cx="1678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70" name="Line 78"/>
            <p:cNvSpPr>
              <a:spLocks noChangeShapeType="1"/>
            </p:cNvSpPr>
            <p:nvPr/>
          </p:nvSpPr>
          <p:spPr bwMode="auto">
            <a:xfrm flipH="1">
              <a:off x="3788" y="572"/>
              <a:ext cx="1133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utoUpdateAnimBg="0"/>
      <p:bldP spid="8195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193</TotalTime>
  <Words>114</Words>
  <Application>Microsoft PowerPoint</Application>
  <PresentationFormat>Экран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Эркер</vt:lpstr>
      <vt:lpstr>Теорема Пифагора</vt:lpstr>
      <vt:lpstr>Теорема Пифагора</vt:lpstr>
      <vt:lpstr>Начало доказательства</vt:lpstr>
      <vt:lpstr>Что и требовалось доказать!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Angel</cp:lastModifiedBy>
  <cp:revision>37</cp:revision>
  <dcterms:created xsi:type="dcterms:W3CDTF">1601-01-01T00:00:00Z</dcterms:created>
  <dcterms:modified xsi:type="dcterms:W3CDTF">2010-12-06T17:24:32Z</dcterms:modified>
</cp:coreProperties>
</file>