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1" r:id="rId2"/>
    <p:sldId id="257" r:id="rId3"/>
    <p:sldId id="258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645" autoAdjust="0"/>
    <p:restoredTop sz="90331" autoAdjust="0"/>
  </p:normalViewPr>
  <p:slideViewPr>
    <p:cSldViewPr>
      <p:cViewPr varScale="1">
        <p:scale>
          <a:sx n="61" d="100"/>
          <a:sy n="61" d="100"/>
        </p:scale>
        <p:origin x="-3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821426-6C37-4B0B-8079-618BB7FB37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99F46E-91B9-414C-BACA-FC45AD8461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91720B-63D2-456F-93D8-39B646BD0B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AC8FA0-AADA-4FD8-8793-954F107977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69ADA7-F7A8-4F81-9D65-19B5C31D6F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D44FA8-D723-4664-8F95-D6146FF371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DF7E87-2519-452F-AE7C-92760E6E01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7606AF-19CA-4C13-95F3-C91B18B90A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A222391-B800-40E1-B442-AB95A1B0E2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FDBE3D-59F5-40D2-9E4F-CC5226D094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BCEF57-2224-4D34-9841-DE6C9788AC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E618DE8-55F5-4C64-A813-A45D2EA402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1september.ru/ru/mat/2001/24/no24_02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2571744"/>
            <a:ext cx="731200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От </a:t>
            </a:r>
            <a:r>
              <a:rPr lang="ru-RU" sz="44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и</a:t>
            </a:r>
            <a:r>
              <a:rPr lang="ru-RU" sz="4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ндийского </a:t>
            </a:r>
            <a:r>
              <a:rPr lang="ru-RU" sz="4400" b="1" u="sng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математика </a:t>
            </a:r>
            <a:endParaRPr lang="en-US" sz="4400" b="1" u="sng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hlinkClick r:id="rId2" action="ppaction://hlinksldjump"/>
            </a:endParaRPr>
          </a:p>
          <a:p>
            <a:pPr algn="ctr"/>
            <a:r>
              <a:rPr lang="ru-RU" sz="4400" b="1" u="sng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Бхаскари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785794"/>
            <a:ext cx="60898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Теорема Пифагора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85918" y="428604"/>
            <a:ext cx="5029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Это прямоугольный треугольник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714612" y="3071810"/>
            <a:ext cx="4033846" cy="2571768"/>
            <a:chOff x="816" y="1872"/>
            <a:chExt cx="1776" cy="1248"/>
          </a:xfrm>
        </p:grpSpPr>
        <p:sp>
          <p:nvSpPr>
            <p:cNvPr id="3076" name="AutoShape 4"/>
            <p:cNvSpPr>
              <a:spLocks noChangeArrowheads="1"/>
            </p:cNvSpPr>
            <p:nvPr/>
          </p:nvSpPr>
          <p:spPr bwMode="auto">
            <a:xfrm rot="7226213">
              <a:off x="1296" y="1824"/>
              <a:ext cx="960" cy="1632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816" y="2016"/>
              <a:ext cx="138" cy="23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en-US" sz="10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/>
                    </a:outerShdw>
                  </a:effectLst>
                  <a:latin typeface="Impact"/>
                </a:rPr>
                <a:t>a</a:t>
              </a:r>
              <a:endParaRPr lang="ru-RU" sz="10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endParaRPr>
            </a:p>
          </p:txBody>
        </p:sp>
        <p:sp>
          <p:nvSpPr>
            <p:cNvPr id="3078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920" y="1872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FadeUp">
                <a:avLst>
                  <a:gd name="adj" fmla="val 9991"/>
                </a:avLst>
              </a:prstTxWarp>
            </a:bodyPr>
            <a:lstStyle/>
            <a:p>
              <a:pPr algn="ctr"/>
              <a:r>
                <a:rPr lang="en-US" sz="1000" kern="10">
                  <a:ln w="12700">
                    <a:solidFill>
                      <a:srgbClr val="B2B2B2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520402"/>
                      </a:gs>
                      <a:gs pos="100000">
                        <a:srgbClr val="FFCC00"/>
                      </a:gs>
                    </a:gsLst>
                    <a:lin ang="5400000" scaled="1"/>
                  </a:gradFill>
                  <a:effectLst>
                    <a:outerShdw dist="35921" dir="2700000" sy="50000" rotWithShape="0">
                      <a:srgbClr val="875B0D"/>
                    </a:outerShdw>
                  </a:effectLst>
                  <a:latin typeface="Arial"/>
                  <a:cs typeface="Arial"/>
                </a:rPr>
                <a:t>b</a:t>
              </a:r>
              <a:endParaRPr lang="ru-RU" sz="10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endParaRPr>
            </a:p>
          </p:txBody>
        </p:sp>
        <p:sp>
          <p:nvSpPr>
            <p:cNvPr id="3079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440" y="2736"/>
              <a:ext cx="192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000" kern="10" spc="20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"/>
                  <a:cs typeface="Arial"/>
                </a:rPr>
                <a:t>c</a:t>
              </a:r>
              <a:endParaRPr lang="ru-RU" sz="1000" kern="10" spc="20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75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571604" y="2143116"/>
            <a:ext cx="2590800" cy="1524000"/>
            <a:chOff x="1008" y="1344"/>
            <a:chExt cx="1632" cy="960"/>
          </a:xfrm>
        </p:grpSpPr>
        <p:sp>
          <p:nvSpPr>
            <p:cNvPr id="4114" name="AutoShape 9"/>
            <p:cNvSpPr>
              <a:spLocks noChangeArrowheads="1"/>
            </p:cNvSpPr>
            <p:nvPr/>
          </p:nvSpPr>
          <p:spPr bwMode="auto">
            <a:xfrm rot="7226213" flipH="1" flipV="1">
              <a:off x="1344" y="1008"/>
              <a:ext cx="960" cy="1632"/>
            </a:xfrm>
            <a:prstGeom prst="rtTriangle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5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1680" y="1536"/>
              <a:ext cx="192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000" kern="10" spc="20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"/>
                  <a:cs typeface="Arial"/>
                </a:rPr>
                <a:t>c</a:t>
              </a:r>
              <a:endParaRPr lang="ru-RU" sz="1000" kern="10" spc="20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endParaRP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657600" y="3124200"/>
            <a:ext cx="1524000" cy="2590800"/>
            <a:chOff x="2304" y="1968"/>
            <a:chExt cx="960" cy="1632"/>
          </a:xfrm>
        </p:grpSpPr>
        <p:sp>
          <p:nvSpPr>
            <p:cNvPr id="4112" name="AutoShape 4"/>
            <p:cNvSpPr>
              <a:spLocks noChangeArrowheads="1"/>
            </p:cNvSpPr>
            <p:nvPr/>
          </p:nvSpPr>
          <p:spPr bwMode="auto">
            <a:xfrm rot="1826213">
              <a:off x="2304" y="1968"/>
              <a:ext cx="960" cy="1632"/>
            </a:xfrm>
            <a:prstGeom prst="rtTriangle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n-US" sz="1600"/>
                <a:t>0,5ab</a:t>
              </a:r>
              <a:endParaRPr lang="ru-RU" sz="1600"/>
            </a:p>
            <a:p>
              <a:pPr algn="ctr"/>
              <a:endParaRPr lang="ru-RU"/>
            </a:p>
          </p:txBody>
        </p:sp>
        <p:sp>
          <p:nvSpPr>
            <p:cNvPr id="4113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880" y="2784"/>
              <a:ext cx="192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000" kern="10" spc="20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"/>
                  <a:cs typeface="Arial"/>
                </a:rPr>
                <a:t>c</a:t>
              </a:r>
              <a:endParaRPr lang="ru-RU" sz="1000" kern="10" spc="20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endParaRPr>
            </a:p>
          </p:txBody>
        </p: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609600" y="3124200"/>
            <a:ext cx="1524000" cy="2590800"/>
            <a:chOff x="384" y="1968"/>
            <a:chExt cx="960" cy="1632"/>
          </a:xfrm>
        </p:grpSpPr>
        <p:sp>
          <p:nvSpPr>
            <p:cNvPr id="4110" name="AutoShape 19"/>
            <p:cNvSpPr>
              <a:spLocks noChangeArrowheads="1"/>
            </p:cNvSpPr>
            <p:nvPr/>
          </p:nvSpPr>
          <p:spPr bwMode="auto">
            <a:xfrm rot="-8973787">
              <a:off x="384" y="1968"/>
              <a:ext cx="960" cy="1632"/>
            </a:xfrm>
            <a:prstGeom prst="rtTriangle">
              <a:avLst/>
            </a:prstGeom>
            <a:solidFill>
              <a:schemeClr val="bg1">
                <a:alpha val="50195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spcBef>
                  <a:spcPct val="50000"/>
                </a:spcBef>
              </a:pPr>
              <a:r>
                <a:rPr lang="en-US" sz="1600"/>
                <a:t>0,5ab</a:t>
              </a:r>
              <a:endParaRPr lang="ru-RU" sz="1600"/>
            </a:p>
            <a:p>
              <a:pPr algn="ctr"/>
              <a:endParaRPr lang="ru-RU"/>
            </a:p>
          </p:txBody>
        </p:sp>
        <p:sp>
          <p:nvSpPr>
            <p:cNvPr id="4111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480" y="2736"/>
              <a:ext cx="192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000" kern="10" spc="20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"/>
                  <a:cs typeface="Arial"/>
                </a:rPr>
                <a:t>c</a:t>
              </a:r>
              <a:endParaRPr lang="ru-RU" sz="1000" kern="10" spc="20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endParaRPr>
            </a:p>
          </p:txBody>
        </p:sp>
      </p:grpSp>
      <p:sp>
        <p:nvSpPr>
          <p:cNvPr id="10254" name="AutoShape 14"/>
          <p:cNvSpPr>
            <a:spLocks noChangeArrowheads="1"/>
          </p:cNvSpPr>
          <p:nvPr/>
        </p:nvSpPr>
        <p:spPr bwMode="auto">
          <a:xfrm rot="7226213">
            <a:off x="2133600" y="4648200"/>
            <a:ext cx="1524000" cy="2590800"/>
          </a:xfrm>
          <a:prstGeom prst="rtTriangle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>
              <a:spcBef>
                <a:spcPct val="50000"/>
              </a:spcBef>
            </a:pPr>
            <a:r>
              <a:rPr lang="en-US" sz="1600"/>
              <a:t>0,5ab</a:t>
            </a:r>
            <a:endParaRPr lang="ru-RU" sz="1600"/>
          </a:p>
          <a:p>
            <a:pPr algn="ctr"/>
            <a:endParaRPr lang="ru-RU"/>
          </a:p>
        </p:txBody>
      </p:sp>
      <p:sp>
        <p:nvSpPr>
          <p:cNvPr id="10256" name="WordArt 16"/>
          <p:cNvSpPr>
            <a:spLocks noChangeArrowheads="1" noChangeShapeType="1" noTextEdit="1"/>
          </p:cNvSpPr>
          <p:nvPr/>
        </p:nvSpPr>
        <p:spPr bwMode="auto">
          <a:xfrm>
            <a:off x="3505200" y="4953000"/>
            <a:ext cx="228600" cy="381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10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"/>
                <a:cs typeface="Arial"/>
              </a:rPr>
              <a:t>b</a:t>
            </a:r>
            <a:endParaRPr lang="ru-RU" sz="10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57" name="WordArt 17"/>
          <p:cNvSpPr>
            <a:spLocks noChangeArrowheads="1" noChangeShapeType="1" noTextEdit="1"/>
          </p:cNvSpPr>
          <p:nvPr/>
        </p:nvSpPr>
        <p:spPr bwMode="auto">
          <a:xfrm>
            <a:off x="2514600" y="6096000"/>
            <a:ext cx="304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000" kern="10" spc="20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/>
                  </a:outerShdw>
                </a:effectLst>
                <a:latin typeface="Arial"/>
                <a:cs typeface="Arial"/>
              </a:rPr>
              <a:t>c</a:t>
            </a:r>
            <a:endParaRPr lang="ru-RU" sz="1000" kern="10" spc="20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55" name="WordArt 15"/>
          <p:cNvSpPr>
            <a:spLocks noChangeArrowheads="1" noChangeShapeType="1" noTextEdit="1"/>
          </p:cNvSpPr>
          <p:nvPr/>
        </p:nvSpPr>
        <p:spPr bwMode="auto">
          <a:xfrm>
            <a:off x="1524000" y="4800600"/>
            <a:ext cx="219075" cy="365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10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a</a:t>
            </a:r>
            <a:endParaRPr lang="ru-RU" sz="10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/>
                </a:outerShdw>
              </a:effectLst>
              <a:latin typeface="Impact"/>
            </a:endParaRP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2514600" y="41148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(</a:t>
            </a:r>
            <a:r>
              <a:rPr lang="en-US" sz="1600"/>
              <a:t>b-a)</a:t>
            </a:r>
            <a:r>
              <a:rPr lang="en-US" sz="1600" baseline="30000"/>
              <a:t>2</a:t>
            </a:r>
            <a:endParaRPr lang="ru-RU" sz="1600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514600" y="29718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0,5ab</a:t>
            </a:r>
            <a:endParaRPr lang="ru-RU" sz="1600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486400" y="2286000"/>
            <a:ext cx="32766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>
                <a:latin typeface="Arial CYR" charset="-52"/>
              </a:rPr>
              <a:t>И</a:t>
            </a:r>
            <a:r>
              <a:rPr lang="ru-RU" sz="1800">
                <a:latin typeface="Arial CYR" charset="-52"/>
                <a:cs typeface="Times New Roman" pitchFamily="18" charset="0"/>
              </a:rPr>
              <a:t>ллюстрирует доказательство великого индийского математика Бхаскари (знаменитого автора Лилавати, XII в.). Рисунок сопровождало лишь одно слово: СМОТРИ! Среди доказательств теоремы Пифагора алгебраическим методом первое место (возможно, самое древнее) занимает доказательство, использующее подобие.</a:t>
            </a:r>
            <a:r>
              <a:rPr lang="ru-RU" sz="1800">
                <a:cs typeface="Times New Roman" pitchFamily="18" charset="0"/>
              </a:rPr>
              <a:t>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214414" y="500042"/>
            <a:ext cx="69451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Построим из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прямоугольных</a:t>
            </a:r>
            <a:endParaRPr lang="en-US" sz="4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треугольников квадрат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 autoUpdateAnimBg="0"/>
      <p:bldP spid="10256" grpId="0" animBg="1"/>
      <p:bldP spid="10257" grpId="0" animBg="1"/>
      <p:bldP spid="10255" grpId="0" animBg="1"/>
      <p:bldP spid="10264" grpId="0" autoUpdateAnimBg="0"/>
      <p:bldP spid="10265" grpId="0" autoUpdateAnimBg="0"/>
      <p:bldP spid="1026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986088" y="259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15363" name="Picture 3" descr="http://www.1september.ru/ru/mat/2001/24/no24_02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214546" y="3857628"/>
            <a:ext cx="4419600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857250"/>
            <a:ext cx="91440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 dirty="0"/>
          </a:p>
          <a:p>
            <a:pPr lvl="1" eaLnBrk="0" hangingPunct="0">
              <a:buFontTx/>
              <a:buChar char="•"/>
            </a:pPr>
            <a:r>
              <a:rPr lang="ru-RU" sz="1800" b="1" i="1" dirty="0">
                <a:latin typeface="Arial CYR" charset="-52"/>
              </a:rPr>
              <a:t>Здесь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изображено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два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равных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квадрата</a:t>
            </a:r>
            <a:r>
              <a:rPr lang="en-US" sz="1800" b="1" i="1" dirty="0">
                <a:latin typeface="Arial CYR" charset="-52"/>
              </a:rPr>
              <a:t>. </a:t>
            </a:r>
            <a:r>
              <a:rPr lang="en-US" sz="1800" b="1" i="1" dirty="0" err="1">
                <a:latin typeface="Arial CYR" charset="-52"/>
              </a:rPr>
              <a:t>Длина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сторон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каждого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квадрата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равна</a:t>
            </a:r>
            <a:r>
              <a:rPr lang="en-US" sz="1800" b="1" i="1" dirty="0">
                <a:latin typeface="Arial CYR" charset="-52"/>
              </a:rPr>
              <a:t> a + b. </a:t>
            </a:r>
            <a:r>
              <a:rPr lang="en-US" sz="1800" b="1" i="1" dirty="0" err="1">
                <a:latin typeface="Arial CYR" charset="-52"/>
              </a:rPr>
              <a:t>Каждый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из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квадратов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разбит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на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части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состоящие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из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квадратов</a:t>
            </a:r>
            <a:r>
              <a:rPr lang="en-US" sz="1800" b="1" i="1" dirty="0">
                <a:latin typeface="Arial CYR" charset="-52"/>
              </a:rPr>
              <a:t> и </a:t>
            </a:r>
            <a:r>
              <a:rPr lang="en-US" sz="1800" b="1" i="1" dirty="0" err="1">
                <a:latin typeface="Arial CYR" charset="-52"/>
              </a:rPr>
              <a:t>прямоугольных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треугольников</a:t>
            </a:r>
            <a:r>
              <a:rPr lang="en-US" sz="1800" b="1" i="1" dirty="0">
                <a:latin typeface="Arial CYR" charset="-52"/>
              </a:rPr>
              <a:t>. </a:t>
            </a:r>
            <a:r>
              <a:rPr lang="en-US" sz="1800" b="1" i="1" dirty="0" err="1">
                <a:latin typeface="Arial CYR" charset="-52"/>
              </a:rPr>
              <a:t>Ясно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что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если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от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площади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квадрата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отнять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учетверенную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площадь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прямоугольного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треугольника</a:t>
            </a:r>
            <a:r>
              <a:rPr lang="en-US" sz="1800" b="1" i="1" dirty="0">
                <a:latin typeface="Arial CYR" charset="-52"/>
              </a:rPr>
              <a:t> с </a:t>
            </a:r>
            <a:r>
              <a:rPr lang="en-US" sz="1800" b="1" i="1" dirty="0" err="1">
                <a:latin typeface="Arial CYR" charset="-52"/>
              </a:rPr>
              <a:t>катетами</a:t>
            </a:r>
            <a:r>
              <a:rPr lang="en-US" sz="1800" b="1" i="1" dirty="0">
                <a:latin typeface="Arial CYR" charset="-52"/>
              </a:rPr>
              <a:t> a, b, </a:t>
            </a:r>
            <a:r>
              <a:rPr lang="en-US" sz="1800" b="1" i="1" dirty="0" err="1">
                <a:latin typeface="Arial CYR" charset="-52"/>
              </a:rPr>
              <a:t>то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останутся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равные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площади</a:t>
            </a:r>
            <a:r>
              <a:rPr lang="en-US" sz="1800" b="1" i="1" dirty="0">
                <a:latin typeface="Arial CYR" charset="-52"/>
              </a:rPr>
              <a:t>, т. е. c</a:t>
            </a:r>
            <a:r>
              <a:rPr lang="en-US" sz="1800" b="1" i="1" baseline="30000" dirty="0">
                <a:latin typeface="Arial CYR" charset="-52"/>
              </a:rPr>
              <a:t>2</a:t>
            </a:r>
            <a:r>
              <a:rPr lang="en-US" sz="1800" b="1" i="1" dirty="0">
                <a:latin typeface="Arial CYR" charset="-52"/>
              </a:rPr>
              <a:t> = a</a:t>
            </a:r>
            <a:r>
              <a:rPr lang="en-US" sz="1800" b="1" i="1" baseline="30000" dirty="0">
                <a:latin typeface="Arial CYR" charset="-52"/>
              </a:rPr>
              <a:t>2</a:t>
            </a:r>
            <a:r>
              <a:rPr lang="en-US" sz="1800" b="1" i="1" dirty="0">
                <a:latin typeface="Arial CYR" charset="-52"/>
              </a:rPr>
              <a:t> + b</a:t>
            </a:r>
            <a:r>
              <a:rPr lang="en-US" sz="1800" b="1" i="1" baseline="30000" dirty="0">
                <a:latin typeface="Arial CYR" charset="-52"/>
              </a:rPr>
              <a:t>2</a:t>
            </a:r>
            <a:r>
              <a:rPr lang="en-US" sz="1800" b="1" i="1" dirty="0">
                <a:latin typeface="Arial CYR" charset="-52"/>
              </a:rPr>
              <a:t>. </a:t>
            </a:r>
            <a:r>
              <a:rPr lang="en-US" sz="1800" b="1" i="1" dirty="0" err="1">
                <a:latin typeface="Arial CYR" charset="-52"/>
              </a:rPr>
              <a:t>Впрочем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древние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индусы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которым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принадлежит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это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рассуждение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обычно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не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записывали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его</a:t>
            </a:r>
            <a:r>
              <a:rPr lang="en-US" sz="1800" b="1" i="1" dirty="0">
                <a:latin typeface="Arial CYR" charset="-52"/>
              </a:rPr>
              <a:t>, а </a:t>
            </a:r>
            <a:r>
              <a:rPr lang="en-US" sz="1800" b="1" i="1" dirty="0" err="1">
                <a:latin typeface="Arial CYR" charset="-52"/>
              </a:rPr>
              <a:t>сопровождали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чертеж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лишь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одним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словом</a:t>
            </a:r>
            <a:r>
              <a:rPr lang="en-US" sz="1800" b="1" i="1" dirty="0">
                <a:latin typeface="Arial CYR" charset="-52"/>
              </a:rPr>
              <a:t>: «</a:t>
            </a:r>
            <a:r>
              <a:rPr lang="en-US" sz="1800" b="1" i="1" dirty="0" err="1">
                <a:latin typeface="Arial CYR" charset="-52"/>
              </a:rPr>
              <a:t>смотри</a:t>
            </a:r>
            <a:r>
              <a:rPr lang="en-US" sz="1800" b="1" i="1" dirty="0">
                <a:latin typeface="Arial CYR" charset="-52"/>
              </a:rPr>
              <a:t>!» </a:t>
            </a:r>
            <a:r>
              <a:rPr lang="en-US" sz="1800" b="1" i="1" dirty="0" err="1">
                <a:latin typeface="Arial CYR" charset="-52"/>
              </a:rPr>
              <a:t>Вполне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возможно</a:t>
            </a:r>
            <a:r>
              <a:rPr lang="en-US" sz="1800" b="1" i="1" dirty="0">
                <a:latin typeface="Arial CYR" charset="-52"/>
              </a:rPr>
              <a:t>, </a:t>
            </a:r>
            <a:r>
              <a:rPr lang="en-US" sz="1800" b="1" i="1" dirty="0" err="1">
                <a:latin typeface="Arial CYR" charset="-52"/>
              </a:rPr>
              <a:t>что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такое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же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доказательство</a:t>
            </a:r>
            <a:r>
              <a:rPr lang="en-US" sz="1800" b="1" i="1" dirty="0">
                <a:latin typeface="Arial CYR" charset="-52"/>
              </a:rPr>
              <a:t> </a:t>
            </a:r>
            <a:r>
              <a:rPr lang="en-US" sz="1800" b="1" i="1" dirty="0" err="1">
                <a:latin typeface="Arial CYR" charset="-52"/>
              </a:rPr>
              <a:t>предложил</a:t>
            </a:r>
            <a:r>
              <a:rPr lang="en-US" sz="1800" b="1" i="1" dirty="0">
                <a:latin typeface="Arial CYR" charset="-52"/>
              </a:rPr>
              <a:t> и </a:t>
            </a:r>
            <a:r>
              <a:rPr lang="en-US" sz="1800" b="1" i="1" dirty="0" err="1">
                <a:latin typeface="Arial CYR" charset="-52"/>
              </a:rPr>
              <a:t>Пифагор</a:t>
            </a:r>
            <a:r>
              <a:rPr lang="en-US" sz="1800" b="1" i="1" dirty="0">
                <a:latin typeface="Arial CYR" charset="-52"/>
              </a:rPr>
              <a:t>.</a:t>
            </a:r>
            <a:r>
              <a:rPr lang="en-US" sz="1800" b="1" i="1" dirty="0"/>
              <a:t> </a:t>
            </a:r>
          </a:p>
          <a:p>
            <a:pPr eaLnBrk="0" hangingPunct="0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</TotalTime>
  <Words>140</Words>
  <Application>Microsoft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Times New Roman</vt:lpstr>
      <vt:lpstr>Arial</vt:lpstr>
      <vt:lpstr>Calibri</vt:lpstr>
      <vt:lpstr>Arial CYR</vt:lpstr>
      <vt:lpstr>Аспект</vt:lpstr>
      <vt:lpstr>Слайд 1</vt:lpstr>
      <vt:lpstr>Слайд 2</vt:lpstr>
      <vt:lpstr>Слайд 3</vt:lpstr>
      <vt:lpstr>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Angel</cp:lastModifiedBy>
  <cp:revision>5</cp:revision>
  <dcterms:created xsi:type="dcterms:W3CDTF">1601-01-01T00:00:00Z</dcterms:created>
  <dcterms:modified xsi:type="dcterms:W3CDTF">2010-12-06T16:53:00Z</dcterms:modified>
</cp:coreProperties>
</file>