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80" r:id="rId10"/>
    <p:sldId id="268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81" r:id="rId19"/>
    <p:sldId id="282" r:id="rId20"/>
    <p:sldId id="276" r:id="rId21"/>
    <p:sldId id="277" r:id="rId22"/>
    <p:sldId id="278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4" autoAdjust="0"/>
    <p:restoredTop sz="86387" autoAdjust="0"/>
  </p:normalViewPr>
  <p:slideViewPr>
    <p:cSldViewPr>
      <p:cViewPr varScale="1">
        <p:scale>
          <a:sx n="63" d="100"/>
          <a:sy n="63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52CD-DFBB-4A7B-AC64-E781AF7F8F09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AB97-609E-4BCE-9FC4-A3647B40B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642918"/>
            <a:ext cx="5929322" cy="335758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Book Antiqua" pitchFamily="18" charset="0"/>
              </a:rPr>
              <a:t>Выборы и молодежь</a:t>
            </a:r>
            <a:endParaRPr lang="ru-RU" sz="80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429264"/>
            <a:ext cx="5572132" cy="118109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Крюкова Елена Владимировна , учитель истории и обществознания МОУ СОШ № 1 г. Сосновка 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Вятскополянский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 район Кировская область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3143272" cy="622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4786322"/>
            <a:ext cx="428624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58196" cy="857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Политическая культура личности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з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нания о мире политике;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политические ценностные ориентации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(суждения, мнение человека о желаемом общественном устройстве и способах его достижения и функционирования)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пособы политических действий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(образцы и правила политического поведения, которые определяют, как следует поступить)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Как называются такие действия?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		</a:t>
            </a:r>
            <a:r>
              <a:rPr lang="ru-RU" b="1" i="1" dirty="0" smtClean="0">
                <a:latin typeface="Book Antiqua" pitchFamily="18" charset="0"/>
              </a:rPr>
              <a:t>Политическая пропаганда 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– деятельность по распространению идей, направленная на формирование в обществе определенных настроений, закрепление в сознании граждан тех или иных ценностей и представлений, с целью максимального расширения круга сторонников определенных политических взглядов.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Й. Геббельс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000108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500042"/>
            <a:ext cx="4606232" cy="63579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dirty="0" smtClean="0"/>
              <a:t>	</a:t>
            </a:r>
            <a:r>
              <a:rPr lang="ru-RU" sz="4500" i="1" dirty="0" smtClean="0">
                <a:solidFill>
                  <a:srgbClr val="002060"/>
                </a:solidFill>
                <a:latin typeface="Book Antiqua" pitchFamily="18" charset="0"/>
              </a:rPr>
              <a:t>…это </a:t>
            </a:r>
            <a:r>
              <a:rPr lang="ru-RU" sz="4500" i="1" dirty="0">
                <a:solidFill>
                  <a:srgbClr val="002060"/>
                </a:solidFill>
                <a:latin typeface="Book Antiqua" pitchFamily="18" charset="0"/>
              </a:rPr>
              <a:t>«инструмент политики, средство социального контроля... Переубеждение не входит в задачи пропаганды, </a:t>
            </a:r>
            <a:r>
              <a:rPr lang="ru-RU" sz="4500" i="1" dirty="0">
                <a:solidFill>
                  <a:srgbClr val="C00000"/>
                </a:solidFill>
                <a:latin typeface="Book Antiqua" pitchFamily="18" charset="0"/>
              </a:rPr>
              <a:t>ее функция - привлечь сторонников и держать их в подчинении..</a:t>
            </a:r>
            <a:r>
              <a:rPr lang="ru-RU" sz="4500" i="1" dirty="0">
                <a:solidFill>
                  <a:srgbClr val="002060"/>
                </a:solidFill>
                <a:latin typeface="Book Antiqua" pitchFamily="18" charset="0"/>
              </a:rPr>
              <a:t>. Задача пропаганды ... заключается в охвате всех видов человеческой деятельности с тем, чтобы изменить среду обитания человека и заставить его принять точку зрения (нацистского) движения на </a:t>
            </a:r>
            <a:r>
              <a:rPr lang="ru-RU" sz="4500" i="1" dirty="0" smtClean="0">
                <a:solidFill>
                  <a:srgbClr val="002060"/>
                </a:solidFill>
                <a:latin typeface="Book Antiqua" pitchFamily="18" charset="0"/>
              </a:rPr>
              <a:t>мир.</a:t>
            </a:r>
            <a:endParaRPr lang="ru-RU" sz="4500" i="1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Book Antiqua" pitchFamily="18" charset="0"/>
              </a:rPr>
              <a:t>В. Проблемная часть </a:t>
            </a:r>
            <a:r>
              <a:rPr lang="ru-RU" b="1" u="sng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ru-RU" u="sng" dirty="0">
                <a:latin typeface="Book Antiqua" pitchFamily="18" charset="0"/>
              </a:rPr>
              <a:t/>
            </a:r>
            <a:br>
              <a:rPr lang="ru-RU" u="sng" dirty="0">
                <a:latin typeface="Book Antiqua" pitchFamily="18" charset="0"/>
              </a:rPr>
            </a:br>
            <a:endParaRPr lang="ru-RU" u="sng" dirty="0">
              <a:latin typeface="Book Antiqu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Деятельность учителя</a:t>
                      </a:r>
                      <a:endParaRPr lang="ru-RU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Деятельность учащихся</a:t>
                      </a:r>
                      <a:endParaRPr lang="ru-RU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Предлагает учащимся самостоятельно определить</a:t>
                      </a:r>
                      <a:r>
                        <a:rPr lang="ru-RU" sz="2400" b="1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Book Antiqua" pitchFamily="18" charset="0"/>
                        </a:rPr>
                        <a:t>цель занятия.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Формулирует главную задачу.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Делит класс на группы, используя активные и интерактивные методы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Ученики определяют</a:t>
                      </a:r>
                      <a:r>
                        <a:rPr lang="ru-RU" sz="2400" b="1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Book Antiqua" pitchFamily="18" charset="0"/>
                        </a:rPr>
                        <a:t>цель</a:t>
                      </a:r>
                    </a:p>
                    <a:p>
                      <a:pPr algn="ctr"/>
                      <a:endParaRPr lang="ru-RU" sz="24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Рассаживаются по</a:t>
                      </a:r>
                      <a:r>
                        <a:rPr lang="ru-RU" sz="2400" b="1" baseline="0" dirty="0" smtClean="0">
                          <a:latin typeface="Book Antiqua" pitchFamily="18" charset="0"/>
                        </a:rPr>
                        <a:t> группам</a:t>
                      </a:r>
                      <a:r>
                        <a:rPr lang="ru-RU" sz="2400" b="1" dirty="0" smtClean="0">
                          <a:latin typeface="Book Antiqua" pitchFamily="18" charset="0"/>
                        </a:rPr>
                        <a:t>, согласно полученным заданиям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Приложение.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398"/>
            <a:ext cx="8643998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Для этой идеологии характерна критика частной собственности</a:t>
            </a: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 	Главные идеологи – К. Маркс, Ф Энгельс, В. И. Ленин</a:t>
            </a: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 	Отсутствие классов и эксплуатации.</a:t>
            </a: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	Деление людей на «мы» и «они», на «своих» и «чужих».</a:t>
            </a: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	Разжигание национальной ненависти и конфронтации.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	Договорная природа государства.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Ожидаемые результаты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5789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latin typeface="Book Antiqua" pitchFamily="18" charset="0"/>
              </a:rPr>
              <a:t>получение знаний о роли политической пропаганды в жизни общества, ее воздействия на людей, </a:t>
            </a:r>
            <a:r>
              <a:rPr lang="ru-RU" i="1" dirty="0" smtClean="0">
                <a:latin typeface="Book Antiqua" pitchFamily="18" charset="0"/>
              </a:rPr>
              <a:t>о различных методах </a:t>
            </a:r>
            <a:r>
              <a:rPr lang="ru-RU" i="1" dirty="0">
                <a:latin typeface="Book Antiqua" pitchFamily="18" charset="0"/>
              </a:rPr>
              <a:t>и </a:t>
            </a:r>
            <a:r>
              <a:rPr lang="ru-RU" i="1" dirty="0" smtClean="0">
                <a:latin typeface="Book Antiqua" pitchFamily="18" charset="0"/>
              </a:rPr>
              <a:t>приемах, </a:t>
            </a:r>
            <a:r>
              <a:rPr lang="ru-RU" i="1" dirty="0">
                <a:latin typeface="Book Antiqua" pitchFamily="18" charset="0"/>
              </a:rPr>
              <a:t>используемых политическими силами для распространения своих идей;</a:t>
            </a:r>
          </a:p>
          <a:p>
            <a:r>
              <a:rPr lang="ru-RU" i="1" dirty="0" smtClean="0">
                <a:latin typeface="Book Antiqua" pitchFamily="18" charset="0"/>
              </a:rPr>
              <a:t>формирование </a:t>
            </a:r>
            <a:r>
              <a:rPr lang="ru-RU" i="1" dirty="0">
                <a:latin typeface="Book Antiqua" pitchFamily="18" charset="0"/>
              </a:rPr>
              <a:t>представления о связи между состоянием общества и теми приемами политической пропаганды, которые в нем используются, через примеры из истории, современной международной и российской политической </a:t>
            </a:r>
            <a:r>
              <a:rPr lang="ru-RU" i="1" dirty="0" smtClean="0">
                <a:latin typeface="Book Antiqua" pitchFamily="18" charset="0"/>
              </a:rPr>
              <a:t>жизни;</a:t>
            </a:r>
            <a:endParaRPr lang="ru-RU" i="1" dirty="0">
              <a:latin typeface="Book Antiqua" pitchFamily="18" charset="0"/>
            </a:endParaRPr>
          </a:p>
          <a:p>
            <a:r>
              <a:rPr lang="ru-RU" i="1" dirty="0" smtClean="0">
                <a:latin typeface="Book Antiqua" pitchFamily="18" charset="0"/>
              </a:rPr>
              <a:t>развитие </a:t>
            </a:r>
            <a:r>
              <a:rPr lang="ru-RU" i="1" dirty="0">
                <a:latin typeface="Book Antiqua" pitchFamily="18" charset="0"/>
              </a:rPr>
              <a:t>навыка ведения дискуссии, политического анализа и работы в группах;</a:t>
            </a:r>
          </a:p>
          <a:p>
            <a:r>
              <a:rPr lang="ru-RU" i="1" dirty="0" smtClean="0">
                <a:latin typeface="Book Antiqua" pitchFamily="18" charset="0"/>
              </a:rPr>
              <a:t>развитие </a:t>
            </a:r>
            <a:r>
              <a:rPr lang="ru-RU" i="1" dirty="0">
                <a:latin typeface="Book Antiqua" pitchFamily="18" charset="0"/>
              </a:rPr>
              <a:t>образного </a:t>
            </a:r>
            <a:r>
              <a:rPr lang="ru-RU" i="1" dirty="0" smtClean="0">
                <a:latin typeface="Book Antiqua" pitchFamily="18" charset="0"/>
              </a:rPr>
              <a:t>мышления, </a:t>
            </a:r>
            <a:r>
              <a:rPr lang="ru-RU" i="1" dirty="0">
                <a:latin typeface="Book Antiqua" pitchFamily="18" charset="0"/>
              </a:rPr>
              <a:t>умения ставить цели и решать поставленные задачи.</a:t>
            </a:r>
          </a:p>
          <a:p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2 блок - информационный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937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Деятельность учителя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Деятельность</a:t>
                      </a:r>
                      <a:r>
                        <a:rPr lang="ru-RU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учащихся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87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Фронтальная работа, в которой окончательно определяется состав групп.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Ребята вытягивают листочки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с заданиями 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рассаживаются по группам</a:t>
                      </a:r>
                      <a:endParaRPr lang="ru-RU" b="1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10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Учитель дает инструкцию работы с раздаточным материалом.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ru-RU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Ребята получают раздаточные листы, на которых представлена информация о наиболее распространенных сегодня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методах политической пропаганды. </a:t>
                      </a:r>
                      <a:endParaRPr lang="ru-RU" b="1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037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 Antiqua" pitchFamily="18" charset="0"/>
                        </a:rPr>
                        <a:t>Организует работу групп. Оказывает</a:t>
                      </a:r>
                      <a:r>
                        <a:rPr lang="ru-RU" b="1" baseline="0" dirty="0" smtClean="0">
                          <a:latin typeface="Book Antiqua" pitchFamily="18" charset="0"/>
                        </a:rPr>
                        <a:t> консультативную помощь</a:t>
                      </a:r>
                      <a:endParaRPr lang="ru-RU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ru-RU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Внимательно знакомятся с текстами на своих раздаточных листах. После этого, выбирая наиболее подходящий им метод политической пропаганды, обсудив план работы, разрабатывают и показывают работу выбранного метода по той идеологии, которой названа группа. </a:t>
                      </a:r>
                    </a:p>
                    <a:p>
                      <a:pPr algn="ctr"/>
                      <a:endParaRPr lang="ru-RU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3 блок – аналитический.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Деятельность учителя</a:t>
                      </a:r>
                      <a:endParaRPr lang="ru-RU" sz="2400" dirty="0">
                        <a:solidFill>
                          <a:srgbClr val="FFFF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Деятельность учащихся</a:t>
                      </a:r>
                      <a:endParaRPr lang="ru-RU" sz="2400" dirty="0">
                        <a:solidFill>
                          <a:srgbClr val="FFFF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Если группы затрудняются, помощь оказывает учитель.</a:t>
                      </a:r>
                    </a:p>
                    <a:p>
                      <a:pPr algn="ctr"/>
                      <a:endParaRPr lang="ru-RU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Представление работы групп. Каждая группа представляет выбранный ей метод политической пропаганды и его реализацию. Остальные группы определяют, в чем суть метода. </a:t>
                      </a:r>
                      <a:endParaRPr lang="ru-RU" sz="20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4 блок – рефлексивный.</a:t>
            </a:r>
            <a:br>
              <a:rPr lang="ru-RU" b="1" dirty="0">
                <a:solidFill>
                  <a:srgbClr val="C00000"/>
                </a:solidFill>
                <a:latin typeface="Book Antiqua" pitchFamily="18" charset="0"/>
              </a:rPr>
            </a:b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подведение общих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итогов;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определение значимости </a:t>
            </a:r>
            <a:r>
              <a:rPr lang="ru-RU" b="1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понимания рассматриваемых вопросов на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уроке;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обсуждение проблемных </a:t>
            </a:r>
            <a:r>
              <a:rPr lang="ru-RU" b="1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дискуссионных вопросов;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выяснение, </a:t>
            </a:r>
            <a:r>
              <a:rPr lang="ru-RU" b="1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что получилось реализовать в ходе занятия, а что не удалось в полной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мере.</a:t>
            </a:r>
            <a:endParaRPr lang="ru-RU" b="1" i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36"/>
            <a:ext cx="8472518" cy="5572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Великая духовная потребность участвовать в управлении страной не может быть воспитана в человеке за один день; и если в ребенке с детства не воспитывать это качество, не стоит ожидать, что оно появится у взрослого человека»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				</a:t>
            </a:r>
            <a:endParaRPr lang="ru-RU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					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	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Американский </a:t>
            </a: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педагог </a:t>
            </a:r>
            <a:r>
              <a:rPr lang="ru-RU" b="1" i="1" dirty="0" err="1">
                <a:solidFill>
                  <a:srgbClr val="C00000"/>
                </a:solidFill>
                <a:latin typeface="Book Antiqua" pitchFamily="18" charset="0"/>
              </a:rPr>
              <a:t>Горас</a:t>
            </a: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 Манн</a:t>
            </a:r>
          </a:p>
          <a:p>
            <a:pPr lvl="1">
              <a:buNone/>
            </a:pPr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 </a:t>
            </a:r>
          </a:p>
          <a:p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Book Antiqua" pitchFamily="18" charset="0"/>
              </a:rPr>
              <a:t>Основные блоки занятия.</a:t>
            </a:r>
            <a:endParaRPr lang="ru-RU" sz="5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Book Antiqua" pitchFamily="18" charset="0"/>
              </a:rPr>
              <a:t>1. </a:t>
            </a: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Мотивационный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2. Информационный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3. Аналитический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Book Antiqua" pitchFamily="18" charset="0"/>
              </a:rPr>
              <a:t>4. Рефлексивный</a:t>
            </a:r>
            <a:r>
              <a:rPr lang="ru-RU" sz="4800" b="1" i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endParaRPr lang="ru-RU" sz="4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1 блок - мотивационный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852936"/>
          <a:ext cx="8229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Деятельность учителя</a:t>
                      </a:r>
                      <a:endParaRPr lang="ru-RU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Деятельность учащихся</a:t>
                      </a:r>
                      <a:endParaRPr lang="ru-RU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Приводит факты  об использовании методов пропаганды английской разведкой в годы Великой Отечественной войны. 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Обсуждают ситуацию, показывают возможность использования пропаганды и результаты ее воздействия</a:t>
                      </a:r>
                    </a:p>
                    <a:p>
                      <a:pPr algn="ctr"/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12474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Book Antiqua" pitchFamily="18" charset="0"/>
              </a:rPr>
              <a:t>А. Содержательная часть –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создание проблемной ситуации.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Book Antiqua" pitchFamily="18" charset="0"/>
              </a:rPr>
              <a:t>Б. Организационная часть </a:t>
            </a:r>
            <a:r>
              <a:rPr lang="ru-RU" b="1" u="sng" dirty="0">
                <a:solidFill>
                  <a:srgbClr val="C00000"/>
                </a:solidFill>
                <a:latin typeface="Book Antiqua" pitchFamily="18" charset="0"/>
              </a:rPr>
              <a:t>– </a:t>
            </a:r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актуализация </a:t>
            </a:r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>теоретических понятий.</a:t>
            </a:r>
            <a:b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</a:b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571744"/>
          <a:ext cx="8229600" cy="294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135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/>
                          <a:latin typeface="Book Antiqua" pitchFamily="18" charset="0"/>
                        </a:rPr>
                        <a:t>Деятельность учителя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/>
                          <a:latin typeface="Book Antiqua" pitchFamily="18" charset="0"/>
                        </a:rPr>
                        <a:t>Деятельность учащихся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8319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Актуализирует основные понятия.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Введение</a:t>
                      </a:r>
                      <a:r>
                        <a:rPr lang="ru-RU" sz="2400" b="1" baseline="0" dirty="0" smtClean="0">
                          <a:latin typeface="Book Antiqua" pitchFamily="18" charset="0"/>
                        </a:rPr>
                        <a:t> понятия «пропаганда»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Отвечают на вопросы учителя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Основные актуализируемые понятия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политическая сфера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власть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политические лидеры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политические группы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политическая культура личности.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481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Выборы и молодежь</vt:lpstr>
      <vt:lpstr>Ожидаемые результаты</vt:lpstr>
      <vt:lpstr>Основные блоки занятия.</vt:lpstr>
      <vt:lpstr>1 блок - мотивационный</vt:lpstr>
      <vt:lpstr>Слайд 5</vt:lpstr>
      <vt:lpstr>Слайд 6</vt:lpstr>
      <vt:lpstr>Слайд 7</vt:lpstr>
      <vt:lpstr>Б. Организационная часть – актуализация теоретических понятий. </vt:lpstr>
      <vt:lpstr>Основные актуализируемые понятия</vt:lpstr>
      <vt:lpstr>Политическая культура личности</vt:lpstr>
      <vt:lpstr>Как называются такие действия?</vt:lpstr>
      <vt:lpstr>Й. Геббельс</vt:lpstr>
      <vt:lpstr>Слайд 13</vt:lpstr>
      <vt:lpstr>Слайд 14</vt:lpstr>
      <vt:lpstr>Слайд 15</vt:lpstr>
      <vt:lpstr>Слайд 16</vt:lpstr>
      <vt:lpstr>Слайд 17</vt:lpstr>
      <vt:lpstr>В. Проблемная часть    </vt:lpstr>
      <vt:lpstr>Приложение. </vt:lpstr>
      <vt:lpstr>2 блок - информационный</vt:lpstr>
      <vt:lpstr>3 блок – аналитический.</vt:lpstr>
      <vt:lpstr>4 блок – рефлексивный. 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и молодежь</dc:title>
  <dc:creator>Елена</dc:creator>
  <cp:lastModifiedBy>Tata</cp:lastModifiedBy>
  <cp:revision>12</cp:revision>
  <dcterms:created xsi:type="dcterms:W3CDTF">2010-11-11T15:43:51Z</dcterms:created>
  <dcterms:modified xsi:type="dcterms:W3CDTF">2012-06-06T20:23:07Z</dcterms:modified>
</cp:coreProperties>
</file>