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1" r:id="rId9"/>
    <p:sldId id="267" r:id="rId10"/>
    <p:sldId id="262" r:id="rId11"/>
    <p:sldId id="268" r:id="rId12"/>
    <p:sldId id="263" r:id="rId13"/>
    <p:sldId id="269" r:id="rId14"/>
    <p:sldId id="272" r:id="rId15"/>
    <p:sldId id="275" r:id="rId16"/>
    <p:sldId id="264" r:id="rId17"/>
    <p:sldId id="270" r:id="rId18"/>
    <p:sldId id="273" r:id="rId19"/>
    <p:sldId id="271" r:id="rId20"/>
    <p:sldId id="274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24" autoAdjust="0"/>
  </p:normalViewPr>
  <p:slideViewPr>
    <p:cSldViewPr>
      <p:cViewPr varScale="1">
        <p:scale>
          <a:sx n="84" d="100"/>
          <a:sy n="84" d="100"/>
        </p:scale>
        <p:origin x="-10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wmf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Мини-исследование</a:t>
            </a:r>
            <a:br>
              <a:rPr lang="ru-RU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«Зачем нужна запятая?»</a:t>
            </a:r>
            <a:endParaRPr lang="ru-RU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214554"/>
            <a:ext cx="8043874" cy="4357718"/>
          </a:xfrm>
        </p:spPr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accent6"/>
                </a:solidFill>
                <a:cs typeface="Arial" pitchFamily="34" charset="0"/>
              </a:rPr>
              <a:t>Выполняла ученица 9а класса</a:t>
            </a:r>
          </a:p>
          <a:p>
            <a:pPr algn="r"/>
            <a:r>
              <a:rPr lang="ru-RU" sz="2800" dirty="0" smtClean="0">
                <a:solidFill>
                  <a:schemeClr val="accent6"/>
                </a:solidFill>
                <a:cs typeface="Arial" pitchFamily="34" charset="0"/>
              </a:rPr>
              <a:t>ГБОУ средней школы №337</a:t>
            </a:r>
          </a:p>
          <a:p>
            <a:pPr algn="r"/>
            <a:r>
              <a:rPr lang="ru-RU" sz="2800" dirty="0" err="1" smtClean="0">
                <a:solidFill>
                  <a:schemeClr val="accent6"/>
                </a:solidFill>
                <a:cs typeface="Arial" pitchFamily="34" charset="0"/>
              </a:rPr>
              <a:t>Шаирянц</a:t>
            </a:r>
            <a:r>
              <a:rPr lang="ru-RU" sz="2800" dirty="0" smtClean="0">
                <a:solidFill>
                  <a:schemeClr val="accent6"/>
                </a:solidFill>
                <a:cs typeface="Arial" pitchFamily="34" charset="0"/>
              </a:rPr>
              <a:t> Ванесса</a:t>
            </a:r>
          </a:p>
          <a:p>
            <a:pPr algn="r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ru-RU" dirty="0" smtClean="0">
                <a:solidFill>
                  <a:schemeClr val="accent6"/>
                </a:solidFill>
                <a:cs typeface="Arial" pitchFamily="34" charset="0"/>
              </a:rPr>
              <a:t>Санкт-Петербург</a:t>
            </a:r>
          </a:p>
          <a:p>
            <a:pPr algn="ctr"/>
            <a:r>
              <a:rPr lang="ru-RU" dirty="0" smtClean="0">
                <a:solidFill>
                  <a:schemeClr val="accent6"/>
                </a:solidFill>
                <a:cs typeface="Arial" pitchFamily="34" charset="0"/>
              </a:rPr>
              <a:t>2013г.</a:t>
            </a:r>
            <a:endParaRPr lang="ru-RU" dirty="0">
              <a:solidFill>
                <a:schemeClr val="accent6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0"/>
            <a:ext cx="8458200" cy="12223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Разделяющие знаки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0459" y="703241"/>
            <a:ext cx="8458200" cy="4071966"/>
          </a:xfrm>
        </p:spPr>
        <p:txBody>
          <a:bodyPr>
            <a:normAutofit lnSpcReduction="10000"/>
          </a:bodyPr>
          <a:lstStyle/>
          <a:p>
            <a:r>
              <a:rPr lang="en-US" sz="4300" dirty="0" smtClean="0">
                <a:solidFill>
                  <a:srgbClr val="00B050"/>
                </a:solidFill>
              </a:rPr>
              <a:t>;</a:t>
            </a:r>
            <a:r>
              <a:rPr lang="ru-RU" sz="4300" dirty="0" smtClean="0">
                <a:solidFill>
                  <a:srgbClr val="00B050"/>
                </a:solidFill>
              </a:rPr>
              <a:t> ТОЧКА С ЗАПЯТОЙ </a:t>
            </a:r>
            <a:endParaRPr lang="en-US" sz="4300" dirty="0" smtClean="0">
              <a:solidFill>
                <a:srgbClr val="00B050"/>
              </a:solidFill>
            </a:endParaRPr>
          </a:p>
          <a:p>
            <a:r>
              <a:rPr lang="ru-RU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Разделяет простые предложения в составе сложного бессоюзного предложения.</a:t>
            </a:r>
          </a:p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Изумрудные лягушата прыгают под ногами между корней подняв золотую головку лежит уж и стережет их.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3886200"/>
            <a:ext cx="8458200" cy="914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pic>
        <p:nvPicPr>
          <p:cNvPr id="7172" name="Picture 4" descr="C:\Users\Мои Документы\AppData\Local\Microsoft\Windows\Temporary Internet Files\Content.IE5\TILCQKVB\MC9000840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715016"/>
            <a:ext cx="928694" cy="922699"/>
          </a:xfrm>
          <a:prstGeom prst="rect">
            <a:avLst/>
          </a:prstGeom>
          <a:noFill/>
        </p:spPr>
      </p:pic>
      <p:pic>
        <p:nvPicPr>
          <p:cNvPr id="7173" name="Picture 5" descr="C:\Users\Мои Документы\AppData\Local\Microsoft\Windows\Temporary Internet Files\Content.IE5\H7A9BW3A\MC90035616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714480" y="5572140"/>
            <a:ext cx="1285884" cy="823931"/>
          </a:xfrm>
          <a:prstGeom prst="rect">
            <a:avLst/>
          </a:prstGeom>
          <a:noFill/>
        </p:spPr>
      </p:pic>
      <p:pic>
        <p:nvPicPr>
          <p:cNvPr id="7175" name="Picture 7" descr="C:\Users\Мои Документы\AppData\Local\Microsoft\Windows\Temporary Internet Files\Content.IE5\RYQ60TH3\MP90044657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643569" y="5000635"/>
            <a:ext cx="2947300" cy="1694697"/>
          </a:xfrm>
          <a:prstGeom prst="rect">
            <a:avLst/>
          </a:prstGeom>
          <a:noFill/>
        </p:spPr>
      </p:pic>
      <p:pic>
        <p:nvPicPr>
          <p:cNvPr id="7176" name="Picture 8" descr="C:\Users\Мои Документы\AppData\Local\Microsoft\Windows\Temporary Internet Files\Content.IE5\TILCQKVB\MC90039145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8992" y="5286388"/>
            <a:ext cx="1876434" cy="1237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57166"/>
            <a:ext cx="8458200" cy="542928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Изумрудные лягушата прыгают под ногами; между корней, подняв золотую головку, лежит уж и стережет их.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58200" cy="12223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Разделяющие знаки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071546"/>
            <a:ext cx="8458200" cy="5286412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00B050"/>
                </a:solidFill>
              </a:rPr>
              <a:t>, </a:t>
            </a:r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ЗАПЯТАЯ разделяет.</a:t>
            </a:r>
          </a:p>
          <a:p>
            <a:r>
              <a:rPr lang="ru-RU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Однородные члены предложения.</a:t>
            </a:r>
          </a:p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Ромашки одуванчики лютики клевер  полевые цветы.</a:t>
            </a:r>
          </a:p>
          <a:p>
            <a:r>
              <a:rPr lang="ru-RU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Простые предложения в составе сложного.</a:t>
            </a:r>
          </a:p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Гремел гром сверкала молния.</a:t>
            </a:r>
          </a:p>
          <a:p>
            <a:endParaRPr lang="ru-RU" sz="2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sz="2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Мои Документы\AppData\Local\Microsoft\Windows\Temporary Internet Files\Content.IE5\H7A9BW3A\MC9003710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2802" y="4643446"/>
            <a:ext cx="1881198" cy="1997461"/>
          </a:xfrm>
          <a:prstGeom prst="rect">
            <a:avLst/>
          </a:prstGeom>
          <a:noFill/>
        </p:spPr>
      </p:pic>
      <p:pic>
        <p:nvPicPr>
          <p:cNvPr id="8195" name="Picture 3" descr="C:\Users\Мои Документы\AppData\Local\Microsoft\Windows\Temporary Internet Files\Content.IE5\TILCQKVB\MC9004134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5263696"/>
            <a:ext cx="1668476" cy="1594304"/>
          </a:xfrm>
          <a:prstGeom prst="rect">
            <a:avLst/>
          </a:prstGeom>
          <a:noFill/>
        </p:spPr>
      </p:pic>
      <p:pic>
        <p:nvPicPr>
          <p:cNvPr id="8196" name="Picture 4" descr="C:\Users\Мои Документы\AppData\Local\Microsoft\Windows\Temporary Internet Files\Content.IE5\P0KQ2VNI\MP900399798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96" y="285728"/>
            <a:ext cx="1238276" cy="1548633"/>
          </a:xfrm>
          <a:prstGeom prst="rect">
            <a:avLst/>
          </a:prstGeom>
          <a:noFill/>
        </p:spPr>
      </p:pic>
      <p:pic>
        <p:nvPicPr>
          <p:cNvPr id="8197" name="Picture 5" descr="C:\Users\Мои Документы\AppData\Local\Microsoft\Windows\Temporary Internet Files\Content.IE5\RYQ60TH3\MP900401688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72396" y="2928934"/>
            <a:ext cx="1191020" cy="1489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14290"/>
            <a:ext cx="8458200" cy="458631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Ромашки, одуванчики, лютики, клевер – полевые цветы.</a:t>
            </a:r>
            <a:endParaRPr lang="en-US" sz="4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endParaRPr lang="ru-RU" sz="4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Гремел гром, сверкала молния.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458200" cy="12223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Выделяющие знаки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714356"/>
            <a:ext cx="8405842" cy="5643602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«» КАВЫЧКИ</a:t>
            </a:r>
            <a:endParaRPr lang="en-US" sz="3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Выделяют прямую речь.</a:t>
            </a:r>
          </a:p>
          <a:p>
            <a:r>
              <a:rPr lang="ru-RU" sz="38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Что с вами?  спросил он.</a:t>
            </a:r>
          </a:p>
          <a:p>
            <a:endParaRPr lang="ru-RU" sz="3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r>
              <a:rPr lang="ru-RU" sz="38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Она взглянула и вскрикнула</a:t>
            </a:r>
            <a:r>
              <a:rPr lang="ru-RU" sz="3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 </a:t>
            </a:r>
            <a:r>
              <a:rPr lang="ru-RU" sz="38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Это Казбич!</a:t>
            </a:r>
            <a:endParaRPr lang="ru-RU" sz="3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endParaRPr lang="ru-RU" sz="3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8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Скажи-ка мне красавица, — спросил я, — что ты делала сегодня на кровле</a:t>
            </a:r>
            <a:r>
              <a:rPr lang="ru-RU" sz="3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? — </a:t>
            </a:r>
            <a:r>
              <a:rPr lang="ru-RU" sz="38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А смотрела, откуда ветер дует</a:t>
            </a:r>
            <a:r>
              <a:rPr lang="ru-RU" sz="3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.</a:t>
            </a:r>
            <a:endParaRPr lang="ru-RU" sz="3800" dirty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</p:txBody>
      </p:sp>
      <p:pic>
        <p:nvPicPr>
          <p:cNvPr id="4099" name="Picture 3" descr="C:\Users\Мои Документы\AppData\Local\Microsoft\Windows\Temporary Internet Files\Content.IE5\P0KQ2VNI\MC9003466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2857496"/>
            <a:ext cx="1547813" cy="1952625"/>
          </a:xfrm>
          <a:prstGeom prst="rect">
            <a:avLst/>
          </a:prstGeom>
          <a:noFill/>
        </p:spPr>
      </p:pic>
      <p:pic>
        <p:nvPicPr>
          <p:cNvPr id="4100" name="Picture 4" descr="C:\Users\Мои Документы\AppData\Local\Microsoft\Windows\Temporary Internet Files\Content.IE5\H7A9BW3A\MC90041523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857232"/>
            <a:ext cx="2693553" cy="18065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14290"/>
            <a:ext cx="8458200" cy="6215106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“Что с вами?” – спросил он.</a:t>
            </a:r>
          </a:p>
          <a:p>
            <a:endParaRPr lang="ru-RU" sz="36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r>
              <a:rPr lang="ru-RU" sz="36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Она взглянула и вскрикнула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: «</a:t>
            </a:r>
            <a:r>
              <a:rPr lang="ru-RU" sz="36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Это Казбич!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»</a:t>
            </a:r>
          </a:p>
          <a:p>
            <a:endParaRPr lang="ru-RU" sz="36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</a:t>
            </a:r>
            <a:r>
              <a:rPr lang="ru-RU" sz="36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Скажи-ка мне, красавица, — спросил я, — что ты делала сегодня на кровле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?» — «</a:t>
            </a:r>
            <a:r>
              <a:rPr lang="ru-RU" sz="36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А смотрела, откуда ветер дует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1"/>
            <a:ext cx="8458200" cy="78581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Выделяющие знаки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786058"/>
            <a:ext cx="8501122" cy="4572056"/>
          </a:xfrm>
        </p:spPr>
        <p:txBody>
          <a:bodyPr>
            <a:normAutofit lnSpcReduction="10000"/>
          </a:bodyPr>
          <a:lstStyle/>
          <a:p>
            <a:r>
              <a:rPr lang="ru-RU" sz="2600" dirty="0" smtClean="0">
                <a:solidFill>
                  <a:srgbClr val="00B050"/>
                </a:solidFill>
              </a:rPr>
              <a:t>ЗАПЯТЫЕ</a:t>
            </a:r>
            <a:r>
              <a:rPr lang="ru-RU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выделяют</a:t>
            </a:r>
          </a:p>
          <a:p>
            <a:r>
              <a:rPr lang="ru-RU" sz="31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Вводные слова, обращения.</a:t>
            </a:r>
          </a:p>
          <a:p>
            <a:r>
              <a:rPr lang="ru-RU" sz="31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Глазами кажется хотел бы всех он съесть. Простите мирные долины и вы знакомых гор вершины и вы знакомые леса.</a:t>
            </a:r>
          </a:p>
          <a:p>
            <a:endParaRPr lang="ru-RU" sz="31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1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Причастный оборот (обособленные определения).</a:t>
            </a:r>
          </a:p>
          <a:p>
            <a:r>
              <a:rPr lang="ru-RU" sz="31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Друг обрадовавшийся моему приходу.</a:t>
            </a:r>
          </a:p>
          <a:p>
            <a:endParaRPr lang="ru-RU" sz="31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sz="3100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126" name="Picture 6" descr="C:\Users\Мои Документы\AppData\Local\Microsoft\Windows\Temporary Internet Files\Content.IE5\TILCQKVB\MC9003102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3245" y="5000636"/>
            <a:ext cx="2160755" cy="1643074"/>
          </a:xfrm>
          <a:prstGeom prst="rect">
            <a:avLst/>
          </a:prstGeom>
          <a:noFill/>
        </p:spPr>
      </p:pic>
      <p:pic>
        <p:nvPicPr>
          <p:cNvPr id="5127" name="Picture 7" descr="C:\Users\Мои Документы\AppData\Local\Microsoft\Windows\Temporary Internet Files\Content.IE5\H7A9BW3A\MP900401359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00042"/>
            <a:ext cx="1643074" cy="164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458200" cy="5929354"/>
          </a:xfrm>
        </p:spPr>
        <p:txBody>
          <a:bodyPr>
            <a:normAutofit fontScale="97500"/>
          </a:bodyPr>
          <a:lstStyle/>
          <a:p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Глазами, кажется, хотел бы всех он съесть. Простите, мирные долины, и вы, знакомых гор вершины, и вы, знакомые леса.</a:t>
            </a:r>
          </a:p>
          <a:p>
            <a:endParaRPr lang="ru-RU" sz="4000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Друг, обрадовавшийся моему приходу.</a:t>
            </a:r>
          </a:p>
          <a:p>
            <a:endParaRPr lang="ru-RU" sz="40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571504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Деепричастный оборот (обособленные обстоятельства).</a:t>
            </a:r>
          </a:p>
          <a:p>
            <a:r>
              <a:rPr lang="ru-RU" sz="3600" i="1" dirty="0" smtClean="0"/>
              <a:t> 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Недавно я узнал что Печорин возвращаясь из Персии умер.</a:t>
            </a:r>
          </a:p>
          <a:p>
            <a:endParaRPr lang="ru-RU" sz="36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r>
              <a:rPr lang="ru-RU" sz="36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Обособленные дополнения.</a:t>
            </a:r>
          </a:p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Я ничего не мог различить кроме мутного кручения метели .</a:t>
            </a:r>
            <a:endParaRPr lang="ru-RU" sz="36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6147" name="Picture 3" descr="C:\Users\Мои Документы\AppData\Local\Microsoft\Windows\Temporary Internet Files\Content.IE5\RYQ60TH3\MP90044448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2428868"/>
            <a:ext cx="2127063" cy="2286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14290"/>
            <a:ext cx="8458200" cy="607223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Недавно я узнал, что Печорин, возвращаясь из Персии, умер.</a:t>
            </a:r>
          </a:p>
          <a:p>
            <a:endParaRPr lang="ru-RU" sz="44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r>
              <a:rPr lang="ru-RU" sz="4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Я ничего не мог различить, кроме мутного кручения метели .</a:t>
            </a:r>
            <a:endParaRPr lang="ru-RU" sz="44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00042"/>
            <a:ext cx="8477280" cy="5929354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6"/>
                </a:solidFill>
                <a:latin typeface="+mj-lt"/>
              </a:rPr>
              <a:t>Без знаков препинания в письменной речи обойтись невозможно. Пунктуация служит целями общения людей. При помощи знаков препинания пишущий выражает определенные значения и оттенки, вкладываемые им в свое письменное высказывание, а читающий, видя пунктуационные знаки в тексте, на основании их воспринимает выражаемые ими значения и оттенки</a:t>
            </a:r>
            <a:r>
              <a:rPr lang="ru-RU" sz="3800" dirty="0" smtClean="0">
                <a:solidFill>
                  <a:schemeClr val="accent6"/>
                </a:solidFill>
              </a:rPr>
              <a:t>. </a:t>
            </a:r>
            <a:endParaRPr lang="ru-RU" sz="3800" dirty="0">
              <a:solidFill>
                <a:schemeClr val="accent6"/>
              </a:solidFill>
            </a:endParaRPr>
          </a:p>
        </p:txBody>
      </p:sp>
      <p:pic>
        <p:nvPicPr>
          <p:cNvPr id="4" name="Рисунок 3" descr="Рисунок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-357214"/>
            <a:ext cx="1447800" cy="1447800"/>
          </a:xfrm>
          <a:prstGeom prst="rect">
            <a:avLst/>
          </a:prstGeom>
        </p:spPr>
      </p:pic>
      <p:pic>
        <p:nvPicPr>
          <p:cNvPr id="2050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3977" y="3000372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57166"/>
            <a:ext cx="8458200" cy="5072098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4"/>
                </a:solidFill>
                <a:latin typeface="Constantia" pitchFamily="18" charset="0"/>
              </a:rPr>
              <a:t>Разделяя или выделяя слова, обороты, части предложения, знаки препинания устанавливают связи между ними, помогают пишущему точнее выразить мысль, а читающему правильнее её понять. </a:t>
            </a:r>
          </a:p>
          <a:p>
            <a:r>
              <a:rPr lang="ru-RU" sz="3200" dirty="0" smtClean="0">
                <a:solidFill>
                  <a:schemeClr val="accent4"/>
                </a:solidFill>
                <a:latin typeface="Constantia" pitchFamily="18" charset="0"/>
              </a:rPr>
              <a:t>К.Г. Паустовский писал : «Знаки препинания- это как нотные знаки. Они держат текст и не дают ему рассыпаться.»</a:t>
            </a:r>
          </a:p>
          <a:p>
            <a:endParaRPr lang="ru-RU" dirty="0">
              <a:solidFill>
                <a:schemeClr val="accent4"/>
              </a:solidFill>
            </a:endParaRPr>
          </a:p>
        </p:txBody>
      </p:sp>
      <p:pic>
        <p:nvPicPr>
          <p:cNvPr id="2051" name="Picture 3" descr="C:\Users\Мои Документы\AppData\Local\Microsoft\Windows\Temporary Internet Files\Content.IE5\RYQ60TH3\MC90025063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3" y="4929198"/>
            <a:ext cx="1695983" cy="1735129"/>
          </a:xfrm>
          <a:prstGeom prst="rect">
            <a:avLst/>
          </a:prstGeom>
          <a:noFill/>
        </p:spPr>
      </p:pic>
      <p:pic>
        <p:nvPicPr>
          <p:cNvPr id="2052" name="Picture 4" descr="C:\Users\Мои Документы\AppData\Local\Microsoft\Windows\Temporary Internet Files\Content.IE5\P0KQ2VNI\MC9003701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857760"/>
            <a:ext cx="1739900" cy="1836738"/>
          </a:xfrm>
          <a:prstGeom prst="rect">
            <a:avLst/>
          </a:prstGeom>
          <a:noFill/>
        </p:spPr>
      </p:pic>
      <p:pic>
        <p:nvPicPr>
          <p:cNvPr id="2053" name="Picture 5" descr="C:\Users\Мои Документы\AppData\Local\Microsoft\Windows\Temporary Internet Files\Content.IE5\RYQ60TH3\MC90029084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5072074"/>
            <a:ext cx="1374780" cy="1509700"/>
          </a:xfrm>
          <a:prstGeom prst="rect">
            <a:avLst/>
          </a:prstGeom>
          <a:noFill/>
        </p:spPr>
      </p:pic>
      <p:pic>
        <p:nvPicPr>
          <p:cNvPr id="2054" name="Picture 6" descr="C:\Users\Мои Документы\AppData\Local\Microsoft\Windows\Temporary Internet Files\Content.IE5\P0KQ2VNI\MC90029919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72396" y="2714620"/>
            <a:ext cx="1134227" cy="11302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42918"/>
            <a:ext cx="8458200" cy="464347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4"/>
                </a:solidFill>
                <a:latin typeface="Constantia" pitchFamily="18" charset="0"/>
              </a:rPr>
              <a:t>Все мы бываем и в роли пишущих, и в роли читающих, поэтому знаки препинания должны быть едиными для всех людей, пользующихся языком. Знание пунктуации- залог осуществления главной функции языка- успешного общения людей.</a:t>
            </a:r>
            <a:endParaRPr lang="ru-RU" sz="4000" dirty="0">
              <a:solidFill>
                <a:schemeClr val="accent4"/>
              </a:solidFill>
              <a:latin typeface="Constantia" pitchFamily="18" charset="0"/>
            </a:endParaRPr>
          </a:p>
        </p:txBody>
      </p:sp>
      <p:pic>
        <p:nvPicPr>
          <p:cNvPr id="3075" name="Picture 3" descr="C:\Users\Мои Документы\AppData\Local\Microsoft\Windows\Temporary Internet Files\Content.IE5\TILCQKVB\MC9002921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1316" y="4643446"/>
            <a:ext cx="2113556" cy="2000264"/>
          </a:xfrm>
          <a:prstGeom prst="rect">
            <a:avLst/>
          </a:prstGeom>
          <a:noFill/>
        </p:spPr>
      </p:pic>
      <p:pic>
        <p:nvPicPr>
          <p:cNvPr id="3076" name="Picture 4" descr="C:\Users\Мои Документы\AppData\Local\Microsoft\Windows\Temporary Internet Files\Content.IE5\H7A9BW3A\MC9002299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5027575"/>
            <a:ext cx="1808902" cy="1830425"/>
          </a:xfrm>
          <a:prstGeom prst="rect">
            <a:avLst/>
          </a:prstGeom>
          <a:noFill/>
        </p:spPr>
      </p:pic>
      <p:pic>
        <p:nvPicPr>
          <p:cNvPr id="3080" name="Picture 8" descr="C:\Users\Мои Документы\AppData\Local\Microsoft\Windows\Temporary Internet Files\Content.IE5\P0KQ2VNI\MC90028197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356" y="5369447"/>
            <a:ext cx="1571636" cy="1488553"/>
          </a:xfrm>
          <a:prstGeom prst="rect">
            <a:avLst/>
          </a:prstGeom>
          <a:noFill/>
        </p:spPr>
      </p:pic>
      <p:pic>
        <p:nvPicPr>
          <p:cNvPr id="3081" name="Picture 9" descr="C:\Users\Мои Документы\AppData\Local\Microsoft\Windows\Temporary Internet Files\Content.IE5\RYQ60TH3\MC90043577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8923" y="1428736"/>
            <a:ext cx="1035077" cy="22512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357158" y="3214686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/>
                </a:solidFill>
              </a:rPr>
              <a:t>Разделение                      Выделение</a:t>
            </a:r>
            <a:br>
              <a:rPr lang="ru-RU" dirty="0" smtClean="0">
                <a:solidFill>
                  <a:schemeClr val="accent6"/>
                </a:solidFill>
              </a:rPr>
            </a:br>
            <a:r>
              <a:rPr lang="ru-RU" dirty="0" smtClean="0">
                <a:solidFill>
                  <a:schemeClr val="accent6"/>
                </a:solidFill>
              </a:rPr>
              <a:t>(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разделяющие знаки</a:t>
            </a:r>
            <a:r>
              <a:rPr lang="ru-RU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)                  (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выделяющие знаки</a:t>
            </a:r>
            <a:r>
              <a:rPr lang="ru-RU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)  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929198"/>
            <a:ext cx="8458200" cy="914400"/>
          </a:xfrm>
        </p:spPr>
        <p:txBody>
          <a:bodyPr>
            <a:normAutofit fontScale="92500"/>
          </a:bodyPr>
          <a:lstStyle/>
          <a:p>
            <a:r>
              <a:rPr lang="ru-RU" sz="5400" dirty="0" smtClean="0">
                <a:solidFill>
                  <a:schemeClr val="accent6"/>
                </a:solidFill>
                <a:latin typeface="+mj-lt"/>
              </a:rPr>
              <a:t>Функции знаков препинания</a:t>
            </a:r>
          </a:p>
          <a:p>
            <a:endParaRPr lang="ru-RU" sz="5400" dirty="0" smtClean="0">
              <a:solidFill>
                <a:schemeClr val="accent6"/>
              </a:solidFill>
            </a:endParaRPr>
          </a:p>
          <a:p>
            <a:endParaRPr lang="ru-RU" sz="5400" dirty="0" smtClean="0">
              <a:solidFill>
                <a:schemeClr val="accent6"/>
              </a:solidFill>
            </a:endParaRPr>
          </a:p>
          <a:p>
            <a:endParaRPr lang="ru-RU" sz="5400" dirty="0" smtClean="0">
              <a:solidFill>
                <a:schemeClr val="accent6"/>
              </a:solidFill>
            </a:endParaRPr>
          </a:p>
          <a:p>
            <a:endParaRPr lang="ru-RU" sz="5400" dirty="0">
              <a:solidFill>
                <a:schemeClr val="accent6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2357422" y="2214554"/>
            <a:ext cx="114300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5679289" y="2250273"/>
            <a:ext cx="114300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 descr="C:\Users\Мои Документы\AppData\Local\Microsoft\Windows\Temporary Internet Files\Content.IE5\RYQ60TH3\MC9004325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5500702"/>
            <a:ext cx="1155725" cy="1155725"/>
          </a:xfrm>
          <a:prstGeom prst="rect">
            <a:avLst/>
          </a:prstGeom>
          <a:noFill/>
        </p:spPr>
      </p:pic>
      <p:pic>
        <p:nvPicPr>
          <p:cNvPr id="3076" name="Picture 4" descr="C:\Users\Мои Документы\AppData\Local\Microsoft\Windows\Temporary Internet Files\Content.IE5\TILCQKVB\MC9003840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429264"/>
            <a:ext cx="1000132" cy="1162522"/>
          </a:xfrm>
          <a:prstGeom prst="rect">
            <a:avLst/>
          </a:prstGeom>
          <a:noFill/>
        </p:spPr>
      </p:pic>
      <p:pic>
        <p:nvPicPr>
          <p:cNvPr id="3077" name="Picture 5" descr="C:\Users\Мои Документы\AppData\Local\Microsoft\Windows\Temporary Internet Files\Content.IE5\TILCQKVB\MC9002981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5500702"/>
            <a:ext cx="1280803" cy="10636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6"/>
                </a:solidFill>
              </a:rPr>
              <a:t>Разделяющие знаки</a:t>
            </a:r>
            <a:endParaRPr lang="ru-RU" sz="4000" dirty="0">
              <a:solidFill>
                <a:schemeClr val="accent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142984"/>
            <a:ext cx="8643998" cy="550072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ТИРЕ</a:t>
            </a:r>
            <a:r>
              <a:rPr lang="ru-RU" sz="32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разделяет</a:t>
            </a:r>
          </a:p>
          <a:p>
            <a:r>
              <a:rPr lang="ru-RU" sz="32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-Состав подлежащего и состав сказуемого.</a:t>
            </a:r>
          </a:p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Дуб</a:t>
            </a:r>
            <a:r>
              <a:rPr lang="ru-RU" sz="32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 теплолюбивое и  светолюбивое </a:t>
            </a: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дерево</a:t>
            </a:r>
            <a:r>
              <a:rPr lang="en-US" sz="3200" b="1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 </a:t>
            </a:r>
            <a:endParaRPr lang="ru-RU" sz="3200" b="1" i="1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200" b="1" i="1" dirty="0" smtClean="0">
                <a:solidFill>
                  <a:schemeClr val="accent6"/>
                </a:solidFill>
                <a:latin typeface="Constantia" pitchFamily="18" charset="0"/>
              </a:rPr>
              <a:t>-</a:t>
            </a:r>
            <a:r>
              <a:rPr lang="ru-RU" sz="32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Прямую речь и слова автора.</a:t>
            </a:r>
          </a:p>
          <a:p>
            <a:r>
              <a:rPr lang="ru-RU" sz="32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Башковитый я! восхитился собой Колька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.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ru-RU" sz="3200" dirty="0" smtClean="0">
                <a:solidFill>
                  <a:schemeClr val="accent6"/>
                </a:solidFill>
                <a:latin typeface="Constantia" pitchFamily="18" charset="0"/>
              </a:rPr>
              <a:t>-</a:t>
            </a:r>
            <a:r>
              <a:rPr lang="ru-RU" sz="3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Простые предложения в составе сложного бессоюзного предложения.</a:t>
            </a:r>
          </a:p>
          <a:p>
            <a:r>
              <a:rPr lang="ru-RU" sz="3200" dirty="0" smtClean="0"/>
              <a:t> 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Солнце дымное встает будет день горячий.</a:t>
            </a:r>
            <a:endParaRPr lang="ru-RU" sz="32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sz="28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Рисунок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1400175" cy="1400175"/>
          </a:xfrm>
          <a:prstGeom prst="rect">
            <a:avLst/>
          </a:prstGeom>
        </p:spPr>
      </p:pic>
      <p:pic>
        <p:nvPicPr>
          <p:cNvPr id="5122" name="Picture 2" descr="C:\Users\Мои Документы\AppData\Local\Microsoft\Windows\Temporary Internet Files\Content.IE5\H7A9BW3A\MC90035532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14290"/>
            <a:ext cx="1571636" cy="1585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381000" y="357188"/>
            <a:ext cx="8458200" cy="6072208"/>
          </a:xfrm>
        </p:spPr>
        <p:txBody>
          <a:bodyPr>
            <a:normAutofit fontScale="97500"/>
          </a:bodyPr>
          <a:lstStyle/>
          <a:p>
            <a:r>
              <a:rPr lang="ru-RU" sz="4900" b="1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Дуб</a:t>
            </a:r>
            <a:r>
              <a:rPr lang="ru-RU" sz="49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 —  теплолюбивое и  светолюбивое </a:t>
            </a:r>
            <a:r>
              <a:rPr lang="ru-RU" sz="4900" b="1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дерево</a:t>
            </a:r>
          </a:p>
          <a:p>
            <a:r>
              <a:rPr lang="ru-RU" sz="4900" i="1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«Башковитый я!» – восхитился собой Колька</a:t>
            </a:r>
            <a:r>
              <a:rPr lang="ru-RU" sz="49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.</a:t>
            </a:r>
            <a:endParaRPr lang="ru-RU" sz="49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4900" dirty="0" smtClean="0"/>
              <a:t> </a:t>
            </a:r>
            <a:r>
              <a:rPr lang="ru-RU" sz="49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Солнце дымное встает – будет день горячий.</a:t>
            </a:r>
            <a:endParaRPr lang="ru-RU" sz="49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0"/>
            <a:ext cx="8458200" cy="12223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Разделяющие знаки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643998" cy="5000660"/>
          </a:xfrm>
        </p:spPr>
        <p:txBody>
          <a:bodyPr>
            <a:normAutofit fontScale="92500" lnSpcReduction="10000"/>
          </a:bodyPr>
          <a:lstStyle/>
          <a:p>
            <a:r>
              <a:rPr lang="ru-RU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  ?   !   …</a:t>
            </a:r>
          </a:p>
          <a:p>
            <a:r>
              <a:rPr lang="ru-RU" sz="3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Ставятся в конце предложения.</a:t>
            </a:r>
            <a:endParaRPr lang="ru-RU" sz="32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r>
              <a:rPr lang="ru-RU" sz="3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Обозначает границу предложения.</a:t>
            </a:r>
          </a:p>
          <a:p>
            <a:r>
              <a:rPr lang="ru-RU" sz="3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Разделяют предложения в тексте, помогают понимать написанное и читать текст с нужной интонацией.</a:t>
            </a:r>
          </a:p>
          <a:p>
            <a:r>
              <a:rPr lang="ru-RU" sz="3200" dirty="0" smtClean="0"/>
              <a:t> 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«В лесу стало тихо»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 «Который час»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 «Как жаль что птицы улетели»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 «Как бы вам объяснить попонятнее» 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</p:txBody>
      </p:sp>
      <p:pic>
        <p:nvPicPr>
          <p:cNvPr id="5" name="Рисунок 4" descr="Рисунок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1142984"/>
            <a:ext cx="1552575" cy="1428750"/>
          </a:xfrm>
          <a:prstGeom prst="rect">
            <a:avLst/>
          </a:prstGeom>
        </p:spPr>
      </p:pic>
      <p:pic>
        <p:nvPicPr>
          <p:cNvPr id="6146" name="Picture 2" descr="C:\Users\Мои Документы\AppData\Local\Microsoft\Windows\Temporary Internet Files\Content.IE5\P0KQ2VNI\MM900356784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3714752"/>
            <a:ext cx="1397317" cy="1397317"/>
          </a:xfrm>
          <a:prstGeom prst="rect">
            <a:avLst/>
          </a:prstGeom>
          <a:noFill/>
        </p:spPr>
      </p:pic>
      <p:pic>
        <p:nvPicPr>
          <p:cNvPr id="6147" name="Picture 3" descr="C:\Users\Мои Документы\AppData\Local\Microsoft\Windows\Temporary Internet Files\Content.IE5\RYQ60TH3\MM900356712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5564188"/>
            <a:ext cx="1293812" cy="12938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subTitle" idx="1"/>
          </p:nvPr>
        </p:nvSpPr>
        <p:spPr>
          <a:xfrm flipH="1">
            <a:off x="214282" y="357166"/>
            <a:ext cx="8624918" cy="6215106"/>
          </a:xfrm>
        </p:spPr>
        <p:txBody>
          <a:bodyPr>
            <a:normAutofit fontScale="97500"/>
          </a:bodyPr>
          <a:lstStyle/>
          <a:p>
            <a:r>
              <a:rPr lang="ru-RU" sz="49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«В лесу стало тихо.» </a:t>
            </a:r>
            <a:endParaRPr lang="en-US" sz="49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49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«Который час?»</a:t>
            </a:r>
            <a:endParaRPr lang="en-US" sz="49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49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«Как жаль, что птицы улетели!» </a:t>
            </a:r>
            <a:endParaRPr lang="en-US" sz="49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49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«Как бы вам объяснить попонятнее…» </a:t>
            </a:r>
            <a:endParaRPr lang="ru-RU" sz="49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57222" y="214290"/>
            <a:ext cx="8458200" cy="12223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Разделяющие знаки</a:t>
            </a:r>
            <a:endParaRPr lang="ru-RU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857364"/>
            <a:ext cx="8458200" cy="5429288"/>
          </a:xfrm>
        </p:spPr>
        <p:txBody>
          <a:bodyPr/>
          <a:lstStyle/>
          <a:p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ДВОЕТОЧИЕ </a:t>
            </a:r>
            <a:r>
              <a:rPr lang="ru-RU" sz="2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разделяет:</a:t>
            </a:r>
          </a:p>
          <a:p>
            <a:r>
              <a:rPr lang="ru-RU" sz="2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Обобщающие слова и однородные члены при них.</a:t>
            </a: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(На скалах галдели птицы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фрегаты кайры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поморники.)</a:t>
            </a:r>
          </a:p>
          <a:p>
            <a:r>
              <a:rPr lang="ru-RU" sz="2800" dirty="0" smtClean="0">
                <a:solidFill>
                  <a:schemeClr val="accent4"/>
                </a:solidFill>
                <a:latin typeface="Constantia" pitchFamily="18" charset="0"/>
                <a:cs typeface="Arial" pitchFamily="34" charset="0"/>
              </a:rPr>
              <a:t>Слова автора и прямую речь. </a:t>
            </a: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(Он спросил который час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  <a:cs typeface="Arial" pitchFamily="34" charset="0"/>
              </a:rPr>
              <a:t>?)</a:t>
            </a:r>
          </a:p>
          <a:p>
            <a:r>
              <a:rPr lang="ru-RU" sz="2800" dirty="0" smtClean="0">
                <a:solidFill>
                  <a:schemeClr val="accent4"/>
                </a:solidFill>
                <a:latin typeface="Constantia" pitchFamily="18" charset="0"/>
              </a:rPr>
              <a:t>Простые предложения в составе сложного бессоюзного предложения.</a:t>
            </a: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(Печален я со мною друга нет.)</a:t>
            </a:r>
          </a:p>
          <a:p>
            <a:endParaRPr lang="ru-RU" dirty="0" smtClean="0">
              <a:solidFill>
                <a:schemeClr val="accent4"/>
              </a:solidFill>
              <a:latin typeface="Constantia" pitchFamily="18" charset="0"/>
            </a:endParaRPr>
          </a:p>
          <a:p>
            <a:endParaRPr lang="ru-RU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C:\Users\Мои Документы\AppData\Local\Microsoft\Windows\Temporary Internet Files\Content.IE5\RYQ60TH3\MP90043950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4929198"/>
            <a:ext cx="1216877" cy="1571612"/>
          </a:xfrm>
          <a:prstGeom prst="rect">
            <a:avLst/>
          </a:prstGeom>
          <a:noFill/>
        </p:spPr>
      </p:pic>
      <p:pic>
        <p:nvPicPr>
          <p:cNvPr id="4100" name="Picture 4" descr="C:\Users\Мои Документы\AppData\Local\Microsoft\Windows\Temporary Internet Files\Content.IE5\P0KQ2VNI\MC90008904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2000240"/>
            <a:ext cx="1031875" cy="1816100"/>
          </a:xfrm>
          <a:prstGeom prst="rect">
            <a:avLst/>
          </a:prstGeom>
          <a:noFill/>
        </p:spPr>
      </p:pic>
      <p:pic>
        <p:nvPicPr>
          <p:cNvPr id="4101" name="Picture 5" descr="C:\Users\Мои Документы\AppData\Local\Microsoft\Windows\Temporary Internet Files\Content.IE5\RYQ60TH3\MC90035533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68" y="0"/>
            <a:ext cx="1809750" cy="1563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857232"/>
            <a:ext cx="8458200" cy="5214974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На скалах галдели птицы: фрегаты, кайры, поморники.</a:t>
            </a:r>
            <a:endParaRPr lang="en-US" sz="4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endParaRPr lang="ru-RU" sz="4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</a:endParaRPr>
          </a:p>
          <a:p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Он спросил: </a:t>
            </a:r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«Который </a:t>
            </a:r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час</a:t>
            </a:r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  <a:cs typeface="Arial" pitchFamily="34" charset="0"/>
              </a:rPr>
              <a:t>?»</a:t>
            </a:r>
            <a:endParaRPr lang="en-US" sz="4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endParaRPr lang="ru-RU" sz="4800" dirty="0" smtClean="0">
              <a:solidFill>
                <a:schemeClr val="bg2">
                  <a:lumMod val="1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r>
              <a:rPr lang="ru-RU" sz="48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Печален я: со мною друга нет.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3">
      <a:dk1>
        <a:srgbClr val="CF73A7"/>
      </a:dk1>
      <a:lt1>
        <a:sysClr val="window" lastClr="FFFFFF"/>
      </a:lt1>
      <a:dk2>
        <a:srgbClr val="EBC4D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002060"/>
      </a:accent4>
      <a:accent5>
        <a:srgbClr val="CF6DA4"/>
      </a:accent5>
      <a:accent6>
        <a:srgbClr val="002060"/>
      </a:accent6>
      <a:hlink>
        <a:srgbClr val="002060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161</TotalTime>
  <Words>527</Words>
  <Application>Microsoft Office PowerPoint</Application>
  <PresentationFormat>Экран (4:3)</PresentationFormat>
  <Paragraphs>103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Мини-исследование «Зачем нужна запятая?»</vt:lpstr>
      <vt:lpstr>Слайд 2</vt:lpstr>
      <vt:lpstr>Разделение                      Выделение (разделяющие знаки)                  (выделяющие знаки)  </vt:lpstr>
      <vt:lpstr>Разделяющие знаки</vt:lpstr>
      <vt:lpstr>Слайд 5</vt:lpstr>
      <vt:lpstr>Разделяющие знаки</vt:lpstr>
      <vt:lpstr>Слайд 7</vt:lpstr>
      <vt:lpstr>Разделяющие знаки</vt:lpstr>
      <vt:lpstr>Слайд 9</vt:lpstr>
      <vt:lpstr>Разделяющие знаки</vt:lpstr>
      <vt:lpstr>Слайд 11</vt:lpstr>
      <vt:lpstr>Разделяющие знаки</vt:lpstr>
      <vt:lpstr>Слайд 13</vt:lpstr>
      <vt:lpstr>Выделяющие знаки</vt:lpstr>
      <vt:lpstr>Слайд 15</vt:lpstr>
      <vt:lpstr>Выделяющие знаки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Мини-исследование «Зачем нужна запятая?»</dc:title>
  <dc:creator>Мои Документы</dc:creator>
  <cp:lastModifiedBy>Учителькобиль тл</cp:lastModifiedBy>
  <cp:revision>20</cp:revision>
  <dcterms:created xsi:type="dcterms:W3CDTF">2013-01-14T11:15:35Z</dcterms:created>
  <dcterms:modified xsi:type="dcterms:W3CDTF">2013-01-29T08:15:51Z</dcterms:modified>
</cp:coreProperties>
</file>