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5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4D96-4DF8-4370-9B8C-86AE6F43CB34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78405-11A0-4CA6-833A-1C5772847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4D96-4DF8-4370-9B8C-86AE6F43CB34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78405-11A0-4CA6-833A-1C5772847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4D96-4DF8-4370-9B8C-86AE6F43CB34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78405-11A0-4CA6-833A-1C5772847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4D96-4DF8-4370-9B8C-86AE6F43CB34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78405-11A0-4CA6-833A-1C5772847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4D96-4DF8-4370-9B8C-86AE6F43CB34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78405-11A0-4CA6-833A-1C5772847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4D96-4DF8-4370-9B8C-86AE6F43CB34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78405-11A0-4CA6-833A-1C5772847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4D96-4DF8-4370-9B8C-86AE6F43CB34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78405-11A0-4CA6-833A-1C5772847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4D96-4DF8-4370-9B8C-86AE6F43CB34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78405-11A0-4CA6-833A-1C5772847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4D96-4DF8-4370-9B8C-86AE6F43CB34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78405-11A0-4CA6-833A-1C5772847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4D96-4DF8-4370-9B8C-86AE6F43CB34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78405-11A0-4CA6-833A-1C5772847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4D96-4DF8-4370-9B8C-86AE6F43CB34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78405-11A0-4CA6-833A-1C5772847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C4D96-4DF8-4370-9B8C-86AE6F43CB34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78405-11A0-4CA6-833A-1C5772847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ru-RU" dirty="0" smtClean="0"/>
              <a:t>ТЕСТ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348880"/>
            <a:ext cx="6400800" cy="175260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Правила поведения в кабинете вычислительной техники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78621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Если </a:t>
            </a:r>
            <a:r>
              <a:rPr lang="ru-RU" b="1" dirty="0">
                <a:solidFill>
                  <a:srgbClr val="C00000"/>
                </a:solidFill>
              </a:rPr>
              <a:t>ученик неоднократно нарушает инструкцию по технике безопасности, то: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708920"/>
            <a:ext cx="8229600" cy="3744416"/>
          </a:xfrm>
        </p:spPr>
        <p:txBody>
          <a:bodyPr/>
          <a:lstStyle/>
          <a:p>
            <a:pPr>
              <a:buNone/>
            </a:pPr>
            <a:r>
              <a:rPr lang="ru-RU" dirty="0"/>
              <a:t>А) не допускать до занятий;</a:t>
            </a:r>
          </a:p>
          <a:p>
            <a:pPr>
              <a:buNone/>
            </a:pPr>
            <a:r>
              <a:rPr lang="ru-RU" dirty="0"/>
              <a:t>Б) вызвать с родителями на совет профилактики;</a:t>
            </a:r>
          </a:p>
          <a:p>
            <a:pPr>
              <a:buNone/>
            </a:pPr>
            <a:r>
              <a:rPr lang="ru-RU" dirty="0"/>
              <a:t>В) провести внеплановый инструктаж по технике безопасности.</a:t>
            </a:r>
          </a:p>
          <a:p>
            <a:pPr>
              <a:buNone/>
            </a:pPr>
            <a:r>
              <a:rPr lang="ru-RU" i="1" dirty="0" smtClean="0">
                <a:solidFill>
                  <a:srgbClr val="C00000"/>
                </a:solidFill>
              </a:rPr>
              <a:t>Ответ</a:t>
            </a:r>
            <a:r>
              <a:rPr lang="ru-RU" dirty="0">
                <a:solidFill>
                  <a:srgbClr val="C00000"/>
                </a:solidFill>
              </a:rPr>
              <a:t>: В)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78621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 smtClean="0">
                <a:solidFill>
                  <a:srgbClr val="C00000"/>
                </a:solidFill>
              </a:rPr>
              <a:t>Что </a:t>
            </a:r>
            <a:r>
              <a:rPr lang="ru-RU" b="1" dirty="0">
                <a:solidFill>
                  <a:srgbClr val="C00000"/>
                </a:solidFill>
              </a:rPr>
              <a:t>обязан сделать ученик, если в кабинете вычислительной техники возникла чрезвычайная ситуация?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3152725"/>
            <a:ext cx="8229600" cy="3705275"/>
          </a:xfrm>
        </p:spPr>
        <p:txBody>
          <a:bodyPr/>
          <a:lstStyle/>
          <a:p>
            <a:pPr>
              <a:buNone/>
            </a:pPr>
            <a:r>
              <a:rPr lang="ru-RU" dirty="0"/>
              <a:t>А) делать то же, что делают все;</a:t>
            </a:r>
          </a:p>
          <a:p>
            <a:pPr>
              <a:buNone/>
            </a:pPr>
            <a:r>
              <a:rPr lang="ru-RU" dirty="0"/>
              <a:t>Б) спокойно ожидать указания преподавателя;</a:t>
            </a:r>
          </a:p>
          <a:p>
            <a:pPr>
              <a:buNone/>
            </a:pPr>
            <a:r>
              <a:rPr lang="ru-RU" dirty="0"/>
              <a:t>В) немедленно покинуть кабинет.</a:t>
            </a:r>
          </a:p>
          <a:p>
            <a:pPr>
              <a:buNone/>
            </a:pPr>
            <a:r>
              <a:rPr lang="ru-RU" i="1" dirty="0" smtClean="0">
                <a:solidFill>
                  <a:srgbClr val="C00000"/>
                </a:solidFill>
              </a:rPr>
              <a:t>Ответ</a:t>
            </a:r>
            <a:r>
              <a:rPr lang="ru-RU" dirty="0">
                <a:solidFill>
                  <a:srgbClr val="C00000"/>
                </a:solidFill>
              </a:rPr>
              <a:t>: Б</a:t>
            </a:r>
            <a:r>
              <a:rPr lang="ru-RU" dirty="0"/>
              <a:t>)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33203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А</a:t>
            </a:r>
            <a:r>
              <a:rPr lang="ru-RU" dirty="0"/>
              <a:t>) плохо влияет на зрение;</a:t>
            </a:r>
          </a:p>
          <a:p>
            <a:pPr>
              <a:buNone/>
            </a:pPr>
            <a:r>
              <a:rPr lang="ru-RU" dirty="0"/>
              <a:t>Б) вызывает усталость и снижение работоспособности;</a:t>
            </a:r>
          </a:p>
          <a:p>
            <a:pPr>
              <a:buNone/>
            </a:pPr>
            <a:r>
              <a:rPr lang="ru-RU" dirty="0"/>
              <a:t>В) человек получает определенную дозу излучения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Ответ:   </a:t>
            </a:r>
            <a:r>
              <a:rPr lang="ru-RU" dirty="0">
                <a:solidFill>
                  <a:srgbClr val="C00000"/>
                </a:solidFill>
              </a:rPr>
              <a:t>все ответы верны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Какое воздействие на человека оказывает ЭВМ?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Можно </a:t>
            </a:r>
            <a:r>
              <a:rPr lang="ru-RU" b="1" dirty="0">
                <a:solidFill>
                  <a:srgbClr val="C00000"/>
                </a:solidFill>
              </a:rPr>
              <a:t>ли класть тетрадь, книги, диски на монитор и клавиатуру?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2708920"/>
            <a:ext cx="6131024" cy="327322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А) можно;</a:t>
            </a:r>
          </a:p>
          <a:p>
            <a:pPr>
              <a:buNone/>
            </a:pPr>
            <a:r>
              <a:rPr lang="ru-RU" dirty="0"/>
              <a:t>Б) можно только на монитор;</a:t>
            </a:r>
          </a:p>
          <a:p>
            <a:pPr>
              <a:buNone/>
            </a:pPr>
            <a:r>
              <a:rPr lang="ru-RU" dirty="0"/>
              <a:t>В) нельзя</a:t>
            </a:r>
            <a:r>
              <a:rPr lang="en-US" dirty="0"/>
              <a:t>.</a:t>
            </a:r>
            <a:endParaRPr lang="ru-RU" dirty="0"/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i="1" dirty="0"/>
          </a:p>
          <a:p>
            <a:pPr>
              <a:buNone/>
            </a:pPr>
            <a:r>
              <a:rPr lang="ru-RU" i="1" dirty="0" smtClean="0">
                <a:solidFill>
                  <a:srgbClr val="C00000"/>
                </a:solidFill>
              </a:rPr>
              <a:t>Ответ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>
                <a:solidFill>
                  <a:srgbClr val="C00000"/>
                </a:solidFill>
              </a:rPr>
              <a:t>: В)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1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На </a:t>
            </a:r>
            <a:r>
              <a:rPr lang="ru-RU" b="1" dirty="0">
                <a:solidFill>
                  <a:srgbClr val="C00000"/>
                </a:solidFill>
              </a:rPr>
              <a:t>каком расстоянии от монитора должен работать ученик на ЭВМ?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233203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/>
              <a:t>А) на расстоянии 15 – 20 см;</a:t>
            </a:r>
          </a:p>
          <a:p>
            <a:pPr>
              <a:buNone/>
            </a:pPr>
            <a:r>
              <a:rPr lang="ru-RU" dirty="0"/>
              <a:t>Б) на расстоянии 60 – 70 см;</a:t>
            </a:r>
          </a:p>
          <a:p>
            <a:pPr>
              <a:buNone/>
            </a:pPr>
            <a:r>
              <a:rPr lang="ru-RU" dirty="0"/>
              <a:t>В) на расстоянии 40 см.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i="1" dirty="0"/>
          </a:p>
          <a:p>
            <a:pPr>
              <a:buNone/>
            </a:pPr>
            <a:r>
              <a:rPr lang="ru-RU" i="1" dirty="0" smtClean="0">
                <a:solidFill>
                  <a:srgbClr val="C00000"/>
                </a:solidFill>
              </a:rPr>
              <a:t>Ответ</a:t>
            </a:r>
            <a:r>
              <a:rPr lang="ru-RU" dirty="0">
                <a:solidFill>
                  <a:srgbClr val="C00000"/>
                </a:solidFill>
              </a:rPr>
              <a:t>: Б)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При </a:t>
            </a:r>
            <a:r>
              <a:rPr lang="ru-RU" b="1" dirty="0">
                <a:solidFill>
                  <a:srgbClr val="C00000"/>
                </a:solidFill>
              </a:rPr>
              <a:t>каких условиях можно работать на компьютере?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33203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/>
              <a:t>А) при хорошем освещении и нормальном самочувствии;</a:t>
            </a:r>
          </a:p>
          <a:p>
            <a:pPr>
              <a:buNone/>
            </a:pPr>
            <a:r>
              <a:rPr lang="ru-RU" dirty="0"/>
              <a:t>Б) при недостаточном освещении;</a:t>
            </a:r>
          </a:p>
          <a:p>
            <a:pPr>
              <a:buNone/>
            </a:pPr>
            <a:r>
              <a:rPr lang="ru-RU" dirty="0"/>
              <a:t>В) при плохом самочувствии.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>
                <a:solidFill>
                  <a:srgbClr val="C00000"/>
                </a:solidFill>
              </a:rPr>
              <a:t>Ответ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>
                <a:solidFill>
                  <a:srgbClr val="C00000"/>
                </a:solidFill>
              </a:rPr>
              <a:t>: А)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При </a:t>
            </a:r>
            <a:r>
              <a:rPr lang="ru-RU" b="1" dirty="0">
                <a:solidFill>
                  <a:srgbClr val="C00000"/>
                </a:solidFill>
              </a:rPr>
              <a:t>появлении запаха гари, что нужно делать?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33203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/>
              <a:t>А) прекратить работу, выключить аппаратуру;</a:t>
            </a:r>
          </a:p>
          <a:p>
            <a:pPr>
              <a:buNone/>
            </a:pPr>
            <a:r>
              <a:rPr lang="ru-RU" dirty="0"/>
              <a:t>Б) сообщить преподавателю;</a:t>
            </a:r>
          </a:p>
          <a:p>
            <a:pPr>
              <a:buNone/>
            </a:pPr>
            <a:r>
              <a:rPr lang="ru-RU" dirty="0"/>
              <a:t>В) все данные ответы верны.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>
                <a:solidFill>
                  <a:srgbClr val="C00000"/>
                </a:solidFill>
              </a:rPr>
              <a:t>Ответ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:</a:t>
            </a:r>
            <a:r>
              <a:rPr lang="ru-RU" dirty="0">
                <a:solidFill>
                  <a:srgbClr val="C00000"/>
                </a:solidFill>
              </a:rPr>
              <a:t>В)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Через </a:t>
            </a:r>
            <a:r>
              <a:rPr lang="ru-RU" b="1" dirty="0">
                <a:solidFill>
                  <a:srgbClr val="C00000"/>
                </a:solidFill>
              </a:rPr>
              <a:t>какое время необходимо проходить инструктаж?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78092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/>
              <a:t>А) через год;</a:t>
            </a:r>
          </a:p>
          <a:p>
            <a:pPr>
              <a:buNone/>
            </a:pPr>
            <a:r>
              <a:rPr lang="ru-RU" dirty="0"/>
              <a:t>Б) через полгода;</a:t>
            </a:r>
          </a:p>
          <a:p>
            <a:pPr>
              <a:buNone/>
            </a:pPr>
            <a:r>
              <a:rPr lang="ru-RU" dirty="0"/>
              <a:t>В) через 4 месяца.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>
                <a:solidFill>
                  <a:srgbClr val="C00000"/>
                </a:solidFill>
              </a:rPr>
              <a:t>Ответ</a:t>
            </a:r>
            <a:r>
              <a:rPr lang="ru-RU" i="1" dirty="0">
                <a:solidFill>
                  <a:srgbClr val="C00000"/>
                </a:solidFill>
              </a:rPr>
              <a:t>:</a:t>
            </a:r>
            <a:r>
              <a:rPr lang="ru-RU" dirty="0">
                <a:solidFill>
                  <a:srgbClr val="C00000"/>
                </a:solidFill>
              </a:rPr>
              <a:t> Б)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Что </a:t>
            </a:r>
            <a:r>
              <a:rPr lang="ru-RU" b="1" dirty="0">
                <a:solidFill>
                  <a:srgbClr val="C00000"/>
                </a:solidFill>
              </a:rPr>
              <a:t>нужно сделать, войдя в кабинет вычислительной техники?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492896"/>
            <a:ext cx="8229600" cy="3977283"/>
          </a:xfrm>
        </p:spPr>
        <p:txBody>
          <a:bodyPr/>
          <a:lstStyle/>
          <a:p>
            <a:pPr>
              <a:buNone/>
            </a:pPr>
            <a:r>
              <a:rPr lang="ru-RU" dirty="0"/>
              <a:t>А) сразу сесть работать;</a:t>
            </a:r>
          </a:p>
          <a:p>
            <a:pPr>
              <a:buNone/>
            </a:pPr>
            <a:r>
              <a:rPr lang="ru-RU" dirty="0"/>
              <a:t>Б) суетиться, подходить к ЭВМ;</a:t>
            </a:r>
          </a:p>
          <a:p>
            <a:pPr>
              <a:buNone/>
            </a:pPr>
            <a:r>
              <a:rPr lang="ru-RU" dirty="0"/>
              <a:t>В) спокойно занять свое рабочее место, ничего не трогая на столе.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>
                <a:solidFill>
                  <a:srgbClr val="C00000"/>
                </a:solidFill>
              </a:rPr>
              <a:t>Ответ</a:t>
            </a:r>
            <a:r>
              <a:rPr lang="ru-RU" i="1" dirty="0">
                <a:solidFill>
                  <a:srgbClr val="C00000"/>
                </a:solidFill>
              </a:rPr>
              <a:t>:</a:t>
            </a:r>
            <a:r>
              <a:rPr lang="ru-RU" dirty="0">
                <a:solidFill>
                  <a:srgbClr val="C00000"/>
                </a:solidFill>
              </a:rPr>
              <a:t> В)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 smtClean="0">
                <a:solidFill>
                  <a:srgbClr val="C00000"/>
                </a:solidFill>
              </a:rPr>
              <a:t>Каким </a:t>
            </a:r>
            <a:r>
              <a:rPr lang="ru-RU" b="1" dirty="0">
                <a:solidFill>
                  <a:srgbClr val="C00000"/>
                </a:solidFill>
              </a:rPr>
              <a:t>огнетушителем нужно пользоваться при загорании аппаратуры?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2564904"/>
            <a:ext cx="8229600" cy="4293096"/>
          </a:xfrm>
        </p:spPr>
        <p:txBody>
          <a:bodyPr/>
          <a:lstStyle/>
          <a:p>
            <a:pPr>
              <a:buNone/>
            </a:pPr>
            <a:r>
              <a:rPr lang="ru-RU" dirty="0"/>
              <a:t>А) воздушно – пенный огнетушитель;</a:t>
            </a:r>
          </a:p>
          <a:p>
            <a:pPr>
              <a:buNone/>
            </a:pPr>
            <a:r>
              <a:rPr lang="ru-RU" dirty="0"/>
              <a:t>Б) пенный огнетушитель;</a:t>
            </a:r>
          </a:p>
          <a:p>
            <a:pPr>
              <a:buNone/>
            </a:pPr>
            <a:r>
              <a:rPr lang="ru-RU" dirty="0"/>
              <a:t>В) углекислотный огнетушитель;</a:t>
            </a:r>
          </a:p>
          <a:p>
            <a:pPr>
              <a:buNone/>
            </a:pPr>
            <a:r>
              <a:rPr lang="ru-RU" dirty="0"/>
              <a:t>Г) порошковый огнетушитель;</a:t>
            </a:r>
          </a:p>
          <a:p>
            <a:pPr>
              <a:buNone/>
            </a:pPr>
            <a:r>
              <a:rPr lang="ru-RU" dirty="0"/>
              <a:t>Д) </a:t>
            </a:r>
            <a:r>
              <a:rPr lang="ru-RU" dirty="0" err="1"/>
              <a:t>бромэтиловый</a:t>
            </a:r>
            <a:r>
              <a:rPr lang="ru-RU" dirty="0"/>
              <a:t> огнетушитель.</a:t>
            </a:r>
          </a:p>
          <a:p>
            <a:pPr>
              <a:buNone/>
            </a:pPr>
            <a:r>
              <a:rPr lang="ru-RU" i="1" dirty="0" smtClean="0">
                <a:solidFill>
                  <a:srgbClr val="C00000"/>
                </a:solidFill>
              </a:rPr>
              <a:t>Ответ</a:t>
            </a:r>
            <a:r>
              <a:rPr lang="ru-RU" i="1" dirty="0">
                <a:solidFill>
                  <a:srgbClr val="C00000"/>
                </a:solidFill>
              </a:rPr>
              <a:t>:</a:t>
            </a:r>
            <a:r>
              <a:rPr lang="ru-RU" dirty="0">
                <a:solidFill>
                  <a:srgbClr val="C00000"/>
                </a:solidFill>
              </a:rPr>
              <a:t> все, кроме Б)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274</Words>
  <Application>Microsoft Office PowerPoint</Application>
  <PresentationFormat>Экран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ТЕСТ</vt:lpstr>
      <vt:lpstr> Какое воздействие на человека оказывает ЭВМ? </vt:lpstr>
      <vt:lpstr> Можно ли класть тетрадь, книги, диски на монитор и клавиатуру? </vt:lpstr>
      <vt:lpstr> На каком расстоянии от монитора должен работать ученик на ЭВМ? </vt:lpstr>
      <vt:lpstr> При каких условиях можно работать на компьютере? </vt:lpstr>
      <vt:lpstr> При появлении запаха гари, что нужно делать? </vt:lpstr>
      <vt:lpstr> Через какое время необходимо проходить инструктаж? </vt:lpstr>
      <vt:lpstr> Что нужно сделать, войдя в кабинет вычислительной техники? </vt:lpstr>
      <vt:lpstr>  Каким огнетушителем нужно пользоваться при загорании аппаратуры? </vt:lpstr>
      <vt:lpstr> Если ученик неоднократно нарушает инструкцию по технике безопасности, то: </vt:lpstr>
      <vt:lpstr>  Что обязан сделать ученик, если в кабинете вычислительной техники возникла чрезвычайная ситуация?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</dc:title>
  <dc:creator>123</dc:creator>
  <cp:lastModifiedBy>123</cp:lastModifiedBy>
  <cp:revision>6</cp:revision>
  <dcterms:created xsi:type="dcterms:W3CDTF">2012-06-30T17:04:57Z</dcterms:created>
  <dcterms:modified xsi:type="dcterms:W3CDTF">2013-01-28T19:46:10Z</dcterms:modified>
</cp:coreProperties>
</file>