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256" r:id="rId4"/>
    <p:sldId id="286" r:id="rId5"/>
    <p:sldId id="294" r:id="rId6"/>
    <p:sldId id="295" r:id="rId7"/>
    <p:sldId id="265" r:id="rId8"/>
    <p:sldId id="266" r:id="rId9"/>
    <p:sldId id="267" r:id="rId10"/>
    <p:sldId id="281" r:id="rId11"/>
    <p:sldId id="260" r:id="rId12"/>
    <p:sldId id="269" r:id="rId13"/>
    <p:sldId id="290" r:id="rId14"/>
    <p:sldId id="291" r:id="rId15"/>
    <p:sldId id="274" r:id="rId16"/>
    <p:sldId id="275" r:id="rId17"/>
    <p:sldId id="292" r:id="rId18"/>
    <p:sldId id="293" r:id="rId19"/>
    <p:sldId id="296" r:id="rId20"/>
    <p:sldId id="282" r:id="rId21"/>
    <p:sldId id="283" r:id="rId22"/>
    <p:sldId id="287" r:id="rId23"/>
    <p:sldId id="288" r:id="rId24"/>
    <p:sldId id="289" r:id="rId25"/>
    <p:sldId id="276" r:id="rId26"/>
    <p:sldId id="268" r:id="rId27"/>
    <p:sldId id="280" r:id="rId28"/>
    <p:sldId id="277" r:id="rId29"/>
    <p:sldId id="278" r:id="rId30"/>
    <p:sldId id="279" r:id="rId31"/>
    <p:sldId id="272" r:id="rId32"/>
    <p:sldId id="273" r:id="rId33"/>
    <p:sldId id="297"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77C5A-59D4-4B4D-8291-9127898E47D6}" type="datetimeFigureOut">
              <a:rPr lang="ru-RU" smtClean="0"/>
              <a:pPr/>
              <a:t>16.02.2014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C9F69-F251-41C9-88A9-601BE10DF4D9}" type="slidenum">
              <a:rPr lang="ru-RU" smtClean="0"/>
              <a:pPr/>
              <a:t>‹#›</a:t>
            </a:fld>
            <a:endParaRPr lang="ru-RU"/>
          </a:p>
        </p:txBody>
      </p:sp>
    </p:spTree>
    <p:extLst>
      <p:ext uri="{BB962C8B-B14F-4D97-AF65-F5344CB8AC3E}">
        <p14:creationId xmlns:p14="http://schemas.microsoft.com/office/powerpoint/2010/main" xmlns="" val="288345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1CC0ADC-888B-4534-B9DD-5CC1C9793F37}" type="slidenum">
              <a:rPr lang="ru-RU" sz="1200"/>
              <a:pPr algn="r" eaLnBrk="1" hangingPunct="1"/>
              <a:t>2</a:t>
            </a:fld>
            <a:endParaRPr lang="ru-RU"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latin typeface="Arial" panose="020B0604020202020204" pitchFamily="34" charset="0"/>
            </a:endParaRPr>
          </a:p>
        </p:txBody>
      </p:sp>
    </p:spTree>
    <p:extLst>
      <p:ext uri="{BB962C8B-B14F-4D97-AF65-F5344CB8AC3E}">
        <p14:creationId xmlns:p14="http://schemas.microsoft.com/office/powerpoint/2010/main" xmlns="" val="311150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64313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420892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6180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45F3AF11-F90E-425D-923B-F0D236D056A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03521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6DCE390-E117-4AC9-9E7E-F50425B16C0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1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30A4087-4D69-4723-962F-167AE6C85EB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80617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1F81AC9-0B9A-4D6A-95B7-0299A5145C9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21176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E2A9FD9B-155D-4676-98B9-5CD2692E5C7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2181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45AB56AB-63FE-42E1-B9B8-A578C2255CB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273021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817CB96E-A434-491F-BC3B-617B4DEBDF2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59840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0F1FD19-B039-4F85-851A-7FBEAC38D24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6260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1647297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062B1D1-95D8-49EF-A11C-B4A1EB0E33C0}"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98930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8BDC10B-0172-4361-AD54-4E56EFD9A4BD}"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764667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5079A54-6851-4376-8FE3-48BC18A7C6A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393354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45F3AF11-F90E-425D-923B-F0D236D056A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70817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6DCE390-E117-4AC9-9E7E-F50425B16C0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668049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30A4087-4D69-4723-962F-167AE6C85EB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94336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1F81AC9-0B9A-4D6A-95B7-0299A5145C9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09922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E2A9FD9B-155D-4676-98B9-5CD2692E5C7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87972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45AB56AB-63FE-42E1-B9B8-A578C2255CB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627427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817CB96E-A434-491F-BC3B-617B4DEBDF2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28152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4158417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0F1FD19-B039-4F85-851A-7FBEAC38D24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511269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062B1D1-95D8-49EF-A11C-B4A1EB0E33C0}"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550808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8BDC10B-0172-4361-AD54-4E56EFD9A4BD}"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1741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5079A54-6851-4376-8FE3-48BC18A7C6A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2045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340145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79208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126886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277215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273182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08A3F0-4867-4021-9A1A-08D35507DF33}" type="datetimeFigureOut">
              <a:rPr lang="ru-RU" smtClean="0"/>
              <a:pPr/>
              <a:t>16.02.2014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292217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A3F0-4867-4021-9A1A-08D35507DF33}" type="datetimeFigureOut">
              <a:rPr lang="ru-RU" smtClean="0"/>
              <a:pPr/>
              <a:t>16.02.2014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9B303-67AB-4B90-98D4-0274844E5D5F}" type="slidenum">
              <a:rPr lang="ru-RU" smtClean="0"/>
              <a:pPr/>
              <a:t>‹#›</a:t>
            </a:fld>
            <a:endParaRPr lang="ru-RU"/>
          </a:p>
        </p:txBody>
      </p:sp>
    </p:spTree>
    <p:extLst>
      <p:ext uri="{BB962C8B-B14F-4D97-AF65-F5344CB8AC3E}">
        <p14:creationId xmlns:p14="http://schemas.microsoft.com/office/powerpoint/2010/main" xmlns="" val="86086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D8569A8-802E-400A-8F9A-531F0ADE9FC0}"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xmlns="" val="283345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D8569A8-802E-400A-8F9A-531F0ADE9FC0}"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xmlns="" val="3049954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53.radikal.ru/i140/0808/5d/4ece1a548b3f.png"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apss.tn.it/allegati/Degenza.gif" TargetMode="Externa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83403" y="-1"/>
            <a:ext cx="10709329" cy="6858001"/>
          </a:xfrm>
          <a:prstGeom prst="rect">
            <a:avLst/>
          </a:prstGeom>
        </p:spPr>
      </p:pic>
      <p:sp>
        <p:nvSpPr>
          <p:cNvPr id="5" name="Text Box 6"/>
          <p:cNvSpPr txBox="1">
            <a:spLocks noChangeArrowheads="1"/>
          </p:cNvSpPr>
          <p:nvPr/>
        </p:nvSpPr>
        <p:spPr bwMode="auto">
          <a:xfrm>
            <a:off x="5031783" y="1758524"/>
            <a:ext cx="348932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ru-RU" sz="4000" dirty="0"/>
              <a:t>Звуки и буквы</a:t>
            </a:r>
          </a:p>
          <a:p>
            <a:pPr algn="ctr"/>
            <a:r>
              <a:rPr lang="ru-RU" sz="4000" dirty="0"/>
              <a:t> </a:t>
            </a:r>
            <a:r>
              <a:rPr lang="ru-RU" sz="4000" b="1" dirty="0">
                <a:solidFill>
                  <a:srgbClr val="008000"/>
                </a:solidFill>
              </a:rPr>
              <a:t>Л</a:t>
            </a:r>
            <a:r>
              <a:rPr lang="ru-RU" sz="4000" dirty="0"/>
              <a:t>ь – </a:t>
            </a:r>
            <a:r>
              <a:rPr lang="ru-RU" sz="4000" b="1" dirty="0">
                <a:solidFill>
                  <a:srgbClr val="008000"/>
                </a:solidFill>
              </a:rPr>
              <a:t>Й</a:t>
            </a:r>
            <a:r>
              <a:rPr lang="ru-RU" sz="4000" dirty="0"/>
              <a:t>.</a:t>
            </a:r>
          </a:p>
        </p:txBody>
      </p:sp>
      <p:sp>
        <p:nvSpPr>
          <p:cNvPr id="6" name="TextBox 5"/>
          <p:cNvSpPr txBox="1"/>
          <p:nvPr/>
        </p:nvSpPr>
        <p:spPr>
          <a:xfrm>
            <a:off x="4328728" y="3894564"/>
            <a:ext cx="4192380" cy="830997"/>
          </a:xfrm>
          <a:prstGeom prst="rect">
            <a:avLst/>
          </a:prstGeom>
          <a:noFill/>
        </p:spPr>
        <p:txBody>
          <a:bodyPr wrap="square" rtlCol="0">
            <a:spAutoFit/>
          </a:bodyPr>
          <a:lstStyle/>
          <a:p>
            <a:pPr algn="ctr"/>
            <a:r>
              <a:rPr lang="ru-RU" sz="2400" dirty="0" smtClean="0">
                <a:solidFill>
                  <a:srgbClr val="C00000"/>
                </a:solidFill>
              </a:rPr>
              <a:t>Дифференциация в слогах, словах, предложениях.</a:t>
            </a:r>
            <a:endParaRPr lang="ru-RU" sz="2400" dirty="0">
              <a:solidFill>
                <a:srgbClr val="C00000"/>
              </a:solidFill>
            </a:endParaRPr>
          </a:p>
        </p:txBody>
      </p:sp>
    </p:spTree>
    <p:extLst>
      <p:ext uri="{BB962C8B-B14F-4D97-AF65-F5344CB8AC3E}">
        <p14:creationId xmlns:p14="http://schemas.microsoft.com/office/powerpoint/2010/main" xmlns="" val="33532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 </a:t>
            </a:r>
            <a:r>
              <a:rPr lang="ru-RU" sz="5400" dirty="0" smtClean="0"/>
              <a:t>глубоко</a:t>
            </a:r>
            <a:r>
              <a:rPr lang="ru-RU" sz="5400" b="1" dirty="0" smtClean="0"/>
              <a:t>е </a:t>
            </a:r>
            <a:r>
              <a:rPr lang="ru-RU" sz="5400" dirty="0" smtClean="0"/>
              <a:t>уще</a:t>
            </a:r>
            <a:r>
              <a:rPr lang="ru-RU" sz="5400" b="1" dirty="0" smtClean="0"/>
              <a:t>л</a:t>
            </a:r>
            <a:r>
              <a:rPr lang="ru-RU" sz="5400" dirty="0" smtClean="0"/>
              <a:t>ь</a:t>
            </a:r>
            <a:r>
              <a:rPr lang="ru-RU" sz="5400" b="1" dirty="0" smtClean="0"/>
              <a:t>е</a:t>
            </a:r>
          </a:p>
          <a:p>
            <a:pPr marL="0" indent="0">
              <a:buNone/>
            </a:pPr>
            <a:endParaRPr lang="ru-RU" sz="5400" b="1" dirty="0"/>
          </a:p>
          <a:p>
            <a:pPr marL="0" indent="0">
              <a:buNone/>
            </a:pPr>
            <a:endParaRPr lang="ru-RU" sz="5400" b="1" dirty="0" smtClean="0"/>
          </a:p>
          <a:p>
            <a:pPr marL="0" indent="0">
              <a:buNone/>
            </a:pPr>
            <a:r>
              <a:rPr lang="ru-RU" sz="5400" b="1" dirty="0"/>
              <a:t> </a:t>
            </a:r>
            <a:r>
              <a:rPr lang="ru-RU" sz="5400" b="1" dirty="0" smtClean="0"/>
              <a:t>                    </a:t>
            </a:r>
            <a:r>
              <a:rPr lang="ru-RU" sz="5400" dirty="0" smtClean="0"/>
              <a:t>ба</a:t>
            </a:r>
            <a:r>
              <a:rPr lang="ru-RU" sz="5400" b="1" dirty="0" smtClean="0"/>
              <a:t>л</a:t>
            </a:r>
            <a:r>
              <a:rPr lang="ru-RU" sz="5400" dirty="0" smtClean="0"/>
              <a:t>ьны</a:t>
            </a:r>
            <a:r>
              <a:rPr lang="ru-RU" sz="5400" b="1" dirty="0" smtClean="0"/>
              <a:t>й</a:t>
            </a:r>
            <a:r>
              <a:rPr lang="ru-RU" sz="5400" dirty="0" smtClean="0"/>
              <a:t> танец</a:t>
            </a:r>
            <a:endParaRPr lang="ru-RU" sz="54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871418" y="0"/>
            <a:ext cx="5062165" cy="4075043"/>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09600" y="2753140"/>
            <a:ext cx="3543300" cy="3886199"/>
          </a:xfrm>
          <a:prstGeom prst="rect">
            <a:avLst/>
          </a:prstGeom>
        </p:spPr>
      </p:pic>
    </p:spTree>
    <p:extLst>
      <p:ext uri="{BB962C8B-B14F-4D97-AF65-F5344CB8AC3E}">
        <p14:creationId xmlns:p14="http://schemas.microsoft.com/office/powerpoint/2010/main" xmlns="" val="7067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eaLnBrk="1" hangingPunct="1">
              <a:buFontTx/>
              <a:buNone/>
            </a:pPr>
            <a:r>
              <a:rPr lang="ru-RU" sz="4000" dirty="0"/>
              <a:t>короб…</a:t>
            </a:r>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r>
              <a:rPr lang="ru-RU" sz="4000" dirty="0"/>
              <a:t>замок …</a:t>
            </a:r>
          </a:p>
        </p:txBody>
      </p:sp>
      <p:pic>
        <p:nvPicPr>
          <p:cNvPr id="25604" name="Picture 4" descr="короб"/>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75113" y="681038"/>
            <a:ext cx="3567112" cy="234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Rectangle 5"/>
          <p:cNvSpPr>
            <a:spLocks noChangeArrowheads="1"/>
          </p:cNvSpPr>
          <p:nvPr/>
        </p:nvSpPr>
        <p:spPr bwMode="auto">
          <a:xfrm>
            <a:off x="7848600" y="1676401"/>
            <a:ext cx="254486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000" dirty="0"/>
              <a:t>п</a:t>
            </a:r>
            <a:r>
              <a:rPr lang="ru-RU" sz="4000" b="1" dirty="0"/>
              <a:t>л</a:t>
            </a:r>
            <a:r>
              <a:rPr lang="ru-RU" sz="4000" dirty="0"/>
              <a:t>етёны</a:t>
            </a:r>
            <a:r>
              <a:rPr lang="ru-RU" sz="4000" b="1" dirty="0"/>
              <a:t>й</a:t>
            </a:r>
          </a:p>
        </p:txBody>
      </p:sp>
      <p:sp>
        <p:nvSpPr>
          <p:cNvPr id="25606" name="Rectangle 6"/>
          <p:cNvSpPr>
            <a:spLocks noChangeArrowheads="1"/>
          </p:cNvSpPr>
          <p:nvPr/>
        </p:nvSpPr>
        <p:spPr bwMode="auto">
          <a:xfrm>
            <a:off x="6781801" y="5257801"/>
            <a:ext cx="261635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000" dirty="0"/>
              <a:t>же</a:t>
            </a:r>
            <a:r>
              <a:rPr lang="ru-RU" sz="4000" b="1" dirty="0"/>
              <a:t>л</a:t>
            </a:r>
            <a:r>
              <a:rPr lang="ru-RU" sz="4000" dirty="0"/>
              <a:t>езны</a:t>
            </a:r>
            <a:r>
              <a:rPr lang="ru-RU" sz="4000" b="1" dirty="0"/>
              <a:t>й</a:t>
            </a:r>
          </a:p>
        </p:txBody>
      </p:sp>
      <p:pic>
        <p:nvPicPr>
          <p:cNvPr id="25607" name="Picture 7" descr="Замок"/>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95801" y="4191000"/>
            <a:ext cx="167957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816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7"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5604"/>
                                        </p:tgtEl>
                                        <p:attrNameLst>
                                          <p:attrName>style.visibility</p:attrName>
                                        </p:attrNameLst>
                                      </p:cBhvr>
                                      <p:to>
                                        <p:strVal val="visible"/>
                                      </p:to>
                                    </p:set>
                                    <p:anim calcmode="lin" valueType="num">
                                      <p:cBhvr>
                                        <p:cTn id="14" dur="500" fill="hold"/>
                                        <p:tgtEl>
                                          <p:spTgt spid="25604"/>
                                        </p:tgtEl>
                                        <p:attrNameLst>
                                          <p:attrName>ppt_w</p:attrName>
                                        </p:attrNameLst>
                                      </p:cBhvr>
                                      <p:tavLst>
                                        <p:tav tm="0">
                                          <p:val>
                                            <p:fltVal val="0"/>
                                          </p:val>
                                        </p:tav>
                                        <p:tav tm="100000">
                                          <p:val>
                                            <p:strVal val="#ppt_w"/>
                                          </p:val>
                                        </p:tav>
                                      </p:tavLst>
                                    </p:anim>
                                    <p:anim calcmode="lin" valueType="num">
                                      <p:cBhvr>
                                        <p:cTn id="15" dur="500" fill="hold"/>
                                        <p:tgtEl>
                                          <p:spTgt spid="25604"/>
                                        </p:tgtEl>
                                        <p:attrNameLst>
                                          <p:attrName>ppt_h</p:attrName>
                                        </p:attrNameLst>
                                      </p:cBhvr>
                                      <p:tavLst>
                                        <p:tav tm="0">
                                          <p:val>
                                            <p:fltVal val="0"/>
                                          </p:val>
                                        </p:tav>
                                        <p:tav tm="100000">
                                          <p:val>
                                            <p:strVal val="#ppt_h"/>
                                          </p:val>
                                        </p:tav>
                                      </p:tavLst>
                                    </p:anim>
                                    <p:animEffect transition="in" filter="fade">
                                      <p:cBhvr>
                                        <p:cTn id="16" dur="500"/>
                                        <p:tgtEl>
                                          <p:spTgt spid="256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5"/>
                                        </p:tgtEl>
                                        <p:attrNameLst>
                                          <p:attrName>style.visibility</p:attrName>
                                        </p:attrNameLst>
                                      </p:cBhvr>
                                      <p:to>
                                        <p:strVal val="visible"/>
                                      </p:to>
                                    </p:set>
                                    <p:anim calcmode="discrete" valueType="clr">
                                      <p:cBhvr override="childStyle">
                                        <p:cTn id="21"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5"/>
                                        </p:tgtEl>
                                        <p:attrNameLst>
                                          <p:attrName>fillcolor</p:attrName>
                                        </p:attrNameLst>
                                      </p:cBhvr>
                                      <p:tavLst>
                                        <p:tav tm="0">
                                          <p:val>
                                            <p:clrVal>
                                              <a:schemeClr val="accent2"/>
                                            </p:clrVal>
                                          </p:val>
                                        </p:tav>
                                        <p:tav tm="50000">
                                          <p:val>
                                            <p:clrVal>
                                              <a:schemeClr val="hlink"/>
                                            </p:clrVal>
                                          </p:val>
                                        </p:tav>
                                      </p:tavLst>
                                    </p:anim>
                                    <p:set>
                                      <p:cBhvr>
                                        <p:cTn id="23" dur="80"/>
                                        <p:tgtEl>
                                          <p:spTgt spid="2560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5603">
                                            <p:txEl>
                                              <p:pRg st="5" end="5"/>
                                            </p:txEl>
                                          </p:spTgt>
                                        </p:tgtEl>
                                        <p:attrNameLst>
                                          <p:attrName>style.visibility</p:attrName>
                                        </p:attrNameLst>
                                      </p:cBhvr>
                                      <p:to>
                                        <p:strVal val="visible"/>
                                      </p:to>
                                    </p:set>
                                    <p:anim calcmode="discrete" valueType="clr">
                                      <p:cBhvr override="childStyle">
                                        <p:cTn id="28" dur="80"/>
                                        <p:tgtEl>
                                          <p:spTgt spid="256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0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25603">
                                            <p:txEl>
                                              <p:pRg st="5" end="5"/>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5607"/>
                                        </p:tgtEl>
                                        <p:attrNameLst>
                                          <p:attrName>style.visibility</p:attrName>
                                        </p:attrNameLst>
                                      </p:cBhvr>
                                      <p:to>
                                        <p:strVal val="visible"/>
                                      </p:to>
                                    </p:set>
                                    <p:anim calcmode="lin" valueType="num">
                                      <p:cBhvr>
                                        <p:cTn id="35" dur="500" fill="hold"/>
                                        <p:tgtEl>
                                          <p:spTgt spid="25607"/>
                                        </p:tgtEl>
                                        <p:attrNameLst>
                                          <p:attrName>ppt_w</p:attrName>
                                        </p:attrNameLst>
                                      </p:cBhvr>
                                      <p:tavLst>
                                        <p:tav tm="0">
                                          <p:val>
                                            <p:fltVal val="0"/>
                                          </p:val>
                                        </p:tav>
                                        <p:tav tm="100000">
                                          <p:val>
                                            <p:strVal val="#ppt_w"/>
                                          </p:val>
                                        </p:tav>
                                      </p:tavLst>
                                    </p:anim>
                                    <p:anim calcmode="lin" valueType="num">
                                      <p:cBhvr>
                                        <p:cTn id="36" dur="500" fill="hold"/>
                                        <p:tgtEl>
                                          <p:spTgt spid="25607"/>
                                        </p:tgtEl>
                                        <p:attrNameLst>
                                          <p:attrName>ppt_h</p:attrName>
                                        </p:attrNameLst>
                                      </p:cBhvr>
                                      <p:tavLst>
                                        <p:tav tm="0">
                                          <p:val>
                                            <p:fltVal val="0"/>
                                          </p:val>
                                        </p:tav>
                                        <p:tav tm="100000">
                                          <p:val>
                                            <p:strVal val="#ppt_h"/>
                                          </p:val>
                                        </p:tav>
                                      </p:tavLst>
                                    </p:anim>
                                    <p:animEffect transition="in" filter="fade">
                                      <p:cBhvr>
                                        <p:cTn id="37" dur="500"/>
                                        <p:tgtEl>
                                          <p:spTgt spid="256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606"/>
                                        </p:tgtEl>
                                        <p:attrNameLst>
                                          <p:attrName>style.visibility</p:attrName>
                                        </p:attrNameLst>
                                      </p:cBhvr>
                                      <p:to>
                                        <p:strVal val="visible"/>
                                      </p:to>
                                    </p:set>
                                    <p:anim calcmode="discrete" valueType="clr">
                                      <p:cBhvr override="childStyle">
                                        <p:cTn id="42" dur="80"/>
                                        <p:tgtEl>
                                          <p:spTgt spid="2560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606"/>
                                        </p:tgtEl>
                                        <p:attrNameLst>
                                          <p:attrName>fillcolor</p:attrName>
                                        </p:attrNameLst>
                                      </p:cBhvr>
                                      <p:tavLst>
                                        <p:tav tm="0">
                                          <p:val>
                                            <p:clrVal>
                                              <a:schemeClr val="accent2"/>
                                            </p:clrVal>
                                          </p:val>
                                        </p:tav>
                                        <p:tav tm="50000">
                                          <p:val>
                                            <p:clrVal>
                                              <a:schemeClr val="hlink"/>
                                            </p:clrVal>
                                          </p:val>
                                        </p:tav>
                                      </p:tavLst>
                                    </p:anim>
                                    <p:set>
                                      <p:cBhvr>
                                        <p:cTn id="44" dur="80"/>
                                        <p:tgtEl>
                                          <p:spTgt spid="256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981200" y="1219201"/>
            <a:ext cx="8229600" cy="4525963"/>
          </a:xfrm>
        </p:spPr>
        <p:txBody>
          <a:bodyPr/>
          <a:lstStyle/>
          <a:p>
            <a:pPr eaLnBrk="1" hangingPunct="1">
              <a:buFontTx/>
              <a:buNone/>
            </a:pPr>
            <a:r>
              <a:rPr lang="ru-RU" sz="4000" dirty="0"/>
              <a:t>васи</a:t>
            </a:r>
            <a:r>
              <a:rPr lang="ru-RU" sz="4000" b="1" dirty="0"/>
              <a:t>л</a:t>
            </a:r>
            <a:r>
              <a:rPr lang="ru-RU" sz="4000" dirty="0"/>
              <a:t>ёк …</a:t>
            </a:r>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r>
              <a:rPr lang="ru-RU" sz="4000" dirty="0"/>
              <a:t>тю</a:t>
            </a:r>
            <a:r>
              <a:rPr lang="ru-RU" sz="4000" b="1" dirty="0"/>
              <a:t>л</a:t>
            </a:r>
            <a:r>
              <a:rPr lang="ru-RU" sz="4000" dirty="0"/>
              <a:t>ьпан …</a:t>
            </a:r>
          </a:p>
        </p:txBody>
      </p:sp>
      <p:sp>
        <p:nvSpPr>
          <p:cNvPr id="26630" name="Rectangle 6"/>
          <p:cNvSpPr>
            <a:spLocks noChangeArrowheads="1"/>
          </p:cNvSpPr>
          <p:nvPr/>
        </p:nvSpPr>
        <p:spPr bwMode="auto">
          <a:xfrm>
            <a:off x="6096000" y="1219201"/>
            <a:ext cx="222593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000" dirty="0"/>
              <a:t>по</a:t>
            </a:r>
            <a:r>
              <a:rPr lang="ru-RU" sz="4000" b="1" dirty="0"/>
              <a:t>л</a:t>
            </a:r>
            <a:r>
              <a:rPr lang="ru-RU" sz="4000" dirty="0"/>
              <a:t>ево</a:t>
            </a:r>
            <a:r>
              <a:rPr lang="ru-RU" sz="4000" b="1" dirty="0"/>
              <a:t>й</a:t>
            </a:r>
          </a:p>
        </p:txBody>
      </p:sp>
      <p:pic>
        <p:nvPicPr>
          <p:cNvPr id="26631" name="Picture 7" descr="василёк2"/>
          <p:cNvPicPr>
            <a:picLocks noChangeAspect="1" noChangeArrowheads="1"/>
          </p:cNvPicPr>
          <p:nvPr/>
        </p:nvPicPr>
        <p:blipFill>
          <a:blip r:embed="rId2" cstate="email">
            <a:extLst>
              <a:ext uri="{28A0092B-C50C-407E-A947-70E740481C1C}">
                <a14:useLocalDpi xmlns:a14="http://schemas.microsoft.com/office/drawing/2010/main" xmlns="" val="0"/>
              </a:ext>
            </a:extLst>
          </a:blip>
          <a:srcRect b="33447"/>
          <a:stretch>
            <a:fillRect/>
          </a:stretch>
        </p:blipFill>
        <p:spPr bwMode="auto">
          <a:xfrm>
            <a:off x="4648200" y="304801"/>
            <a:ext cx="1322388"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3" name="Rectangle 9"/>
          <p:cNvSpPr>
            <a:spLocks noChangeArrowheads="1"/>
          </p:cNvSpPr>
          <p:nvPr/>
        </p:nvSpPr>
        <p:spPr bwMode="auto">
          <a:xfrm>
            <a:off x="6719807" y="4792662"/>
            <a:ext cx="226857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sz="4000" dirty="0"/>
              <a:t>садовы</a:t>
            </a:r>
            <a:r>
              <a:rPr lang="ru-RU" sz="4000" b="1" dirty="0"/>
              <a:t>й</a:t>
            </a:r>
          </a:p>
        </p:txBody>
      </p:sp>
      <p:pic>
        <p:nvPicPr>
          <p:cNvPr id="26634" name="Picture 10" descr="Тюльпан"/>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48201" y="3429000"/>
            <a:ext cx="1852613"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5670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7">
                                            <p:txEl>
                                              <p:pRg st="0" end="0"/>
                                            </p:txEl>
                                          </p:spTgt>
                                        </p:tgtEl>
                                        <p:attrNameLst>
                                          <p:attrName>style.visibility</p:attrName>
                                        </p:attrNameLst>
                                      </p:cBhvr>
                                      <p:to>
                                        <p:strVal val="visible"/>
                                      </p:to>
                                    </p:set>
                                    <p:anim calcmode="discrete" valueType="clr">
                                      <p:cBhvr override="childStyle">
                                        <p:cTn id="7" dur="80"/>
                                        <p:tgtEl>
                                          <p:spTgt spid="266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6631"/>
                                        </p:tgtEl>
                                        <p:attrNameLst>
                                          <p:attrName>style.visibility</p:attrName>
                                        </p:attrNameLst>
                                      </p:cBhvr>
                                      <p:to>
                                        <p:strVal val="visible"/>
                                      </p:to>
                                    </p:set>
                                    <p:anim calcmode="lin" valueType="num">
                                      <p:cBhvr>
                                        <p:cTn id="14" dur="500" fill="hold"/>
                                        <p:tgtEl>
                                          <p:spTgt spid="26631"/>
                                        </p:tgtEl>
                                        <p:attrNameLst>
                                          <p:attrName>ppt_w</p:attrName>
                                        </p:attrNameLst>
                                      </p:cBhvr>
                                      <p:tavLst>
                                        <p:tav tm="0">
                                          <p:val>
                                            <p:fltVal val="0"/>
                                          </p:val>
                                        </p:tav>
                                        <p:tav tm="100000">
                                          <p:val>
                                            <p:strVal val="#ppt_w"/>
                                          </p:val>
                                        </p:tav>
                                      </p:tavLst>
                                    </p:anim>
                                    <p:anim calcmode="lin" valueType="num">
                                      <p:cBhvr>
                                        <p:cTn id="15" dur="500" fill="hold"/>
                                        <p:tgtEl>
                                          <p:spTgt spid="26631"/>
                                        </p:tgtEl>
                                        <p:attrNameLst>
                                          <p:attrName>ppt_h</p:attrName>
                                        </p:attrNameLst>
                                      </p:cBhvr>
                                      <p:tavLst>
                                        <p:tav tm="0">
                                          <p:val>
                                            <p:fltVal val="0"/>
                                          </p:val>
                                        </p:tav>
                                        <p:tav tm="100000">
                                          <p:val>
                                            <p:strVal val="#ppt_h"/>
                                          </p:val>
                                        </p:tav>
                                      </p:tavLst>
                                    </p:anim>
                                    <p:animEffect transition="in" filter="fade">
                                      <p:cBhvr>
                                        <p:cTn id="16" dur="500"/>
                                        <p:tgtEl>
                                          <p:spTgt spid="266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6630"/>
                                        </p:tgtEl>
                                        <p:attrNameLst>
                                          <p:attrName>style.visibility</p:attrName>
                                        </p:attrNameLst>
                                      </p:cBhvr>
                                      <p:to>
                                        <p:strVal val="visible"/>
                                      </p:to>
                                    </p:set>
                                    <p:anim calcmode="discrete" valueType="clr">
                                      <p:cBhvr override="childStyle">
                                        <p:cTn id="21" dur="80"/>
                                        <p:tgtEl>
                                          <p:spTgt spid="2663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30"/>
                                        </p:tgtEl>
                                        <p:attrNameLst>
                                          <p:attrName>fillcolor</p:attrName>
                                        </p:attrNameLst>
                                      </p:cBhvr>
                                      <p:tavLst>
                                        <p:tav tm="0">
                                          <p:val>
                                            <p:clrVal>
                                              <a:schemeClr val="accent2"/>
                                            </p:clrVal>
                                          </p:val>
                                        </p:tav>
                                        <p:tav tm="50000">
                                          <p:val>
                                            <p:clrVal>
                                              <a:schemeClr val="hlink"/>
                                            </p:clrVal>
                                          </p:val>
                                        </p:tav>
                                      </p:tavLst>
                                    </p:anim>
                                    <p:set>
                                      <p:cBhvr>
                                        <p:cTn id="23" dur="80"/>
                                        <p:tgtEl>
                                          <p:spTgt spid="2663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6627">
                                            <p:txEl>
                                              <p:pRg st="5" end="5"/>
                                            </p:txEl>
                                          </p:spTgt>
                                        </p:tgtEl>
                                        <p:attrNameLst>
                                          <p:attrName>style.visibility</p:attrName>
                                        </p:attrNameLst>
                                      </p:cBhvr>
                                      <p:to>
                                        <p:strVal val="visible"/>
                                      </p:to>
                                    </p:set>
                                    <p:anim calcmode="discrete" valueType="clr">
                                      <p:cBhvr override="childStyle">
                                        <p:cTn id="28" dur="80"/>
                                        <p:tgtEl>
                                          <p:spTgt spid="266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27">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26627">
                                            <p:txEl>
                                              <p:pRg st="5" end="5"/>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6634"/>
                                        </p:tgtEl>
                                        <p:attrNameLst>
                                          <p:attrName>style.visibility</p:attrName>
                                        </p:attrNameLst>
                                      </p:cBhvr>
                                      <p:to>
                                        <p:strVal val="visible"/>
                                      </p:to>
                                    </p:set>
                                    <p:anim calcmode="lin" valueType="num">
                                      <p:cBhvr>
                                        <p:cTn id="35" dur="500" fill="hold"/>
                                        <p:tgtEl>
                                          <p:spTgt spid="26634"/>
                                        </p:tgtEl>
                                        <p:attrNameLst>
                                          <p:attrName>ppt_w</p:attrName>
                                        </p:attrNameLst>
                                      </p:cBhvr>
                                      <p:tavLst>
                                        <p:tav tm="0">
                                          <p:val>
                                            <p:fltVal val="0"/>
                                          </p:val>
                                        </p:tav>
                                        <p:tav tm="100000">
                                          <p:val>
                                            <p:strVal val="#ppt_w"/>
                                          </p:val>
                                        </p:tav>
                                      </p:tavLst>
                                    </p:anim>
                                    <p:anim calcmode="lin" valueType="num">
                                      <p:cBhvr>
                                        <p:cTn id="36" dur="500" fill="hold"/>
                                        <p:tgtEl>
                                          <p:spTgt spid="26634"/>
                                        </p:tgtEl>
                                        <p:attrNameLst>
                                          <p:attrName>ppt_h</p:attrName>
                                        </p:attrNameLst>
                                      </p:cBhvr>
                                      <p:tavLst>
                                        <p:tav tm="0">
                                          <p:val>
                                            <p:fltVal val="0"/>
                                          </p:val>
                                        </p:tav>
                                        <p:tav tm="100000">
                                          <p:val>
                                            <p:strVal val="#ppt_h"/>
                                          </p:val>
                                        </p:tav>
                                      </p:tavLst>
                                    </p:anim>
                                    <p:animEffect transition="in" filter="fade">
                                      <p:cBhvr>
                                        <p:cTn id="37" dur="500"/>
                                        <p:tgtEl>
                                          <p:spTgt spid="26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6633"/>
                                        </p:tgtEl>
                                        <p:attrNameLst>
                                          <p:attrName>style.visibility</p:attrName>
                                        </p:attrNameLst>
                                      </p:cBhvr>
                                      <p:to>
                                        <p:strVal val="visible"/>
                                      </p:to>
                                    </p:set>
                                    <p:anim calcmode="discrete" valueType="clr">
                                      <p:cBhvr override="childStyle">
                                        <p:cTn id="42"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6633"/>
                                        </p:tgtEl>
                                        <p:attrNameLst>
                                          <p:attrName>fillcolor</p:attrName>
                                        </p:attrNameLst>
                                      </p:cBhvr>
                                      <p:tavLst>
                                        <p:tav tm="0">
                                          <p:val>
                                            <p:clrVal>
                                              <a:schemeClr val="accent2"/>
                                            </p:clrVal>
                                          </p:val>
                                        </p:tav>
                                        <p:tav tm="50000">
                                          <p:val>
                                            <p:clrVal>
                                              <a:schemeClr val="hlink"/>
                                            </p:clrVal>
                                          </p:val>
                                        </p:tav>
                                      </p:tavLst>
                                    </p:anim>
                                    <p:set>
                                      <p:cBhvr>
                                        <p:cTn id="44" dur="80"/>
                                        <p:tgtEl>
                                          <p:spTgt spid="266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854765"/>
            <a:ext cx="11315700" cy="5271399"/>
          </a:xfrm>
        </p:spPr>
        <p:txBody>
          <a:bodyPr/>
          <a:lstStyle/>
          <a:p>
            <a:pPr marL="0" indent="0">
              <a:buNone/>
            </a:pPr>
            <a:r>
              <a:rPr lang="ru-RU" sz="5400" dirty="0" smtClean="0"/>
              <a:t>Этот кувшин г</a:t>
            </a:r>
            <a:r>
              <a:rPr lang="ru-RU" sz="5400" b="1" dirty="0" smtClean="0"/>
              <a:t>л</a:t>
            </a:r>
            <a:r>
              <a:rPr lang="ru-RU" sz="5400" dirty="0" smtClean="0"/>
              <a:t>иняны</a:t>
            </a:r>
            <a:r>
              <a:rPr lang="ru-RU" sz="5400" b="1" dirty="0" smtClean="0"/>
              <a:t>й</a:t>
            </a:r>
            <a:r>
              <a:rPr lang="ru-RU" sz="5400" dirty="0" smtClean="0"/>
              <a:t>,</a:t>
            </a:r>
          </a:p>
          <a:p>
            <a:pPr marL="0" indent="0">
              <a:buNone/>
            </a:pPr>
            <a:endParaRPr lang="ru-RU" sz="5400" dirty="0" smtClean="0"/>
          </a:p>
          <a:p>
            <a:pPr marL="0" indent="0">
              <a:buNone/>
            </a:pPr>
            <a:endParaRPr lang="ru-RU" sz="5400" dirty="0"/>
          </a:p>
          <a:p>
            <a:pPr marL="0" indent="0">
              <a:buNone/>
            </a:pPr>
            <a:endParaRPr lang="ru-RU" sz="5400" dirty="0" smtClean="0"/>
          </a:p>
          <a:p>
            <a:pPr marL="0" indent="0">
              <a:buNone/>
            </a:pPr>
            <a:r>
              <a:rPr lang="ru-RU" sz="5400" dirty="0" smtClean="0"/>
              <a:t>а этот                       </a:t>
            </a:r>
            <a:endParaRPr lang="ru-RU" sz="5400" dirty="0"/>
          </a:p>
        </p:txBody>
      </p:sp>
      <p:pic>
        <p:nvPicPr>
          <p:cNvPr id="4" name="Picture 7" descr="Картинка 15 из 724">
            <a:hlinkClick r:id="rId2"/>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77250" y="274638"/>
            <a:ext cx="344805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812066" y="2258063"/>
            <a:ext cx="3568856" cy="4484211"/>
          </a:xfrm>
          <a:prstGeom prst="rect">
            <a:avLst/>
          </a:prstGeom>
        </p:spPr>
      </p:pic>
      <p:sp>
        <p:nvSpPr>
          <p:cNvPr id="6" name="Прямоугольник 5"/>
          <p:cNvSpPr/>
          <p:nvPr/>
        </p:nvSpPr>
        <p:spPr>
          <a:xfrm>
            <a:off x="6267450" y="4745814"/>
            <a:ext cx="5202835" cy="923330"/>
          </a:xfrm>
          <a:prstGeom prst="rect">
            <a:avLst/>
          </a:prstGeom>
        </p:spPr>
        <p:txBody>
          <a:bodyPr wrap="none">
            <a:spAutoFit/>
          </a:bodyPr>
          <a:lstStyle/>
          <a:p>
            <a:r>
              <a:rPr lang="ru-RU" sz="5400" dirty="0" smtClean="0"/>
              <a:t>- хруста</a:t>
            </a:r>
            <a:r>
              <a:rPr lang="ru-RU" sz="5400" b="1" dirty="0" smtClean="0"/>
              <a:t>л</a:t>
            </a:r>
            <a:r>
              <a:rPr lang="ru-RU" sz="5400" dirty="0" smtClean="0"/>
              <a:t>ьны</a:t>
            </a:r>
            <a:r>
              <a:rPr lang="ru-RU" sz="5400" b="1" dirty="0" smtClean="0"/>
              <a:t>й</a:t>
            </a:r>
            <a:r>
              <a:rPr lang="ru-RU" sz="5400" dirty="0" smtClean="0"/>
              <a:t>. </a:t>
            </a:r>
            <a:endParaRPr lang="ru-RU" sz="5400" dirty="0"/>
          </a:p>
        </p:txBody>
      </p:sp>
    </p:spTree>
    <p:extLst>
      <p:ext uri="{BB962C8B-B14F-4D97-AF65-F5344CB8AC3E}">
        <p14:creationId xmlns:p14="http://schemas.microsoft.com/office/powerpoint/2010/main" xmlns="" val="5449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1182" y="1600201"/>
            <a:ext cx="10972800" cy="4525963"/>
          </a:xfrm>
        </p:spPr>
        <p:txBody>
          <a:bodyPr/>
          <a:lstStyle/>
          <a:p>
            <a:pPr marL="0" indent="0">
              <a:buNone/>
            </a:pPr>
            <a:r>
              <a:rPr lang="ru-RU" sz="4800" dirty="0"/>
              <a:t>Э</a:t>
            </a:r>
            <a:r>
              <a:rPr lang="ru-RU" sz="4800" dirty="0" smtClean="0"/>
              <a:t>тот </a:t>
            </a:r>
            <a:r>
              <a:rPr lang="ru-RU" sz="4800" b="1" dirty="0" smtClean="0"/>
              <a:t>л</a:t>
            </a:r>
            <a:r>
              <a:rPr lang="ru-RU" sz="4800" dirty="0" smtClean="0"/>
              <a:t>ес </a:t>
            </a:r>
            <a:r>
              <a:rPr lang="ru-RU" sz="4800" b="1" dirty="0" smtClean="0"/>
              <a:t>л</a:t>
            </a:r>
            <a:r>
              <a:rPr lang="ru-RU" sz="4800" dirty="0" smtClean="0"/>
              <a:t>иственны</a:t>
            </a:r>
            <a:r>
              <a:rPr lang="ru-RU" sz="4800" b="1" dirty="0" smtClean="0"/>
              <a:t>й</a:t>
            </a:r>
            <a:r>
              <a:rPr lang="ru-RU" sz="4800" dirty="0" smtClean="0"/>
              <a:t>,</a:t>
            </a:r>
          </a:p>
          <a:p>
            <a:pPr marL="0" indent="0">
              <a:buNone/>
            </a:pPr>
            <a:endParaRPr lang="ru-RU" sz="4800" dirty="0"/>
          </a:p>
          <a:p>
            <a:pPr marL="0" indent="0">
              <a:buNone/>
            </a:pPr>
            <a:endParaRPr lang="ru-RU" sz="4800" dirty="0" smtClean="0"/>
          </a:p>
          <a:p>
            <a:pPr marL="0" indent="0">
              <a:buNone/>
            </a:pPr>
            <a:endParaRPr lang="ru-RU" sz="4800" dirty="0" smtClean="0"/>
          </a:p>
          <a:p>
            <a:pPr marL="0" indent="0">
              <a:buNone/>
            </a:pPr>
            <a:r>
              <a:rPr lang="ru-RU" sz="4800" dirty="0" smtClean="0"/>
              <a:t>а этот</a:t>
            </a:r>
            <a:endParaRPr lang="ru-RU" sz="4800" dirty="0"/>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7215808" y="1"/>
            <a:ext cx="4870175" cy="3717234"/>
          </a:xfrm>
          <a:prstGeom prst="rect">
            <a:avLst/>
          </a:prstGeom>
        </p:spPr>
      </p:pic>
      <p:pic>
        <p:nvPicPr>
          <p:cNvPr id="7" name="Рисунок 6"/>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2300233" y="2993508"/>
            <a:ext cx="5227001" cy="3856383"/>
          </a:xfrm>
          <a:prstGeom prst="rect">
            <a:avLst/>
          </a:prstGeom>
        </p:spPr>
      </p:pic>
      <p:sp>
        <p:nvSpPr>
          <p:cNvPr id="8" name="TextBox 7"/>
          <p:cNvSpPr txBox="1"/>
          <p:nvPr/>
        </p:nvSpPr>
        <p:spPr>
          <a:xfrm>
            <a:off x="7653130" y="5041313"/>
            <a:ext cx="3242683" cy="830997"/>
          </a:xfrm>
          <a:prstGeom prst="rect">
            <a:avLst/>
          </a:prstGeom>
          <a:noFill/>
        </p:spPr>
        <p:txBody>
          <a:bodyPr wrap="none" rtlCol="0">
            <a:spAutoFit/>
          </a:bodyPr>
          <a:lstStyle/>
          <a:p>
            <a:r>
              <a:rPr lang="ru-RU" sz="4800" dirty="0" smtClean="0"/>
              <a:t>- хво</a:t>
            </a:r>
            <a:r>
              <a:rPr lang="ru-RU" sz="4800" b="1" dirty="0" smtClean="0"/>
              <a:t>й</a:t>
            </a:r>
            <a:r>
              <a:rPr lang="ru-RU" sz="4800" dirty="0" smtClean="0"/>
              <a:t>ны</a:t>
            </a:r>
            <a:r>
              <a:rPr lang="ru-RU" sz="4800" b="1" dirty="0" smtClean="0"/>
              <a:t>й</a:t>
            </a:r>
            <a:r>
              <a:rPr lang="ru-RU" sz="4800" dirty="0" smtClean="0"/>
              <a:t>.</a:t>
            </a:r>
            <a:endParaRPr lang="ru-RU" sz="4800" dirty="0"/>
          </a:p>
        </p:txBody>
      </p:sp>
    </p:spTree>
    <p:extLst>
      <p:ext uri="{BB962C8B-B14F-4D97-AF65-F5344CB8AC3E}">
        <p14:creationId xmlns:p14="http://schemas.microsoft.com/office/powerpoint/2010/main" xmlns="" val="346719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0"/>
            <a:ext cx="8229600" cy="1143000"/>
          </a:xfrm>
        </p:spPr>
        <p:txBody>
          <a:bodyPr/>
          <a:lstStyle/>
          <a:p>
            <a:pPr eaLnBrk="1" hangingPunct="1"/>
            <a:r>
              <a:rPr lang="ru-RU" dirty="0" smtClean="0"/>
              <a:t>Какие гномы по характеру?</a:t>
            </a:r>
          </a:p>
        </p:txBody>
      </p:sp>
      <p:sp>
        <p:nvSpPr>
          <p:cNvPr id="22531" name="Rectangle 3"/>
          <p:cNvSpPr>
            <a:spLocks noGrp="1" noChangeArrowheads="1"/>
          </p:cNvSpPr>
          <p:nvPr>
            <p:ph type="body" idx="1"/>
          </p:nvPr>
        </p:nvSpPr>
        <p:spPr/>
        <p:txBody>
          <a:bodyPr/>
          <a:lstStyle/>
          <a:p>
            <a:pPr eaLnBrk="1" hangingPunct="1">
              <a:buFontTx/>
              <a:buNone/>
            </a:pPr>
            <a:r>
              <a:rPr lang="ru-RU" sz="4000" dirty="0" smtClean="0"/>
              <a:t>   </a:t>
            </a:r>
            <a:r>
              <a:rPr lang="ru-RU" sz="4400" dirty="0" smtClean="0"/>
              <a:t>Этот  гном </a:t>
            </a:r>
            <a:endParaRPr lang="ru-RU" sz="4400" dirty="0"/>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r>
              <a:rPr lang="ru-RU" sz="4400" dirty="0"/>
              <a:t>а этот - </a:t>
            </a:r>
          </a:p>
          <a:p>
            <a:pPr eaLnBrk="1" hangingPunct="1">
              <a:buFontTx/>
              <a:buNone/>
            </a:pPr>
            <a:endParaRPr lang="ru-RU" sz="4000" dirty="0"/>
          </a:p>
        </p:txBody>
      </p:sp>
      <p:sp>
        <p:nvSpPr>
          <p:cNvPr id="30725" name="Rectangle 5"/>
          <p:cNvSpPr>
            <a:spLocks noChangeArrowheads="1"/>
          </p:cNvSpPr>
          <p:nvPr/>
        </p:nvSpPr>
        <p:spPr bwMode="auto">
          <a:xfrm>
            <a:off x="6820664" y="1580873"/>
            <a:ext cx="428732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400" dirty="0"/>
              <a:t>трудо</a:t>
            </a:r>
            <a:r>
              <a:rPr lang="ru-RU" sz="4400" b="1" dirty="0"/>
              <a:t>л</a:t>
            </a:r>
            <a:r>
              <a:rPr lang="ru-RU" sz="4400" dirty="0"/>
              <a:t>юбивы</a:t>
            </a:r>
            <a:r>
              <a:rPr lang="ru-RU" sz="4400" b="1" dirty="0"/>
              <a:t>й</a:t>
            </a:r>
            <a:r>
              <a:rPr lang="ru-RU" sz="4400" dirty="0"/>
              <a:t>,</a:t>
            </a:r>
          </a:p>
        </p:txBody>
      </p:sp>
      <p:pic>
        <p:nvPicPr>
          <p:cNvPr id="30726" name="Picture 6" descr="Рисунок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191000" y="990600"/>
            <a:ext cx="2681288" cy="246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Rectangle 8"/>
          <p:cNvSpPr>
            <a:spLocks noChangeArrowheads="1"/>
          </p:cNvSpPr>
          <p:nvPr/>
        </p:nvSpPr>
        <p:spPr bwMode="auto">
          <a:xfrm>
            <a:off x="6574353" y="4602907"/>
            <a:ext cx="269336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400" b="1" dirty="0" smtClean="0"/>
              <a:t>л</a:t>
            </a:r>
            <a:r>
              <a:rPr lang="ru-RU" sz="4400" dirty="0" smtClean="0"/>
              <a:t>енивы</a:t>
            </a:r>
            <a:r>
              <a:rPr lang="ru-RU" sz="4400" b="1" dirty="0" smtClean="0"/>
              <a:t>й</a:t>
            </a:r>
            <a:r>
              <a:rPr lang="ru-RU" sz="4400" dirty="0"/>
              <a:t>.</a:t>
            </a:r>
          </a:p>
        </p:txBody>
      </p:sp>
      <p:pic>
        <p:nvPicPr>
          <p:cNvPr id="8" name="Picture 6" descr="Гном спит"/>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19039" y="4169043"/>
            <a:ext cx="3436860" cy="169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841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animEffect transition="in" filter="fade">
                                      <p:cBhvr>
                                        <p:cTn id="15" dur="500"/>
                                        <p:tgtEl>
                                          <p:spTgt spid="307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0725"/>
                                        </p:tgtEl>
                                        <p:attrNameLst>
                                          <p:attrName>style.visibility</p:attrName>
                                        </p:attrNameLst>
                                      </p:cBhvr>
                                      <p:to>
                                        <p:strVal val="visible"/>
                                      </p:to>
                                    </p:set>
                                    <p:anim calcmode="discrete" valueType="clr">
                                      <p:cBhvr override="childStyle">
                                        <p:cTn id="20"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0725"/>
                                        </p:tgtEl>
                                        <p:attrNameLst>
                                          <p:attrName>fillcolor</p:attrName>
                                        </p:attrNameLst>
                                      </p:cBhvr>
                                      <p:tavLst>
                                        <p:tav tm="0">
                                          <p:val>
                                            <p:clrVal>
                                              <a:schemeClr val="accent2"/>
                                            </p:clrVal>
                                          </p:val>
                                        </p:tav>
                                        <p:tav tm="50000">
                                          <p:val>
                                            <p:clrVal>
                                              <a:schemeClr val="hlink"/>
                                            </p:clrVal>
                                          </p:val>
                                        </p:tav>
                                      </p:tavLst>
                                    </p:anim>
                                    <p:set>
                                      <p:cBhvr>
                                        <p:cTn id="22" dur="80"/>
                                        <p:tgtEl>
                                          <p:spTgt spid="30725"/>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0728"/>
                                        </p:tgtEl>
                                        <p:attrNameLst>
                                          <p:attrName>style.visibility</p:attrName>
                                        </p:attrNameLst>
                                      </p:cBhvr>
                                      <p:to>
                                        <p:strVal val="visible"/>
                                      </p:to>
                                    </p:set>
                                    <p:anim calcmode="discrete" valueType="clr">
                                      <p:cBhvr override="childStyle">
                                        <p:cTn id="27"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0728"/>
                                        </p:tgtEl>
                                        <p:attrNameLst>
                                          <p:attrName>fillcolor</p:attrName>
                                        </p:attrNameLst>
                                      </p:cBhvr>
                                      <p:tavLst>
                                        <p:tav tm="0">
                                          <p:val>
                                            <p:clrVal>
                                              <a:schemeClr val="accent2"/>
                                            </p:clrVal>
                                          </p:val>
                                        </p:tav>
                                        <p:tav tm="50000">
                                          <p:val>
                                            <p:clrVal>
                                              <a:schemeClr val="hlink"/>
                                            </p:clrVal>
                                          </p:val>
                                        </p:tav>
                                      </p:tavLst>
                                    </p:anim>
                                    <p:set>
                                      <p:cBhvr>
                                        <p:cTn id="29" dur="80"/>
                                        <p:tgtEl>
                                          <p:spTgt spid="3072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5" grpId="0"/>
      <p:bldP spid="307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737461" y="1219201"/>
            <a:ext cx="8229600" cy="4525963"/>
          </a:xfrm>
        </p:spPr>
        <p:txBody>
          <a:bodyPr/>
          <a:lstStyle/>
          <a:p>
            <a:pPr eaLnBrk="1" hangingPunct="1">
              <a:buFontTx/>
              <a:buNone/>
            </a:pPr>
            <a:r>
              <a:rPr lang="ru-RU" sz="4400" dirty="0"/>
              <a:t>Этот гном</a:t>
            </a:r>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endParaRPr lang="ru-RU" sz="4000" dirty="0"/>
          </a:p>
          <a:p>
            <a:pPr eaLnBrk="1" hangingPunct="1">
              <a:buFontTx/>
              <a:buNone/>
            </a:pPr>
            <a:r>
              <a:rPr lang="ru-RU" sz="4400" dirty="0"/>
              <a:t>а этот – </a:t>
            </a:r>
          </a:p>
        </p:txBody>
      </p:sp>
      <p:pic>
        <p:nvPicPr>
          <p:cNvPr id="31748" name="Picture 4" descr="Рисунок6"/>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91728" y="457201"/>
            <a:ext cx="3768675" cy="2781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Rectangle 5"/>
          <p:cNvSpPr>
            <a:spLocks noChangeArrowheads="1"/>
          </p:cNvSpPr>
          <p:nvPr/>
        </p:nvSpPr>
        <p:spPr bwMode="auto">
          <a:xfrm>
            <a:off x="7517970" y="1219201"/>
            <a:ext cx="352417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sz="4400" dirty="0"/>
              <a:t>забот</a:t>
            </a:r>
            <a:r>
              <a:rPr lang="ru-RU" sz="4400" b="1" dirty="0"/>
              <a:t>л</a:t>
            </a:r>
            <a:r>
              <a:rPr lang="ru-RU" sz="4400" dirty="0"/>
              <a:t>ивы</a:t>
            </a:r>
            <a:r>
              <a:rPr lang="ru-RU" sz="4400" b="1" dirty="0"/>
              <a:t>й</a:t>
            </a:r>
            <a:r>
              <a:rPr lang="ru-RU" sz="4400" dirty="0"/>
              <a:t>,</a:t>
            </a:r>
          </a:p>
        </p:txBody>
      </p:sp>
      <p:sp>
        <p:nvSpPr>
          <p:cNvPr id="31751" name="Rectangle 7"/>
          <p:cNvSpPr>
            <a:spLocks noChangeArrowheads="1"/>
          </p:cNvSpPr>
          <p:nvPr/>
        </p:nvSpPr>
        <p:spPr bwMode="auto">
          <a:xfrm>
            <a:off x="5223952" y="4914405"/>
            <a:ext cx="427290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ru-RU" sz="4400" dirty="0"/>
              <a:t>безраз</a:t>
            </a:r>
            <a:r>
              <a:rPr lang="ru-RU" sz="4400" b="1" dirty="0"/>
              <a:t>л</a:t>
            </a:r>
            <a:r>
              <a:rPr lang="ru-RU" sz="4400" dirty="0"/>
              <a:t>ичны</a:t>
            </a:r>
            <a:r>
              <a:rPr lang="ru-RU" sz="4400" b="1" dirty="0"/>
              <a:t>й</a:t>
            </a:r>
            <a:r>
              <a:rPr lang="ru-RU" sz="4400" dirty="0"/>
              <a:t>.</a:t>
            </a:r>
            <a:r>
              <a:rPr lang="ru-RU" sz="4000" dirty="0"/>
              <a:t> </a:t>
            </a:r>
          </a:p>
        </p:txBody>
      </p:sp>
      <p:pic>
        <p:nvPicPr>
          <p:cNvPr id="7" name="Picture 7" descr="Рисунок3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13865" y="4144964"/>
            <a:ext cx="2362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2550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49"/>
                                        </p:tgtEl>
                                        <p:attrNameLst>
                                          <p:attrName>style.visibility</p:attrName>
                                        </p:attrNameLst>
                                      </p:cBhvr>
                                      <p:to>
                                        <p:strVal val="visible"/>
                                      </p:to>
                                    </p:set>
                                    <p:anim calcmode="discrete" valueType="clr">
                                      <p:cBhvr override="childStyle">
                                        <p:cTn id="14"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9"/>
                                        </p:tgtEl>
                                        <p:attrNameLst>
                                          <p:attrName>fillcolor</p:attrName>
                                        </p:attrNameLst>
                                      </p:cBhvr>
                                      <p:tavLst>
                                        <p:tav tm="0">
                                          <p:val>
                                            <p:clrVal>
                                              <a:schemeClr val="accent2"/>
                                            </p:clrVal>
                                          </p:val>
                                        </p:tav>
                                        <p:tav tm="50000">
                                          <p:val>
                                            <p:clrVal>
                                              <a:schemeClr val="hlink"/>
                                            </p:clrVal>
                                          </p:val>
                                        </p:tav>
                                      </p:tavLst>
                                    </p:anim>
                                    <p:set>
                                      <p:cBhvr>
                                        <p:cTn id="16" dur="80"/>
                                        <p:tgtEl>
                                          <p:spTgt spid="317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1747">
                                            <p:txEl>
                                              <p:pRg st="5" end="5"/>
                                            </p:txEl>
                                          </p:spTgt>
                                        </p:tgtEl>
                                        <p:attrNameLst>
                                          <p:attrName>style.visibility</p:attrName>
                                        </p:attrNameLst>
                                      </p:cBhvr>
                                      <p:to>
                                        <p:strVal val="visible"/>
                                      </p:to>
                                    </p:set>
                                    <p:anim calcmode="discrete" valueType="clr">
                                      <p:cBhvr override="childStyle">
                                        <p:cTn id="21" dur="80"/>
                                        <p:tgtEl>
                                          <p:spTgt spid="3174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747">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31747">
                                            <p:txEl>
                                              <p:pRg st="5" end="5"/>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1751"/>
                                        </p:tgtEl>
                                        <p:attrNameLst>
                                          <p:attrName>style.visibility</p:attrName>
                                        </p:attrNameLst>
                                      </p:cBhvr>
                                      <p:to>
                                        <p:strVal val="visible"/>
                                      </p:to>
                                    </p:set>
                                    <p:anim calcmode="discrete" valueType="clr">
                                      <p:cBhvr override="childStyle">
                                        <p:cTn id="28"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1751"/>
                                        </p:tgtEl>
                                        <p:attrNameLst>
                                          <p:attrName>fillcolor</p:attrName>
                                        </p:attrNameLst>
                                      </p:cBhvr>
                                      <p:tavLst>
                                        <p:tav tm="0">
                                          <p:val>
                                            <p:clrVal>
                                              <a:schemeClr val="accent2"/>
                                            </p:clrVal>
                                          </p:val>
                                        </p:tav>
                                        <p:tav tm="50000">
                                          <p:val>
                                            <p:clrVal>
                                              <a:schemeClr val="hlink"/>
                                            </p:clrVal>
                                          </p:val>
                                        </p:tav>
                                      </p:tavLst>
                                    </p:anim>
                                    <p:set>
                                      <p:cBhvr>
                                        <p:cTn id="30" dur="80"/>
                                        <p:tgtEl>
                                          <p:spTgt spid="3175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endParaRPr lang="ru-RU" smtClean="0"/>
          </a:p>
        </p:txBody>
      </p:sp>
      <p:sp>
        <p:nvSpPr>
          <p:cNvPr id="8199" name="WordArt 7"/>
          <p:cNvSpPr>
            <a:spLocks noChangeArrowheads="1" noChangeShapeType="1" noTextEdit="1"/>
          </p:cNvSpPr>
          <p:nvPr/>
        </p:nvSpPr>
        <p:spPr bwMode="auto">
          <a:xfrm>
            <a:off x="1524000" y="908050"/>
            <a:ext cx="8459788" cy="594995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ru-RU" sz="9600" kern="10">
                <a:ln w="9525">
                  <a:round/>
                  <a:headEnd/>
                  <a:tailEnd/>
                </a:ln>
                <a:gradFill rotWithShape="1">
                  <a:gsLst>
                    <a:gs pos="0">
                      <a:srgbClr val="FFE701"/>
                    </a:gs>
                    <a:gs pos="100000">
                      <a:srgbClr val="FE3E02"/>
                    </a:gs>
                  </a:gsLst>
                  <a:lin ang="5400000" scaled="1"/>
                </a:gradFill>
                <a:latin typeface="Impact" panose="020B0806030902050204" pitchFamily="34" charset="0"/>
              </a:rPr>
              <a:t>Физминутка</a:t>
            </a:r>
          </a:p>
        </p:txBody>
      </p:sp>
    </p:spTree>
    <p:extLst>
      <p:ext uri="{BB962C8B-B14F-4D97-AF65-F5344CB8AC3E}">
        <p14:creationId xmlns:p14="http://schemas.microsoft.com/office/powerpoint/2010/main" xmlns="" val="1926863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anim calcmode="lin" valueType="num">
                                      <p:cBhvr>
                                        <p:cTn id="8" dur="2000" fill="hold"/>
                                        <p:tgtEl>
                                          <p:spTgt spid="8199"/>
                                        </p:tgtEl>
                                        <p:attrNameLst>
                                          <p:attrName>style.rotation</p:attrName>
                                        </p:attrNameLst>
                                      </p:cBhvr>
                                      <p:tavLst>
                                        <p:tav tm="0">
                                          <p:val>
                                            <p:fltVal val="720"/>
                                          </p:val>
                                        </p:tav>
                                        <p:tav tm="100000">
                                          <p:val>
                                            <p:fltVal val="0"/>
                                          </p:val>
                                        </p:tav>
                                      </p:tavLst>
                                    </p:anim>
                                    <p:anim calcmode="lin" valueType="num">
                                      <p:cBhvr>
                                        <p:cTn id="9" dur="2000" fill="hold"/>
                                        <p:tgtEl>
                                          <p:spTgt spid="8199"/>
                                        </p:tgtEl>
                                        <p:attrNameLst>
                                          <p:attrName>ppt_h</p:attrName>
                                        </p:attrNameLst>
                                      </p:cBhvr>
                                      <p:tavLst>
                                        <p:tav tm="0">
                                          <p:val>
                                            <p:fltVal val="0"/>
                                          </p:val>
                                        </p:tav>
                                        <p:tav tm="100000">
                                          <p:val>
                                            <p:strVal val="#ppt_h"/>
                                          </p:val>
                                        </p:tav>
                                      </p:tavLst>
                                    </p:anim>
                                    <p:anim calcmode="lin" valueType="num">
                                      <p:cBhvr>
                                        <p:cTn id="10" dur="2000" fill="hold"/>
                                        <p:tgtEl>
                                          <p:spTgt spid="81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775252" y="228601"/>
            <a:ext cx="11416747" cy="7109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sz="2400" dirty="0">
                <a:cs typeface="Times New Roman" panose="02020603050405020304" pitchFamily="18" charset="0"/>
              </a:rPr>
              <a:t>Жили братья, не тужили,</a:t>
            </a:r>
            <a:br>
              <a:rPr lang="ru-RU" sz="2400" dirty="0">
                <a:cs typeface="Times New Roman" panose="02020603050405020304" pitchFamily="18" charset="0"/>
              </a:rPr>
            </a:br>
            <a:r>
              <a:rPr lang="ru-RU" sz="2400" dirty="0">
                <a:cs typeface="Times New Roman" panose="02020603050405020304" pitchFamily="18" charset="0"/>
              </a:rPr>
              <a:t>Но однажды приуныли.</a:t>
            </a:r>
            <a:br>
              <a:rPr lang="ru-RU" sz="2400" dirty="0">
                <a:cs typeface="Times New Roman" panose="02020603050405020304" pitchFamily="18" charset="0"/>
              </a:rPr>
            </a:br>
            <a:r>
              <a:rPr lang="ru-RU" sz="2400" dirty="0">
                <a:cs typeface="Times New Roman" panose="02020603050405020304" pitchFamily="18" charset="0"/>
              </a:rPr>
              <a:t>Стали думать и гадать,</a:t>
            </a:r>
            <a:br>
              <a:rPr lang="ru-RU" sz="2400" dirty="0">
                <a:cs typeface="Times New Roman" panose="02020603050405020304" pitchFamily="18" charset="0"/>
              </a:rPr>
            </a:br>
            <a:r>
              <a:rPr lang="ru-RU" sz="2400" dirty="0">
                <a:cs typeface="Times New Roman" panose="02020603050405020304" pitchFamily="18" charset="0"/>
              </a:rPr>
              <a:t>Как же имена всем дать?</a:t>
            </a:r>
          </a:p>
          <a:p>
            <a:pPr>
              <a:spcBef>
                <a:spcPct val="0"/>
              </a:spcBef>
              <a:buFontTx/>
              <a:buNone/>
            </a:pPr>
            <a:r>
              <a:rPr lang="ru-RU" sz="2400" i="1" dirty="0">
                <a:cs typeface="Times New Roman" panose="02020603050405020304" pitchFamily="18" charset="0"/>
              </a:rPr>
              <a:t>(Сгибать пальцы обеих рук)</a:t>
            </a:r>
          </a:p>
          <a:p>
            <a:pPr>
              <a:spcBef>
                <a:spcPct val="0"/>
              </a:spcBef>
              <a:buFontTx/>
              <a:buNone/>
            </a:pPr>
            <a:r>
              <a:rPr lang="ru-RU" sz="2400" dirty="0">
                <a:cs typeface="Times New Roman" panose="02020603050405020304" pitchFamily="18" charset="0"/>
              </a:rPr>
              <a:t/>
            </a:r>
            <a:br>
              <a:rPr lang="ru-RU" sz="2400" dirty="0">
                <a:cs typeface="Times New Roman" panose="02020603050405020304" pitchFamily="18" charset="0"/>
              </a:rPr>
            </a:br>
            <a:r>
              <a:rPr lang="ru-RU" sz="2400" dirty="0">
                <a:cs typeface="Times New Roman" panose="02020603050405020304" pitchFamily="18" charset="0"/>
              </a:rPr>
              <a:t>Я хоть ростом не велик,</a:t>
            </a:r>
            <a:br>
              <a:rPr lang="ru-RU" sz="2400" dirty="0">
                <a:cs typeface="Times New Roman" panose="02020603050405020304" pitchFamily="18" charset="0"/>
              </a:rPr>
            </a:br>
            <a:r>
              <a:rPr lang="ru-RU" sz="2400" dirty="0">
                <a:cs typeface="Times New Roman" panose="02020603050405020304" pitchFamily="18" charset="0"/>
              </a:rPr>
              <a:t>Но веселый озорник.</a:t>
            </a:r>
            <a:br>
              <a:rPr lang="ru-RU" sz="2400" dirty="0">
                <a:cs typeface="Times New Roman" panose="02020603050405020304" pitchFamily="18" charset="0"/>
              </a:rPr>
            </a:br>
            <a:r>
              <a:rPr lang="ru-RU" sz="2400" dirty="0">
                <a:cs typeface="Times New Roman" panose="02020603050405020304" pitchFamily="18" charset="0"/>
              </a:rPr>
              <a:t>Все стоите вы за мной</a:t>
            </a:r>
            <a:br>
              <a:rPr lang="ru-RU" sz="2400" dirty="0">
                <a:cs typeface="Times New Roman" panose="02020603050405020304" pitchFamily="18" charset="0"/>
              </a:rPr>
            </a:br>
            <a:r>
              <a:rPr lang="ru-RU" sz="2400" dirty="0">
                <a:cs typeface="Times New Roman" panose="02020603050405020304" pitchFamily="18" charset="0"/>
              </a:rPr>
              <a:t>Буду зваться я </a:t>
            </a:r>
            <a:r>
              <a:rPr lang="ru-RU" sz="2400" b="1" dirty="0">
                <a:cs typeface="Times New Roman" panose="02020603050405020304" pitchFamily="18" charset="0"/>
              </a:rPr>
              <a:t>Большой</a:t>
            </a:r>
            <a:r>
              <a:rPr lang="ru-RU" sz="2400" dirty="0">
                <a:cs typeface="Times New Roman" panose="02020603050405020304" pitchFamily="18" charset="0"/>
              </a:rPr>
              <a:t>. </a:t>
            </a:r>
            <a:endParaRPr lang="ru-RU" sz="2400" dirty="0" smtClean="0">
              <a:cs typeface="Times New Roman" panose="02020603050405020304" pitchFamily="18" charset="0"/>
            </a:endParaRPr>
          </a:p>
          <a:p>
            <a:pPr>
              <a:spcBef>
                <a:spcPct val="0"/>
              </a:spcBef>
              <a:buFontTx/>
              <a:buNone/>
            </a:pPr>
            <a:r>
              <a:rPr lang="ru-RU" sz="2400" i="1" dirty="0" smtClean="0">
                <a:cs typeface="Times New Roman" panose="02020603050405020304" pitchFamily="18" charset="0"/>
              </a:rPr>
              <a:t>(</a:t>
            </a:r>
            <a:r>
              <a:rPr lang="ru-RU" sz="2400" i="1" dirty="0">
                <a:cs typeface="Times New Roman" panose="02020603050405020304" pitchFamily="18" charset="0"/>
              </a:rPr>
              <a:t>Крутить большими пальцами обеих рук, остальные пальчики сжаты в кулачок)</a:t>
            </a:r>
          </a:p>
          <a:p>
            <a:pPr>
              <a:spcBef>
                <a:spcPct val="0"/>
              </a:spcBef>
              <a:buFontTx/>
              <a:buNone/>
            </a:pPr>
            <a:r>
              <a:rPr lang="ru-RU" sz="2400" dirty="0">
                <a:cs typeface="Times New Roman" panose="02020603050405020304" pitchFamily="18" charset="0"/>
              </a:rPr>
              <a:t/>
            </a:r>
            <a:br>
              <a:rPr lang="ru-RU" sz="2400" dirty="0">
                <a:cs typeface="Times New Roman" panose="02020603050405020304" pitchFamily="18" charset="0"/>
              </a:rPr>
            </a:br>
            <a:r>
              <a:rPr lang="ru-RU" sz="2400" dirty="0">
                <a:cs typeface="Times New Roman" panose="02020603050405020304" pitchFamily="18" charset="0"/>
              </a:rPr>
              <a:t>Я указывать люблю</a:t>
            </a:r>
            <a:br>
              <a:rPr lang="ru-RU" sz="2400" dirty="0">
                <a:cs typeface="Times New Roman" panose="02020603050405020304" pitchFamily="18" charset="0"/>
              </a:rPr>
            </a:br>
            <a:r>
              <a:rPr lang="ru-RU" sz="2400" dirty="0">
                <a:cs typeface="Times New Roman" panose="02020603050405020304" pitchFamily="18" charset="0"/>
              </a:rPr>
              <a:t>На цветы и на Луну,</a:t>
            </a:r>
            <a:br>
              <a:rPr lang="ru-RU" sz="2400" dirty="0">
                <a:cs typeface="Times New Roman" panose="02020603050405020304" pitchFamily="18" charset="0"/>
              </a:rPr>
            </a:br>
            <a:r>
              <a:rPr lang="ru-RU" sz="2400" dirty="0">
                <a:cs typeface="Times New Roman" panose="02020603050405020304" pitchFamily="18" charset="0"/>
              </a:rPr>
              <a:t>Очень я внимательный</a:t>
            </a:r>
            <a:br>
              <a:rPr lang="ru-RU" sz="2400" dirty="0">
                <a:cs typeface="Times New Roman" panose="02020603050405020304" pitchFamily="18" charset="0"/>
              </a:rPr>
            </a:br>
            <a:r>
              <a:rPr lang="ru-RU" sz="2400" dirty="0">
                <a:cs typeface="Times New Roman" panose="02020603050405020304" pitchFamily="18" charset="0"/>
              </a:rPr>
              <a:t>Палец </a:t>
            </a:r>
            <a:r>
              <a:rPr lang="ru-RU" sz="2400" b="1" dirty="0">
                <a:cs typeface="Times New Roman" panose="02020603050405020304" pitchFamily="18" charset="0"/>
              </a:rPr>
              <a:t>Указательный.</a:t>
            </a:r>
            <a:r>
              <a:rPr lang="ru-RU" sz="2400" dirty="0">
                <a:cs typeface="Times New Roman" panose="02020603050405020304" pitchFamily="18" charset="0"/>
              </a:rPr>
              <a:t> </a:t>
            </a:r>
          </a:p>
          <a:p>
            <a:pPr>
              <a:spcBef>
                <a:spcPct val="0"/>
              </a:spcBef>
              <a:buFontTx/>
              <a:buNone/>
            </a:pPr>
            <a:r>
              <a:rPr lang="ru-RU" sz="2400" i="1" dirty="0">
                <a:cs typeface="Times New Roman" panose="02020603050405020304" pitchFamily="18" charset="0"/>
              </a:rPr>
              <a:t>(Крутить указательными пальцами обеих рук)</a:t>
            </a:r>
            <a:r>
              <a:rPr lang="ru-RU" sz="2400" dirty="0">
                <a:cs typeface="Times New Roman" panose="02020603050405020304" pitchFamily="18" charset="0"/>
              </a:rPr>
              <a:t/>
            </a:r>
            <a:br>
              <a:rPr lang="ru-RU" sz="2400" dirty="0">
                <a:cs typeface="Times New Roman" panose="02020603050405020304" pitchFamily="18" charset="0"/>
              </a:rPr>
            </a:br>
            <a:endParaRPr lang="ru-RU" sz="2400" dirty="0">
              <a:cs typeface="Times New Roman" panose="02020603050405020304" pitchFamily="18" charset="0"/>
            </a:endParaRPr>
          </a:p>
        </p:txBody>
      </p:sp>
      <p:pic>
        <p:nvPicPr>
          <p:cNvPr id="10243" name="Рисунок 6"/>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65838" y="0"/>
            <a:ext cx="5614596" cy="335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Группа 14"/>
          <p:cNvGrpSpPr>
            <a:grpSpLocks/>
          </p:cNvGrpSpPr>
          <p:nvPr/>
        </p:nvGrpSpPr>
        <p:grpSpPr bwMode="auto">
          <a:xfrm>
            <a:off x="8183564" y="4274272"/>
            <a:ext cx="2682875" cy="2731365"/>
            <a:chOff x="6660253" y="4267200"/>
            <a:chExt cx="2681495" cy="2738831"/>
          </a:xfrm>
        </p:grpSpPr>
        <p:grpSp>
          <p:nvGrpSpPr>
            <p:cNvPr id="10245" name="Группа 10"/>
            <p:cNvGrpSpPr>
              <a:grpSpLocks/>
            </p:cNvGrpSpPr>
            <p:nvPr/>
          </p:nvGrpSpPr>
          <p:grpSpPr bwMode="auto">
            <a:xfrm>
              <a:off x="6660253" y="4267200"/>
              <a:ext cx="1569348" cy="2738831"/>
              <a:chOff x="7315199" y="3918269"/>
              <a:chExt cx="1810603" cy="3011562"/>
            </a:xfrm>
          </p:grpSpPr>
          <p:pic>
            <p:nvPicPr>
              <p:cNvPr id="10249" name="Рисунок 7"/>
              <p:cNvPicPr>
                <a:picLocks noChangeAspect="1"/>
              </p:cNvPicPr>
              <p:nvPr/>
            </p:nvPicPr>
            <p:blipFill>
              <a:blip r:embed="rId3" cstate="email">
                <a:extLst>
                  <a:ext uri="{28A0092B-C50C-407E-A947-70E740481C1C}">
                    <a14:useLocalDpi xmlns:a14="http://schemas.microsoft.com/office/drawing/2010/main" xmlns="" val="0"/>
                  </a:ext>
                </a:extLst>
              </a:blip>
              <a:srcRect l="-17570"/>
              <a:stretch>
                <a:fillRect/>
              </a:stretch>
            </p:blipFill>
            <p:spPr bwMode="auto">
              <a:xfrm>
                <a:off x="7315199" y="4175760"/>
                <a:ext cx="1810603" cy="2754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Выгнутая вправо стрелка 9"/>
              <p:cNvSpPr/>
              <p:nvPr/>
            </p:nvSpPr>
            <p:spPr>
              <a:xfrm>
                <a:off x="7992522" y="3918269"/>
                <a:ext cx="455820" cy="68262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10246" name="Группа 11"/>
            <p:cNvGrpSpPr>
              <a:grpSpLocks/>
            </p:cNvGrpSpPr>
            <p:nvPr/>
          </p:nvGrpSpPr>
          <p:grpSpPr bwMode="auto">
            <a:xfrm flipH="1">
              <a:off x="7772400" y="4267200"/>
              <a:ext cx="1569348" cy="2738831"/>
              <a:chOff x="7315199" y="3918269"/>
              <a:chExt cx="1810603" cy="3011562"/>
            </a:xfrm>
          </p:grpSpPr>
          <p:pic>
            <p:nvPicPr>
              <p:cNvPr id="10247" name="Рисунок 12"/>
              <p:cNvPicPr>
                <a:picLocks noChangeAspect="1"/>
              </p:cNvPicPr>
              <p:nvPr/>
            </p:nvPicPr>
            <p:blipFill>
              <a:blip r:embed="rId3" cstate="email">
                <a:extLst>
                  <a:ext uri="{28A0092B-C50C-407E-A947-70E740481C1C}">
                    <a14:useLocalDpi xmlns:a14="http://schemas.microsoft.com/office/drawing/2010/main" xmlns="" val="0"/>
                  </a:ext>
                </a:extLst>
              </a:blip>
              <a:srcRect l="-17570"/>
              <a:stretch>
                <a:fillRect/>
              </a:stretch>
            </p:blipFill>
            <p:spPr bwMode="auto">
              <a:xfrm>
                <a:off x="7315199" y="4175760"/>
                <a:ext cx="1810603" cy="2754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Выгнутая вправо стрелка 13"/>
              <p:cNvSpPr/>
              <p:nvPr/>
            </p:nvSpPr>
            <p:spPr>
              <a:xfrm>
                <a:off x="7992522" y="3918269"/>
                <a:ext cx="455821" cy="68262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sp>
        <p:nvSpPr>
          <p:cNvPr id="2" name="Овал 1"/>
          <p:cNvSpPr/>
          <p:nvPr/>
        </p:nvSpPr>
        <p:spPr>
          <a:xfrm rot="2853952">
            <a:off x="8042564" y="1210089"/>
            <a:ext cx="651959" cy="10696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rot="18877064">
            <a:off x="8967781" y="1473683"/>
            <a:ext cx="603091" cy="11417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49904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0"/>
            <a:ext cx="8458200" cy="6858000"/>
          </a:xfrm>
        </p:spPr>
        <p:txBody>
          <a:bodyPr/>
          <a:lstStyle/>
          <a:p>
            <a:pPr marL="0" indent="0">
              <a:buNone/>
            </a:pPr>
            <a:r>
              <a:rPr lang="ru-RU" sz="2400" dirty="0">
                <a:cs typeface="Times New Roman" panose="02020603050405020304" pitchFamily="18" charset="0"/>
              </a:rPr>
              <a:t>Я стою посередине,</a:t>
            </a:r>
            <a:br>
              <a:rPr lang="ru-RU" sz="2400" dirty="0">
                <a:cs typeface="Times New Roman" panose="02020603050405020304" pitchFamily="18" charset="0"/>
              </a:rPr>
            </a:br>
            <a:r>
              <a:rPr lang="ru-RU" sz="2400" dirty="0">
                <a:cs typeface="Times New Roman" panose="02020603050405020304" pitchFamily="18" charset="0"/>
              </a:rPr>
              <a:t>Буду зваться я отныне</a:t>
            </a:r>
            <a:br>
              <a:rPr lang="ru-RU" sz="2400" dirty="0">
                <a:cs typeface="Times New Roman" panose="02020603050405020304" pitchFamily="18" charset="0"/>
              </a:rPr>
            </a:br>
            <a:r>
              <a:rPr lang="ru-RU" sz="2400" b="1" dirty="0">
                <a:cs typeface="Times New Roman" panose="02020603050405020304" pitchFamily="18" charset="0"/>
              </a:rPr>
              <a:t>Средний</a:t>
            </a:r>
            <a:r>
              <a:rPr lang="ru-RU" sz="2400" dirty="0">
                <a:cs typeface="Times New Roman" panose="02020603050405020304" pitchFamily="18" charset="0"/>
              </a:rPr>
              <a:t> палец – удалец</a:t>
            </a:r>
            <a:br>
              <a:rPr lang="ru-RU" sz="2400" dirty="0">
                <a:cs typeface="Times New Roman" panose="02020603050405020304" pitchFamily="18" charset="0"/>
              </a:rPr>
            </a:br>
            <a:r>
              <a:rPr lang="ru-RU" sz="2400" dirty="0">
                <a:cs typeface="Times New Roman" panose="02020603050405020304" pitchFamily="18" charset="0"/>
              </a:rPr>
              <a:t>Вот такой я молодец! </a:t>
            </a:r>
          </a:p>
          <a:p>
            <a:pPr marL="0" indent="0">
              <a:buNone/>
            </a:pPr>
            <a:r>
              <a:rPr lang="ru-RU" sz="2000" i="1" dirty="0">
                <a:cs typeface="Times New Roman" panose="02020603050405020304" pitchFamily="18" charset="0"/>
              </a:rPr>
              <a:t>(Крутить средними пальцами обеих рук)</a:t>
            </a:r>
          </a:p>
          <a:p>
            <a:pPr marL="0" indent="0">
              <a:buNone/>
            </a:pPr>
            <a:r>
              <a:rPr lang="ru-RU" sz="2400" dirty="0">
                <a:cs typeface="Times New Roman" panose="02020603050405020304" pitchFamily="18" charset="0"/>
              </a:rPr>
              <a:t/>
            </a:r>
            <a:br>
              <a:rPr lang="ru-RU" sz="2400" dirty="0">
                <a:cs typeface="Times New Roman" panose="02020603050405020304" pitchFamily="18" charset="0"/>
              </a:rPr>
            </a:br>
            <a:r>
              <a:rPr lang="ru-RU" sz="2400" dirty="0">
                <a:cs typeface="Times New Roman" panose="02020603050405020304" pitchFamily="18" charset="0"/>
              </a:rPr>
              <a:t>Меньше всех я братьев ростом.</a:t>
            </a:r>
            <a:br>
              <a:rPr lang="ru-RU" sz="2400" dirty="0">
                <a:cs typeface="Times New Roman" panose="02020603050405020304" pitchFamily="18" charset="0"/>
              </a:rPr>
            </a:br>
            <a:r>
              <a:rPr lang="ru-RU" sz="2400" dirty="0">
                <a:cs typeface="Times New Roman" panose="02020603050405020304" pitchFamily="18" charset="0"/>
              </a:rPr>
              <a:t>Ох, как маленьким непросто!</a:t>
            </a:r>
            <a:br>
              <a:rPr lang="ru-RU" sz="2400" dirty="0">
                <a:cs typeface="Times New Roman" panose="02020603050405020304" pitchFamily="18" charset="0"/>
              </a:rPr>
            </a:br>
            <a:r>
              <a:rPr lang="ru-RU" sz="2400" dirty="0">
                <a:cs typeface="Times New Roman" panose="02020603050405020304" pitchFamily="18" charset="0"/>
              </a:rPr>
              <a:t>Но меня легко узнать,</a:t>
            </a:r>
            <a:br>
              <a:rPr lang="ru-RU" sz="2400" dirty="0">
                <a:cs typeface="Times New Roman" panose="02020603050405020304" pitchFamily="18" charset="0"/>
              </a:rPr>
            </a:br>
            <a:r>
              <a:rPr lang="ru-RU" sz="2400" dirty="0">
                <a:cs typeface="Times New Roman" panose="02020603050405020304" pitchFamily="18" charset="0"/>
              </a:rPr>
              <a:t>Пусть </a:t>
            </a:r>
            <a:r>
              <a:rPr lang="ru-RU" sz="2400" b="1" dirty="0">
                <a:cs typeface="Times New Roman" panose="02020603050405020304" pitchFamily="18" charset="0"/>
              </a:rPr>
              <a:t>Мизинцем</a:t>
            </a:r>
            <a:r>
              <a:rPr lang="ru-RU" sz="2400" dirty="0">
                <a:cs typeface="Times New Roman" panose="02020603050405020304" pitchFamily="18" charset="0"/>
              </a:rPr>
              <a:t> будут звать. </a:t>
            </a:r>
          </a:p>
          <a:p>
            <a:pPr marL="0" indent="0">
              <a:buNone/>
            </a:pPr>
            <a:r>
              <a:rPr lang="ru-RU" sz="2000" i="1" dirty="0">
                <a:cs typeface="Times New Roman" panose="02020603050405020304" pitchFamily="18" charset="0"/>
              </a:rPr>
              <a:t>(Крутить мизинцы обеих рук)</a:t>
            </a:r>
          </a:p>
          <a:p>
            <a:pPr marL="0" indent="0">
              <a:buNone/>
            </a:pPr>
            <a:r>
              <a:rPr lang="ru-RU" sz="2400" dirty="0">
                <a:cs typeface="Times New Roman" panose="02020603050405020304" pitchFamily="18" charset="0"/>
              </a:rPr>
              <a:t/>
            </a:r>
            <a:br>
              <a:rPr lang="ru-RU" sz="2400" dirty="0">
                <a:cs typeface="Times New Roman" panose="02020603050405020304" pitchFamily="18" charset="0"/>
              </a:rPr>
            </a:br>
            <a:r>
              <a:rPr lang="ru-RU" sz="2400" dirty="0">
                <a:cs typeface="Times New Roman" panose="02020603050405020304" pitchFamily="18" charset="0"/>
              </a:rPr>
              <a:t>Брат один как ни гадал,</a:t>
            </a:r>
            <a:br>
              <a:rPr lang="ru-RU" sz="2400" dirty="0">
                <a:cs typeface="Times New Roman" panose="02020603050405020304" pitchFamily="18" charset="0"/>
              </a:rPr>
            </a:br>
            <a:r>
              <a:rPr lang="ru-RU" sz="2400" dirty="0">
                <a:cs typeface="Times New Roman" panose="02020603050405020304" pitchFamily="18" charset="0"/>
              </a:rPr>
              <a:t>Имя так себе не дал.</a:t>
            </a:r>
            <a:br>
              <a:rPr lang="ru-RU" sz="2400" dirty="0">
                <a:cs typeface="Times New Roman" panose="02020603050405020304" pitchFamily="18" charset="0"/>
              </a:rPr>
            </a:br>
            <a:r>
              <a:rPr lang="ru-RU" sz="2400" dirty="0">
                <a:cs typeface="Times New Roman" panose="02020603050405020304" pitchFamily="18" charset="0"/>
              </a:rPr>
              <a:t>Но его не обижают,</a:t>
            </a:r>
            <a:br>
              <a:rPr lang="ru-RU" sz="2400" dirty="0">
                <a:cs typeface="Times New Roman" panose="02020603050405020304" pitchFamily="18" charset="0"/>
              </a:rPr>
            </a:br>
            <a:r>
              <a:rPr lang="ru-RU" sz="2400" b="1" dirty="0">
                <a:cs typeface="Times New Roman" panose="02020603050405020304" pitchFamily="18" charset="0"/>
              </a:rPr>
              <a:t>Безымянным</a:t>
            </a:r>
            <a:r>
              <a:rPr lang="ru-RU" sz="2400" dirty="0">
                <a:cs typeface="Times New Roman" panose="02020603050405020304" pitchFamily="18" charset="0"/>
              </a:rPr>
              <a:t> называют! </a:t>
            </a:r>
          </a:p>
          <a:p>
            <a:pPr marL="0" indent="0">
              <a:buNone/>
            </a:pPr>
            <a:r>
              <a:rPr lang="ru-RU" sz="2000" i="1" dirty="0">
                <a:cs typeface="Times New Roman" panose="02020603050405020304" pitchFamily="18" charset="0"/>
              </a:rPr>
              <a:t>(Показать безымянный пальчик обеих рук, остальные прижать к ладошке с помощью больших пальцев)</a:t>
            </a:r>
            <a:endParaRPr lang="ru-RU" sz="2000" dirty="0">
              <a:cs typeface="Times New Roman" panose="02020603050405020304" pitchFamily="18" charset="0"/>
            </a:endParaRPr>
          </a:p>
          <a:p>
            <a:pPr marL="0" indent="0">
              <a:buNone/>
            </a:pPr>
            <a:endParaRPr lang="ru-RU" dirty="0" smtClean="0"/>
          </a:p>
        </p:txBody>
      </p:sp>
      <p:grpSp>
        <p:nvGrpSpPr>
          <p:cNvPr id="10" name="Группа 9"/>
          <p:cNvGrpSpPr>
            <a:grpSpLocks/>
          </p:cNvGrpSpPr>
          <p:nvPr/>
        </p:nvGrpSpPr>
        <p:grpSpPr bwMode="auto">
          <a:xfrm>
            <a:off x="6376487" y="2176519"/>
            <a:ext cx="2514600" cy="2425079"/>
            <a:chOff x="5566012" y="2674416"/>
            <a:chExt cx="3765076" cy="3544399"/>
          </a:xfrm>
        </p:grpSpPr>
        <p:grpSp>
          <p:nvGrpSpPr>
            <p:cNvPr id="11268" name="Группа 5"/>
            <p:cNvGrpSpPr>
              <a:grpSpLocks/>
            </p:cNvGrpSpPr>
            <p:nvPr/>
          </p:nvGrpSpPr>
          <p:grpSpPr bwMode="auto">
            <a:xfrm>
              <a:off x="5566012" y="2674416"/>
              <a:ext cx="1977788" cy="3544399"/>
              <a:chOff x="6477000" y="1295400"/>
              <a:chExt cx="2209800" cy="3876308"/>
            </a:xfrm>
          </p:grpSpPr>
          <p:pic>
            <p:nvPicPr>
              <p:cNvPr id="11272" name="Рисунок 3"/>
              <p:cNvPicPr>
                <a:picLocks noChangeAspect="1"/>
              </p:cNvPicPr>
              <p:nvPr/>
            </p:nvPicPr>
            <p:blipFill>
              <a:blip r:embed="rId2" cstate="email">
                <a:extLst>
                  <a:ext uri="{28A0092B-C50C-407E-A947-70E740481C1C}">
                    <a14:useLocalDpi xmlns:a14="http://schemas.microsoft.com/office/drawing/2010/main" xmlns="" val="0"/>
                  </a:ext>
                </a:extLst>
              </a:blip>
              <a:srcRect l="-17537" b="-3706"/>
              <a:stretch>
                <a:fillRect/>
              </a:stretch>
            </p:blipFill>
            <p:spPr bwMode="auto">
              <a:xfrm>
                <a:off x="6477000" y="1411654"/>
                <a:ext cx="2209800" cy="376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Выгнутая вправо стрелка 4"/>
              <p:cNvSpPr/>
              <p:nvPr/>
            </p:nvSpPr>
            <p:spPr>
              <a:xfrm>
                <a:off x="8076701" y="1295400"/>
                <a:ext cx="457564" cy="68221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11269" name="Группа 6"/>
            <p:cNvGrpSpPr>
              <a:grpSpLocks/>
            </p:cNvGrpSpPr>
            <p:nvPr/>
          </p:nvGrpSpPr>
          <p:grpSpPr bwMode="auto">
            <a:xfrm flipH="1">
              <a:off x="7543800" y="2711947"/>
              <a:ext cx="1787288" cy="3438100"/>
              <a:chOff x="6477000" y="1295400"/>
              <a:chExt cx="2209800" cy="3876308"/>
            </a:xfrm>
          </p:grpSpPr>
          <p:pic>
            <p:nvPicPr>
              <p:cNvPr id="11270" name="Рисунок 7"/>
              <p:cNvPicPr>
                <a:picLocks noChangeAspect="1"/>
              </p:cNvPicPr>
              <p:nvPr/>
            </p:nvPicPr>
            <p:blipFill>
              <a:blip r:embed="rId3" cstate="email">
                <a:extLst>
                  <a:ext uri="{28A0092B-C50C-407E-A947-70E740481C1C}">
                    <a14:useLocalDpi xmlns:a14="http://schemas.microsoft.com/office/drawing/2010/main" xmlns="" val="0"/>
                  </a:ext>
                </a:extLst>
              </a:blip>
              <a:srcRect l="-17477" b="-3704"/>
              <a:stretch>
                <a:fillRect/>
              </a:stretch>
            </p:blipFill>
            <p:spPr bwMode="auto">
              <a:xfrm>
                <a:off x="6477000" y="1411654"/>
                <a:ext cx="2209800" cy="376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Выгнутая вправо стрелка 8"/>
              <p:cNvSpPr/>
              <p:nvPr/>
            </p:nvSpPr>
            <p:spPr>
              <a:xfrm>
                <a:off x="8076466" y="1296036"/>
                <a:ext cx="457271" cy="683624"/>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grpSp>
        <p:nvGrpSpPr>
          <p:cNvPr id="6" name="Группа 5"/>
          <p:cNvGrpSpPr/>
          <p:nvPr/>
        </p:nvGrpSpPr>
        <p:grpSpPr>
          <a:xfrm>
            <a:off x="8042826" y="-21800"/>
            <a:ext cx="3637608" cy="2198319"/>
            <a:chOff x="8042826" y="-21800"/>
            <a:chExt cx="3637608" cy="2198319"/>
          </a:xfrm>
        </p:grpSpPr>
        <p:pic>
          <p:nvPicPr>
            <p:cNvPr id="12" name="Рисунок 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042826" y="0"/>
              <a:ext cx="3637608" cy="2176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Овал 12"/>
            <p:cNvSpPr/>
            <p:nvPr/>
          </p:nvSpPr>
          <p:spPr>
            <a:xfrm rot="1246721">
              <a:off x="8730113" y="-21800"/>
              <a:ext cx="531660" cy="10133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0416315" y="61350"/>
              <a:ext cx="531660" cy="10133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6"/>
          <p:cNvGrpSpPr/>
          <p:nvPr/>
        </p:nvGrpSpPr>
        <p:grpSpPr>
          <a:xfrm>
            <a:off x="8455081" y="3933017"/>
            <a:ext cx="3637608" cy="2248084"/>
            <a:chOff x="8455081" y="3933017"/>
            <a:chExt cx="3637608" cy="2248084"/>
          </a:xfrm>
        </p:grpSpPr>
        <p:pic>
          <p:nvPicPr>
            <p:cNvPr id="14" name="Рисунок 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455081" y="4004582"/>
              <a:ext cx="3637608" cy="2176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Овал 14"/>
            <p:cNvSpPr/>
            <p:nvPr/>
          </p:nvSpPr>
          <p:spPr>
            <a:xfrm rot="20823868">
              <a:off x="8750870" y="3933017"/>
              <a:ext cx="462791" cy="10359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rot="697939">
              <a:off x="11191699" y="4155039"/>
              <a:ext cx="482794" cy="900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206115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ctrTitle" idx="4294967295"/>
          </p:nvPr>
        </p:nvSpPr>
        <p:spPr>
          <a:xfrm>
            <a:off x="3463925" y="301626"/>
            <a:ext cx="5919788" cy="434975"/>
          </a:xfrm>
        </p:spPr>
        <p:txBody>
          <a:bodyPr>
            <a:normAutofit fontScale="90000"/>
          </a:bodyPr>
          <a:lstStyle/>
          <a:p>
            <a:pPr eaLnBrk="1" hangingPunct="1">
              <a:defRPr/>
            </a:pPr>
            <a:r>
              <a:rPr lang="ru-RU" sz="4100" i="1" dirty="0">
                <a:effectLst>
                  <a:outerShdw blurRad="38100" dist="38100" dir="2700000" algn="tl">
                    <a:srgbClr val="000000"/>
                  </a:outerShdw>
                </a:effectLst>
              </a:rPr>
              <a:t>Цели:</a:t>
            </a:r>
            <a:r>
              <a:rPr lang="ru-RU" sz="4100" dirty="0">
                <a:effectLst>
                  <a:outerShdw blurRad="38100" dist="38100" dir="2700000" algn="tl">
                    <a:srgbClr val="000000"/>
                  </a:outerShdw>
                </a:effectLst>
              </a:rPr>
              <a:t>  </a:t>
            </a:r>
            <a:br>
              <a:rPr lang="ru-RU" sz="4100" dirty="0">
                <a:effectLst>
                  <a:outerShdw blurRad="38100" dist="38100" dir="2700000" algn="tl">
                    <a:srgbClr val="000000"/>
                  </a:outerShdw>
                </a:effectLst>
              </a:rPr>
            </a:br>
            <a:endParaRPr lang="ru-RU" sz="1500" dirty="0">
              <a:effectLst>
                <a:outerShdw blurRad="38100" dist="38100" dir="2700000" algn="tl">
                  <a:srgbClr val="000000"/>
                </a:outerShdw>
              </a:effectLst>
            </a:endParaRPr>
          </a:p>
        </p:txBody>
      </p:sp>
      <p:sp>
        <p:nvSpPr>
          <p:cNvPr id="65539" name="Rectangle 3"/>
          <p:cNvSpPr>
            <a:spLocks noGrp="1" noRot="1" noChangeArrowheads="1"/>
          </p:cNvSpPr>
          <p:nvPr>
            <p:ph type="subTitle" idx="4294967295"/>
          </p:nvPr>
        </p:nvSpPr>
        <p:spPr>
          <a:xfrm>
            <a:off x="198783" y="894522"/>
            <a:ext cx="11767930" cy="5723254"/>
          </a:xfrm>
        </p:spPr>
        <p:txBody>
          <a:bodyPr>
            <a:noAutofit/>
          </a:bodyPr>
          <a:lstStyle/>
          <a:p>
            <a:pPr marL="0" indent="0" algn="ctr">
              <a:lnSpc>
                <a:spcPct val="80000"/>
              </a:lnSpc>
              <a:buNone/>
              <a:defRPr/>
            </a:pPr>
            <a:r>
              <a:rPr lang="ru-RU" sz="2600" dirty="0">
                <a:effectLst>
                  <a:outerShdw blurRad="38100" dist="38100" dir="2700000" algn="tl">
                    <a:srgbClr val="FFFFFF"/>
                  </a:outerShdw>
                </a:effectLst>
              </a:rPr>
              <a:t>образовательные: </a:t>
            </a:r>
          </a:p>
          <a:p>
            <a:pPr marL="0" indent="0">
              <a:lnSpc>
                <a:spcPct val="80000"/>
              </a:lnSpc>
              <a:defRPr/>
            </a:pPr>
            <a:r>
              <a:rPr lang="ru-RU" sz="2600" dirty="0" smtClean="0">
                <a:effectLst>
                  <a:outerShdw blurRad="38100" dist="38100" dir="2700000" algn="tl">
                    <a:srgbClr val="FFFFFF"/>
                  </a:outerShdw>
                </a:effectLst>
              </a:rPr>
              <a:t> Уточнить </a:t>
            </a:r>
            <a:r>
              <a:rPr lang="ru-RU" sz="2600" dirty="0">
                <a:effectLst>
                  <a:outerShdw blurRad="38100" dist="38100" dir="2700000" algn="tl">
                    <a:srgbClr val="FFFFFF"/>
                  </a:outerShdw>
                </a:effectLst>
              </a:rPr>
              <a:t>артикуляцию звуков [Й] и [</a:t>
            </a:r>
            <a:r>
              <a:rPr lang="ru-RU" sz="2600" dirty="0" err="1" smtClean="0">
                <a:effectLst>
                  <a:outerShdw blurRad="38100" dist="38100" dir="2700000" algn="tl">
                    <a:srgbClr val="FFFFFF"/>
                  </a:outerShdw>
                </a:effectLst>
              </a:rPr>
              <a:t>Лʼ</a:t>
            </a:r>
            <a:r>
              <a:rPr lang="ru-RU" sz="2600" dirty="0" smtClean="0">
                <a:effectLst>
                  <a:outerShdw blurRad="38100" dist="38100" dir="2700000" algn="tl">
                    <a:srgbClr val="FFFFFF"/>
                  </a:outerShdw>
                </a:effectLst>
              </a:rPr>
              <a:t>],выделяя </a:t>
            </a:r>
            <a:r>
              <a:rPr lang="ru-RU" sz="2600" dirty="0">
                <a:effectLst>
                  <a:outerShdw blurRad="38100" dist="38100" dir="2700000" algn="tl">
                    <a:srgbClr val="FFFFFF"/>
                  </a:outerShdw>
                </a:effectLst>
              </a:rPr>
              <a:t>сходство и различия.</a:t>
            </a:r>
          </a:p>
          <a:p>
            <a:pPr marL="0" indent="0">
              <a:lnSpc>
                <a:spcPct val="80000"/>
              </a:lnSpc>
              <a:defRPr/>
            </a:pPr>
            <a:r>
              <a:rPr lang="ru-RU" sz="2600" dirty="0" smtClean="0">
                <a:effectLst>
                  <a:outerShdw blurRad="38100" dist="38100" dir="2700000" algn="tl">
                    <a:srgbClr val="FFFFFF"/>
                  </a:outerShdw>
                </a:effectLst>
              </a:rPr>
              <a:t> Добиваться </a:t>
            </a:r>
            <a:r>
              <a:rPr lang="ru-RU" sz="2600" dirty="0">
                <a:effectLst>
                  <a:outerShdw blurRad="38100" dist="38100" dir="2700000" algn="tl">
                    <a:srgbClr val="FFFFFF"/>
                  </a:outerShdw>
                </a:effectLst>
              </a:rPr>
              <a:t>чёткой дифференциации звуков </a:t>
            </a:r>
            <a:r>
              <a:rPr lang="ru-RU" sz="2600" dirty="0" smtClean="0">
                <a:effectLst>
                  <a:outerShdw blurRad="38100" dist="38100" dir="2700000" algn="tl">
                    <a:srgbClr val="FFFFFF"/>
                  </a:outerShdw>
                </a:effectLst>
              </a:rPr>
              <a:t>на </a:t>
            </a:r>
            <a:r>
              <a:rPr lang="ru-RU" sz="2600" dirty="0">
                <a:effectLst>
                  <a:outerShdw blurRad="38100" dist="38100" dir="2700000" algn="tl">
                    <a:srgbClr val="FFFFFF"/>
                  </a:outerShdw>
                </a:effectLst>
              </a:rPr>
              <a:t>слух и в произношении.</a:t>
            </a:r>
          </a:p>
          <a:p>
            <a:pPr marL="0" indent="0">
              <a:lnSpc>
                <a:spcPct val="80000"/>
              </a:lnSpc>
              <a:defRPr/>
            </a:pPr>
            <a:r>
              <a:rPr lang="ru-RU" sz="2600" dirty="0" smtClean="0">
                <a:effectLst>
                  <a:outerShdw blurRad="38100" dist="38100" dir="2700000" algn="tl">
                    <a:srgbClr val="FFFFFF"/>
                  </a:outerShdw>
                </a:effectLst>
              </a:rPr>
              <a:t> Правильно </a:t>
            </a:r>
            <a:r>
              <a:rPr lang="ru-RU" sz="2600" dirty="0">
                <a:effectLst>
                  <a:outerShdw blurRad="38100" dist="38100" dir="2700000" algn="tl">
                    <a:srgbClr val="FFFFFF"/>
                  </a:outerShdw>
                </a:effectLst>
              </a:rPr>
              <a:t>соотносить звуки с соответствующими  буквами</a:t>
            </a:r>
            <a:r>
              <a:rPr lang="ru-RU" sz="2600" dirty="0" smtClean="0">
                <a:effectLst>
                  <a:outerShdw blurRad="38100" dist="38100" dir="2700000" algn="tl">
                    <a:srgbClr val="FFFFFF"/>
                  </a:outerShdw>
                </a:effectLst>
              </a:rPr>
              <a:t>.</a:t>
            </a:r>
          </a:p>
          <a:p>
            <a:pPr marL="0" indent="0">
              <a:lnSpc>
                <a:spcPct val="80000"/>
              </a:lnSpc>
              <a:defRPr/>
            </a:pPr>
            <a:r>
              <a:rPr lang="ru-RU" sz="2600" dirty="0" smtClean="0">
                <a:effectLst>
                  <a:outerShdw blurRad="38100" dist="38100" dir="2700000" algn="tl">
                    <a:srgbClr val="FFFFFF"/>
                  </a:outerShdw>
                </a:effectLst>
              </a:rPr>
              <a:t> Обучать </a:t>
            </a:r>
            <a:r>
              <a:rPr lang="ru-RU" sz="2600" dirty="0">
                <a:effectLst>
                  <a:outerShdw blurRad="38100" dist="38100" dir="2700000" algn="tl">
                    <a:srgbClr val="FFFFFF"/>
                  </a:outerShdw>
                </a:effectLst>
              </a:rPr>
              <a:t>осознанному чтению.</a:t>
            </a:r>
          </a:p>
          <a:p>
            <a:pPr marL="0" indent="0" algn="ctr">
              <a:lnSpc>
                <a:spcPct val="80000"/>
              </a:lnSpc>
              <a:buNone/>
              <a:defRPr/>
            </a:pPr>
            <a:r>
              <a:rPr lang="ru-RU" sz="2600" dirty="0">
                <a:effectLst>
                  <a:outerShdw blurRad="38100" dist="38100" dir="2700000" algn="tl">
                    <a:srgbClr val="FFFFFF"/>
                  </a:outerShdw>
                </a:effectLst>
              </a:rPr>
              <a:t>коррекционные: </a:t>
            </a:r>
          </a:p>
          <a:p>
            <a:pPr marL="0" indent="0">
              <a:lnSpc>
                <a:spcPct val="80000"/>
              </a:lnSpc>
              <a:defRPr/>
            </a:pPr>
            <a:r>
              <a:rPr lang="ru-RU" sz="2600" dirty="0" smtClean="0">
                <a:effectLst>
                  <a:outerShdw blurRad="38100" dist="38100" dir="2700000" algn="tl">
                    <a:srgbClr val="FFFFFF"/>
                  </a:outerShdw>
                </a:effectLst>
              </a:rPr>
              <a:t> Развивать </a:t>
            </a:r>
            <a:r>
              <a:rPr lang="ru-RU" sz="2600" dirty="0">
                <a:effectLst>
                  <a:outerShdw blurRad="38100" dist="38100" dir="2700000" algn="tl">
                    <a:srgbClr val="FFFFFF"/>
                  </a:outerShdw>
                </a:effectLst>
              </a:rPr>
              <a:t>фонематический слух и анализ.</a:t>
            </a:r>
          </a:p>
          <a:p>
            <a:pPr marL="0" indent="0">
              <a:lnSpc>
                <a:spcPct val="80000"/>
              </a:lnSpc>
              <a:defRPr/>
            </a:pPr>
            <a:r>
              <a:rPr lang="ru-RU" sz="2600" dirty="0" smtClean="0">
                <a:effectLst>
                  <a:outerShdw blurRad="38100" dist="38100" dir="2700000" algn="tl">
                    <a:srgbClr val="FFFFFF"/>
                  </a:outerShdw>
                </a:effectLst>
              </a:rPr>
              <a:t> Работать </a:t>
            </a:r>
            <a:r>
              <a:rPr lang="ru-RU" sz="2600" dirty="0">
                <a:effectLst>
                  <a:outerShdw blurRad="38100" dist="38100" dir="2700000" algn="tl">
                    <a:srgbClr val="FFFFFF"/>
                  </a:outerShdw>
                </a:effectLst>
              </a:rPr>
              <a:t>над развитием полноты зрительных, слуховых и кинестетических ощущений.</a:t>
            </a:r>
          </a:p>
          <a:p>
            <a:pPr marL="0" indent="0">
              <a:lnSpc>
                <a:spcPct val="80000"/>
              </a:lnSpc>
              <a:defRPr/>
            </a:pPr>
            <a:r>
              <a:rPr lang="ru-RU" sz="2600" dirty="0" smtClean="0">
                <a:effectLst>
                  <a:outerShdw blurRad="38100" dist="38100" dir="2700000" algn="tl">
                    <a:srgbClr val="FFFFFF"/>
                  </a:outerShdw>
                </a:effectLst>
              </a:rPr>
              <a:t> Предупреждение </a:t>
            </a:r>
            <a:r>
              <a:rPr lang="ru-RU" sz="2600" dirty="0" err="1">
                <a:effectLst>
                  <a:outerShdw blurRad="38100" dist="38100" dir="2700000" algn="tl">
                    <a:srgbClr val="FFFFFF"/>
                  </a:outerShdw>
                </a:effectLst>
              </a:rPr>
              <a:t>дисграфических</a:t>
            </a:r>
            <a:r>
              <a:rPr lang="ru-RU" sz="2600" dirty="0">
                <a:effectLst>
                  <a:outerShdw blurRad="38100" dist="38100" dir="2700000" algn="tl">
                    <a:srgbClr val="FFFFFF"/>
                  </a:outerShdw>
                </a:effectLst>
              </a:rPr>
              <a:t> ошибок.</a:t>
            </a:r>
          </a:p>
          <a:p>
            <a:pPr marL="0" indent="0">
              <a:lnSpc>
                <a:spcPct val="80000"/>
              </a:lnSpc>
              <a:defRPr/>
            </a:pPr>
            <a:r>
              <a:rPr lang="ru-RU" sz="2600" dirty="0" smtClean="0">
                <a:effectLst>
                  <a:outerShdw blurRad="38100" dist="38100" dir="2700000" algn="tl">
                    <a:srgbClr val="FFFFFF"/>
                  </a:outerShdw>
                </a:effectLst>
              </a:rPr>
              <a:t> Развитие мелкой моторики </a:t>
            </a:r>
            <a:r>
              <a:rPr lang="ru-RU" sz="2600" dirty="0">
                <a:effectLst>
                  <a:outerShdw blurRad="38100" dist="38100" dir="2700000" algn="tl">
                    <a:srgbClr val="FFFFFF"/>
                  </a:outerShdw>
                </a:effectLst>
              </a:rPr>
              <a:t>рук. </a:t>
            </a:r>
          </a:p>
          <a:p>
            <a:pPr marL="0" indent="0" algn="ctr">
              <a:lnSpc>
                <a:spcPct val="80000"/>
              </a:lnSpc>
              <a:buNone/>
              <a:defRPr/>
            </a:pPr>
            <a:r>
              <a:rPr lang="ru-RU" sz="2600" dirty="0">
                <a:effectLst>
                  <a:outerShdw blurRad="38100" dist="38100" dir="2700000" algn="tl">
                    <a:srgbClr val="FFFFFF"/>
                  </a:outerShdw>
                </a:effectLst>
              </a:rPr>
              <a:t>воспитательные: </a:t>
            </a:r>
          </a:p>
          <a:p>
            <a:pPr marL="0" indent="0">
              <a:lnSpc>
                <a:spcPct val="80000"/>
              </a:lnSpc>
              <a:defRPr/>
            </a:pPr>
            <a:r>
              <a:rPr lang="ru-RU" sz="2600" dirty="0" smtClean="0">
                <a:effectLst>
                  <a:outerShdw blurRad="38100" dist="38100" dir="2700000" algn="tl">
                    <a:srgbClr val="FFFFFF"/>
                  </a:outerShdw>
                </a:effectLst>
              </a:rPr>
              <a:t> Воспитание умения </a:t>
            </a:r>
            <a:r>
              <a:rPr lang="ru-RU" sz="2600" dirty="0">
                <a:effectLst>
                  <a:outerShdw blurRad="38100" dist="38100" dir="2700000" algn="tl">
                    <a:srgbClr val="FFFFFF"/>
                  </a:outerShdw>
                </a:effectLst>
              </a:rPr>
              <a:t>понимать учебную задачу.</a:t>
            </a:r>
          </a:p>
          <a:p>
            <a:pPr marL="0" indent="0">
              <a:lnSpc>
                <a:spcPct val="80000"/>
              </a:lnSpc>
              <a:defRPr/>
            </a:pPr>
            <a:r>
              <a:rPr lang="ru-RU" sz="2600" dirty="0" smtClean="0">
                <a:effectLst>
                  <a:outerShdw blurRad="38100" dist="38100" dir="2700000" algn="tl">
                    <a:srgbClr val="FFFFFF"/>
                  </a:outerShdw>
                </a:effectLst>
              </a:rPr>
              <a:t> Воспитание </a:t>
            </a:r>
            <a:r>
              <a:rPr lang="ru-RU" sz="2600" dirty="0">
                <a:effectLst>
                  <a:outerShdw blurRad="38100" dist="38100" dir="2700000" algn="tl">
                    <a:srgbClr val="FFFFFF"/>
                  </a:outerShdw>
                </a:effectLst>
              </a:rPr>
              <a:t>устойчивого интереса к логопедическим занятиям.</a:t>
            </a:r>
          </a:p>
          <a:p>
            <a:pPr marL="0" indent="0">
              <a:lnSpc>
                <a:spcPct val="80000"/>
              </a:lnSpc>
              <a:buNone/>
              <a:defRPr/>
            </a:pPr>
            <a:endParaRPr lang="ru-RU" dirty="0">
              <a:effectLst>
                <a:outerShdw blurRad="38100" dist="38100" dir="2700000" algn="tl">
                  <a:srgbClr val="FFFFFF"/>
                </a:outerShdw>
              </a:effectLst>
            </a:endParaRPr>
          </a:p>
        </p:txBody>
      </p:sp>
    </p:spTree>
    <p:extLst>
      <p:ext uri="{BB962C8B-B14F-4D97-AF65-F5344CB8AC3E}">
        <p14:creationId xmlns:p14="http://schemas.microsoft.com/office/powerpoint/2010/main" xmlns="" val="395349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7" dur="5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checkerboard(across)">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checkerboard(across)">
                                      <p:cBhvr>
                                        <p:cTn id="27" dur="5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checkerboard(across)">
                                      <p:cBhvr>
                                        <p:cTn id="32" dur="500"/>
                                        <p:tgtEl>
                                          <p:spTgt spid="655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checkerboard(across)">
                                      <p:cBhvr>
                                        <p:cTn id="37" dur="500"/>
                                        <p:tgtEl>
                                          <p:spTgt spid="655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checkerboard(across)">
                                      <p:cBhvr>
                                        <p:cTn id="42" dur="500"/>
                                        <p:tgtEl>
                                          <p:spTgt spid="655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checkerboard(across)">
                                      <p:cBhvr>
                                        <p:cTn id="47" dur="500"/>
                                        <p:tgtEl>
                                          <p:spTgt spid="655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5539">
                                            <p:txEl>
                                              <p:pRg st="9" end="9"/>
                                            </p:txEl>
                                          </p:spTgt>
                                        </p:tgtEl>
                                        <p:attrNameLst>
                                          <p:attrName>style.visibility</p:attrName>
                                        </p:attrNameLst>
                                      </p:cBhvr>
                                      <p:to>
                                        <p:strVal val="visible"/>
                                      </p:to>
                                    </p:set>
                                    <p:animEffect transition="in" filter="checkerboard(across)">
                                      <p:cBhvr>
                                        <p:cTn id="52" dur="500"/>
                                        <p:tgtEl>
                                          <p:spTgt spid="6553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65539">
                                            <p:txEl>
                                              <p:pRg st="10" end="10"/>
                                            </p:txEl>
                                          </p:spTgt>
                                        </p:tgtEl>
                                        <p:attrNameLst>
                                          <p:attrName>style.visibility</p:attrName>
                                        </p:attrNameLst>
                                      </p:cBhvr>
                                      <p:to>
                                        <p:strVal val="visible"/>
                                      </p:to>
                                    </p:set>
                                    <p:animEffect transition="in" filter="checkerboard(across)">
                                      <p:cBhvr>
                                        <p:cTn id="57" dur="500"/>
                                        <p:tgtEl>
                                          <p:spTgt spid="6553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5539">
                                            <p:txEl>
                                              <p:pRg st="11" end="11"/>
                                            </p:txEl>
                                          </p:spTgt>
                                        </p:tgtEl>
                                        <p:attrNameLst>
                                          <p:attrName>style.visibility</p:attrName>
                                        </p:attrNameLst>
                                      </p:cBhvr>
                                      <p:to>
                                        <p:strVal val="visible"/>
                                      </p:to>
                                    </p:set>
                                    <p:animEffect transition="in" filter="checkerboard(across)">
                                      <p:cBhvr>
                                        <p:cTn id="62" dur="500"/>
                                        <p:tgtEl>
                                          <p:spTgt spid="65539">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65539">
                                            <p:txEl>
                                              <p:pRg st="12" end="12"/>
                                            </p:txEl>
                                          </p:spTgt>
                                        </p:tgtEl>
                                        <p:attrNameLst>
                                          <p:attrName>style.visibility</p:attrName>
                                        </p:attrNameLst>
                                      </p:cBhvr>
                                      <p:to>
                                        <p:strVal val="visible"/>
                                      </p:to>
                                    </p:set>
                                    <p:animEffect transition="in" filter="checkerboard(across)">
                                      <p:cBhvr>
                                        <p:cTn id="67" dur="500"/>
                                        <p:tgtEl>
                                          <p:spTgt spid="655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181" y="186427"/>
            <a:ext cx="6884505" cy="1143000"/>
          </a:xfrm>
        </p:spPr>
        <p:txBody>
          <a:bodyPr/>
          <a:lstStyle/>
          <a:p>
            <a:r>
              <a:rPr lang="ru-RU" dirty="0" smtClean="0"/>
              <a:t>Повтори </a:t>
            </a:r>
            <a:r>
              <a:rPr lang="ru-RU" dirty="0" err="1" smtClean="0"/>
              <a:t>чистоговорки</a:t>
            </a:r>
            <a:r>
              <a:rPr lang="ru-RU" dirty="0" smtClean="0"/>
              <a:t>.</a:t>
            </a:r>
            <a:endParaRPr lang="ru-RU" dirty="0"/>
          </a:p>
        </p:txBody>
      </p:sp>
      <p:sp>
        <p:nvSpPr>
          <p:cNvPr id="3" name="Объект 2"/>
          <p:cNvSpPr>
            <a:spLocks noGrp="1"/>
          </p:cNvSpPr>
          <p:nvPr>
            <p:ph idx="1"/>
          </p:nvPr>
        </p:nvSpPr>
        <p:spPr/>
        <p:txBody>
          <a:bodyPr/>
          <a:lstStyle/>
          <a:p>
            <a:pPr marL="0" indent="0">
              <a:buNone/>
            </a:pPr>
            <a:r>
              <a:rPr lang="ru-RU" sz="4800" dirty="0" smtClean="0"/>
              <a:t>«О</a:t>
            </a:r>
            <a:r>
              <a:rPr lang="ru-RU" sz="4800" b="1" dirty="0" smtClean="0"/>
              <a:t>й</a:t>
            </a:r>
            <a:r>
              <a:rPr lang="ru-RU" sz="4800" dirty="0" smtClean="0"/>
              <a:t> – о</a:t>
            </a:r>
            <a:r>
              <a:rPr lang="ru-RU" sz="4800" b="1" dirty="0" smtClean="0"/>
              <a:t>й</a:t>
            </a:r>
            <a:r>
              <a:rPr lang="ru-RU" sz="4800" dirty="0" smtClean="0"/>
              <a:t> – о</a:t>
            </a:r>
            <a:r>
              <a:rPr lang="ru-RU" sz="4800" b="1" dirty="0" smtClean="0"/>
              <a:t>й</a:t>
            </a:r>
            <a:r>
              <a:rPr lang="ru-RU" sz="4800" dirty="0" smtClean="0"/>
              <a:t>» – </a:t>
            </a:r>
          </a:p>
          <a:p>
            <a:pPr marL="0" indent="0">
              <a:buNone/>
            </a:pPr>
            <a:r>
              <a:rPr lang="ru-RU" sz="4800" dirty="0" smtClean="0"/>
              <a:t>Стонет мо</a:t>
            </a:r>
            <a:r>
              <a:rPr lang="ru-RU" sz="4800" b="1" dirty="0" smtClean="0"/>
              <a:t>й</a:t>
            </a:r>
            <a:r>
              <a:rPr lang="ru-RU" sz="4800" dirty="0" smtClean="0"/>
              <a:t> бо</a:t>
            </a:r>
            <a:r>
              <a:rPr lang="ru-RU" sz="4800" b="1" dirty="0" smtClean="0"/>
              <a:t>л</a:t>
            </a:r>
            <a:r>
              <a:rPr lang="ru-RU" sz="4800" dirty="0" smtClean="0"/>
              <a:t>ьно</a:t>
            </a:r>
            <a:r>
              <a:rPr lang="ru-RU" sz="4800" b="1" dirty="0" smtClean="0"/>
              <a:t>й</a:t>
            </a:r>
            <a:r>
              <a:rPr lang="ru-RU" sz="4800" dirty="0" smtClean="0"/>
              <a:t>.</a:t>
            </a:r>
          </a:p>
          <a:p>
            <a:pPr marL="0" indent="0">
              <a:buNone/>
            </a:pPr>
            <a:endParaRPr lang="ru-RU" sz="4800" dirty="0"/>
          </a:p>
          <a:p>
            <a:pPr marL="0" indent="0">
              <a:buNone/>
            </a:pPr>
            <a:r>
              <a:rPr lang="ru-RU" sz="4800" b="1" dirty="0" smtClean="0"/>
              <a:t>Ел</a:t>
            </a:r>
            <a:r>
              <a:rPr lang="ru-RU" sz="4800" dirty="0" smtClean="0"/>
              <a:t>ь – </a:t>
            </a:r>
            <a:r>
              <a:rPr lang="ru-RU" sz="4800" b="1" dirty="0" smtClean="0"/>
              <a:t>ел</a:t>
            </a:r>
            <a:r>
              <a:rPr lang="ru-RU" sz="4800" dirty="0" smtClean="0"/>
              <a:t>ь – </a:t>
            </a:r>
            <a:r>
              <a:rPr lang="ru-RU" sz="4800" b="1" dirty="0" smtClean="0"/>
              <a:t>ел</a:t>
            </a:r>
            <a:r>
              <a:rPr lang="ru-RU" sz="4800" dirty="0" smtClean="0"/>
              <a:t>ь – </a:t>
            </a:r>
          </a:p>
          <a:p>
            <a:pPr marL="0" indent="0">
              <a:buNone/>
            </a:pPr>
            <a:r>
              <a:rPr lang="ru-RU" sz="4800" dirty="0" smtClean="0"/>
              <a:t>К</a:t>
            </a:r>
            <a:r>
              <a:rPr lang="ru-RU" sz="4800" b="1" dirty="0" smtClean="0"/>
              <a:t>л</a:t>
            </a:r>
            <a:r>
              <a:rPr lang="ru-RU" sz="4800" dirty="0" smtClean="0"/>
              <a:t>юквенны</a:t>
            </a:r>
            <a:r>
              <a:rPr lang="ru-RU" sz="4800" b="1" dirty="0" smtClean="0"/>
              <a:t>й</a:t>
            </a:r>
            <a:r>
              <a:rPr lang="ru-RU" sz="4800" dirty="0" smtClean="0"/>
              <a:t> кисе</a:t>
            </a:r>
            <a:r>
              <a:rPr lang="ru-RU" sz="4800" b="1" dirty="0" smtClean="0"/>
              <a:t>л</a:t>
            </a:r>
            <a:r>
              <a:rPr lang="ru-RU" sz="4800" dirty="0" smtClean="0"/>
              <a:t>ь.</a:t>
            </a:r>
            <a:endParaRPr lang="ru-RU" sz="4800" dirty="0"/>
          </a:p>
        </p:txBody>
      </p:sp>
      <p:pic>
        <p:nvPicPr>
          <p:cNvPr id="4" name="Picture 5" descr="Картинка 259 из 96000">
            <a:hlinkClick r:id="rId2"/>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414026" y="186427"/>
            <a:ext cx="4389519" cy="3928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294470" y="4118831"/>
            <a:ext cx="2305751" cy="2755373"/>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550339" y="4102625"/>
            <a:ext cx="2726310" cy="2787783"/>
          </a:xfrm>
          <a:prstGeom prst="rect">
            <a:avLst/>
          </a:prstGeom>
        </p:spPr>
      </p:pic>
    </p:spTree>
    <p:extLst>
      <p:ext uri="{BB962C8B-B14F-4D97-AF65-F5344CB8AC3E}">
        <p14:creationId xmlns:p14="http://schemas.microsoft.com/office/powerpoint/2010/main" xmlns="" val="20709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775252"/>
            <a:ext cx="10972800" cy="6082747"/>
          </a:xfrm>
        </p:spPr>
        <p:txBody>
          <a:bodyPr/>
          <a:lstStyle/>
          <a:p>
            <a:pPr marL="0" indent="0">
              <a:buNone/>
            </a:pPr>
            <a:r>
              <a:rPr lang="ru-RU" sz="4800" b="1" dirty="0" err="1" smtClean="0"/>
              <a:t>Л</a:t>
            </a:r>
            <a:r>
              <a:rPr lang="ru-RU" sz="4800" dirty="0" err="1" smtClean="0"/>
              <a:t>ю</a:t>
            </a:r>
            <a:r>
              <a:rPr lang="ru-RU" sz="4800" dirty="0" smtClean="0"/>
              <a:t> – </a:t>
            </a:r>
            <a:r>
              <a:rPr lang="ru-RU" sz="4800" b="1" dirty="0" err="1" smtClean="0"/>
              <a:t>л</a:t>
            </a:r>
            <a:r>
              <a:rPr lang="ru-RU" sz="4800" dirty="0" err="1" smtClean="0"/>
              <a:t>ю</a:t>
            </a:r>
            <a:r>
              <a:rPr lang="ru-RU" sz="4800" dirty="0" smtClean="0"/>
              <a:t> – </a:t>
            </a:r>
            <a:r>
              <a:rPr lang="ru-RU" sz="4800" b="1" dirty="0" err="1" smtClean="0"/>
              <a:t>л</a:t>
            </a:r>
            <a:r>
              <a:rPr lang="ru-RU" sz="4800" dirty="0" err="1" smtClean="0"/>
              <a:t>ю</a:t>
            </a:r>
            <a:r>
              <a:rPr lang="ru-RU" sz="4800" dirty="0" smtClean="0"/>
              <a:t> – </a:t>
            </a:r>
          </a:p>
          <a:p>
            <a:pPr marL="0" indent="0">
              <a:buNone/>
            </a:pPr>
            <a:r>
              <a:rPr lang="ru-RU" sz="4800" dirty="0" smtClean="0"/>
              <a:t>Те</a:t>
            </a:r>
            <a:r>
              <a:rPr lang="ru-RU" sz="4800" b="1" dirty="0" smtClean="0"/>
              <a:t>л</a:t>
            </a:r>
            <a:r>
              <a:rPr lang="ru-RU" sz="4800" dirty="0" smtClean="0"/>
              <a:t>ефон </a:t>
            </a:r>
            <a:r>
              <a:rPr lang="ru-RU" sz="4800" b="1" dirty="0" smtClean="0"/>
              <a:t>я</a:t>
            </a:r>
            <a:r>
              <a:rPr lang="ru-RU" sz="4800" dirty="0" smtClean="0"/>
              <a:t> сво</a:t>
            </a:r>
            <a:r>
              <a:rPr lang="ru-RU" sz="4800" b="1" dirty="0" smtClean="0"/>
              <a:t>й</a:t>
            </a:r>
            <a:r>
              <a:rPr lang="ru-RU" sz="4800" dirty="0" smtClean="0"/>
              <a:t> </a:t>
            </a:r>
            <a:r>
              <a:rPr lang="ru-RU" sz="4800" b="1" dirty="0" smtClean="0"/>
              <a:t>л</a:t>
            </a:r>
            <a:r>
              <a:rPr lang="ru-RU" sz="4800" dirty="0" smtClean="0"/>
              <a:t>юб</a:t>
            </a:r>
            <a:r>
              <a:rPr lang="ru-RU" sz="4800" b="1" dirty="0" smtClean="0"/>
              <a:t>л</a:t>
            </a:r>
            <a:r>
              <a:rPr lang="ru-RU" sz="4800" dirty="0" smtClean="0"/>
              <a:t>ю.</a:t>
            </a:r>
          </a:p>
          <a:p>
            <a:pPr marL="0" indent="0">
              <a:buNone/>
            </a:pPr>
            <a:endParaRPr lang="ru-RU" sz="4800" dirty="0"/>
          </a:p>
          <a:p>
            <a:pPr marL="0" indent="0">
              <a:buNone/>
            </a:pPr>
            <a:endParaRPr lang="ru-RU" sz="4800" dirty="0" smtClean="0"/>
          </a:p>
          <a:p>
            <a:pPr marL="0" indent="0">
              <a:buNone/>
            </a:pPr>
            <a:r>
              <a:rPr lang="ru-RU" sz="4800" b="1" dirty="0" smtClean="0"/>
              <a:t>Л</a:t>
            </a:r>
            <a:r>
              <a:rPr lang="ru-RU" sz="4800" dirty="0" smtClean="0"/>
              <a:t>е</a:t>
            </a:r>
            <a:r>
              <a:rPr lang="ru-RU" sz="4800" b="1" dirty="0" smtClean="0"/>
              <a:t>й</a:t>
            </a:r>
            <a:r>
              <a:rPr lang="ru-RU" sz="4800" dirty="0" smtClean="0"/>
              <a:t> – </a:t>
            </a:r>
            <a:r>
              <a:rPr lang="ru-RU" sz="4800" b="1" dirty="0" smtClean="0"/>
              <a:t>л</a:t>
            </a:r>
            <a:r>
              <a:rPr lang="ru-RU" sz="4800" dirty="0" smtClean="0"/>
              <a:t>е</a:t>
            </a:r>
            <a:r>
              <a:rPr lang="ru-RU" sz="4800" b="1" dirty="0" smtClean="0"/>
              <a:t>й</a:t>
            </a:r>
            <a:r>
              <a:rPr lang="ru-RU" sz="4800" dirty="0" smtClean="0"/>
              <a:t> – </a:t>
            </a:r>
            <a:r>
              <a:rPr lang="ru-RU" sz="4800" b="1" dirty="0" smtClean="0"/>
              <a:t>л</a:t>
            </a:r>
            <a:r>
              <a:rPr lang="ru-RU" sz="4800" dirty="0" smtClean="0"/>
              <a:t>е</a:t>
            </a:r>
            <a:r>
              <a:rPr lang="ru-RU" sz="4800" b="1" dirty="0" smtClean="0"/>
              <a:t>й</a:t>
            </a:r>
            <a:r>
              <a:rPr lang="ru-RU" sz="4800" dirty="0" smtClean="0"/>
              <a:t> – </a:t>
            </a:r>
          </a:p>
          <a:p>
            <a:pPr marL="0" indent="0">
              <a:buNone/>
            </a:pPr>
            <a:r>
              <a:rPr lang="ru-RU" sz="4800" dirty="0" smtClean="0"/>
              <a:t>Ты воды не жа</a:t>
            </a:r>
            <a:r>
              <a:rPr lang="ru-RU" sz="4800" b="1" dirty="0" smtClean="0"/>
              <a:t>л</a:t>
            </a:r>
            <a:r>
              <a:rPr lang="ru-RU" sz="4800" dirty="0" smtClean="0"/>
              <a:t>е</a:t>
            </a:r>
            <a:r>
              <a:rPr lang="ru-RU" sz="4800" b="1" dirty="0" smtClean="0"/>
              <a:t>й</a:t>
            </a:r>
            <a:r>
              <a:rPr lang="ru-RU" sz="4800" dirty="0" smtClean="0"/>
              <a:t>.</a:t>
            </a:r>
            <a:endParaRPr lang="ru-RU" sz="48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1804235">
            <a:off x="7129416" y="81249"/>
            <a:ext cx="2610934" cy="3784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flipH="1">
            <a:off x="7692887" y="2335089"/>
            <a:ext cx="4499113" cy="4686576"/>
          </a:xfrm>
          <a:prstGeom prst="rect">
            <a:avLst/>
          </a:prstGeom>
        </p:spPr>
      </p:pic>
    </p:spTree>
    <p:extLst>
      <p:ext uri="{BB962C8B-B14F-4D97-AF65-F5344CB8AC3E}">
        <p14:creationId xmlns:p14="http://schemas.microsoft.com/office/powerpoint/2010/main" xmlns="" val="20201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815009"/>
            <a:ext cx="10972800" cy="5724939"/>
          </a:xfrm>
        </p:spPr>
        <p:txBody>
          <a:bodyPr/>
          <a:lstStyle/>
          <a:p>
            <a:pPr marL="0" indent="0">
              <a:buNone/>
            </a:pPr>
            <a:r>
              <a:rPr lang="ru-RU" sz="4800" dirty="0" err="1" smtClean="0"/>
              <a:t>Уй</a:t>
            </a:r>
            <a:r>
              <a:rPr lang="ru-RU" sz="4800" dirty="0" smtClean="0"/>
              <a:t> – </a:t>
            </a:r>
            <a:r>
              <a:rPr lang="ru-RU" sz="4800" dirty="0" err="1" smtClean="0"/>
              <a:t>у</a:t>
            </a:r>
            <a:r>
              <a:rPr lang="ru-RU" sz="4800" b="1" dirty="0" err="1" smtClean="0"/>
              <a:t>й</a:t>
            </a:r>
            <a:r>
              <a:rPr lang="ru-RU" sz="4800" dirty="0" smtClean="0"/>
              <a:t> – </a:t>
            </a:r>
            <a:r>
              <a:rPr lang="ru-RU" sz="4800" dirty="0" err="1" smtClean="0"/>
              <a:t>у</a:t>
            </a:r>
            <a:r>
              <a:rPr lang="ru-RU" sz="4800" b="1" dirty="0" err="1" smtClean="0"/>
              <a:t>й</a:t>
            </a:r>
            <a:r>
              <a:rPr lang="ru-RU" sz="4800" dirty="0" smtClean="0"/>
              <a:t> – </a:t>
            </a:r>
          </a:p>
          <a:p>
            <a:pPr marL="0" indent="0">
              <a:buNone/>
            </a:pPr>
            <a:r>
              <a:rPr lang="ru-RU" sz="4800" dirty="0" smtClean="0"/>
              <a:t>Рисунок нарису</a:t>
            </a:r>
            <a:r>
              <a:rPr lang="ru-RU" sz="4800" b="1" dirty="0" smtClean="0"/>
              <a:t>й</a:t>
            </a:r>
            <a:r>
              <a:rPr lang="ru-RU" sz="4800" dirty="0" smtClean="0"/>
              <a:t>.</a:t>
            </a:r>
          </a:p>
          <a:p>
            <a:pPr marL="0" indent="0">
              <a:buNone/>
            </a:pPr>
            <a:endParaRPr lang="ru-RU" dirty="0"/>
          </a:p>
          <a:p>
            <a:pPr marL="0" indent="0">
              <a:buNone/>
            </a:pPr>
            <a:endParaRPr lang="ru-RU" dirty="0" smtClean="0"/>
          </a:p>
          <a:p>
            <a:pPr marL="0" indent="0">
              <a:buNone/>
            </a:pPr>
            <a:endParaRPr lang="ru-RU" dirty="0"/>
          </a:p>
          <a:p>
            <a:pPr marL="0" indent="0">
              <a:buNone/>
            </a:pPr>
            <a:r>
              <a:rPr lang="ru-RU" sz="4800" dirty="0" smtClean="0"/>
              <a:t>А</a:t>
            </a:r>
            <a:r>
              <a:rPr lang="ru-RU" sz="4800" b="1" dirty="0" smtClean="0"/>
              <a:t>й</a:t>
            </a:r>
            <a:r>
              <a:rPr lang="ru-RU" sz="4800" dirty="0" smtClean="0"/>
              <a:t> – а</a:t>
            </a:r>
            <a:r>
              <a:rPr lang="ru-RU" sz="4800" b="1" dirty="0" smtClean="0"/>
              <a:t>й</a:t>
            </a:r>
            <a:r>
              <a:rPr lang="ru-RU" sz="4800" dirty="0" smtClean="0"/>
              <a:t> – а</a:t>
            </a:r>
            <a:r>
              <a:rPr lang="ru-RU" sz="4800" b="1" dirty="0" smtClean="0"/>
              <a:t>й</a:t>
            </a:r>
            <a:r>
              <a:rPr lang="ru-RU" sz="4800" dirty="0" smtClean="0"/>
              <a:t> – </a:t>
            </a:r>
          </a:p>
          <a:p>
            <a:pPr marL="0" indent="0">
              <a:buNone/>
            </a:pPr>
            <a:r>
              <a:rPr lang="ru-RU" sz="4800" dirty="0" smtClean="0"/>
              <a:t>Хорошенько подмета</a:t>
            </a:r>
            <a:r>
              <a:rPr lang="ru-RU" sz="4800" b="1" dirty="0" smtClean="0"/>
              <a:t>й</a:t>
            </a:r>
            <a:r>
              <a:rPr lang="ru-RU" sz="4800" dirty="0" smtClean="0"/>
              <a:t>.</a:t>
            </a:r>
            <a:endParaRPr lang="ru-RU" sz="48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flipH="1">
            <a:off x="9423176" y="2594301"/>
            <a:ext cx="2768823" cy="4506549"/>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flipH="1">
            <a:off x="5733698" y="-1"/>
            <a:ext cx="4032217" cy="3975653"/>
          </a:xfrm>
          <a:prstGeom prst="rect">
            <a:avLst/>
          </a:prstGeom>
        </p:spPr>
      </p:pic>
    </p:spTree>
    <p:extLst>
      <p:ext uri="{BB962C8B-B14F-4D97-AF65-F5344CB8AC3E}">
        <p14:creationId xmlns:p14="http://schemas.microsoft.com/office/powerpoint/2010/main" xmlns="" val="131184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Отгадай и заучи загадку.</a:t>
            </a:r>
            <a:endParaRPr lang="ru-RU" dirty="0"/>
          </a:p>
        </p:txBody>
      </p:sp>
      <p:sp>
        <p:nvSpPr>
          <p:cNvPr id="3" name="Объект 2"/>
          <p:cNvSpPr>
            <a:spLocks noGrp="1"/>
          </p:cNvSpPr>
          <p:nvPr>
            <p:ph idx="1"/>
          </p:nvPr>
        </p:nvSpPr>
        <p:spPr/>
        <p:txBody>
          <a:bodyPr/>
          <a:lstStyle/>
          <a:p>
            <a:pPr marL="0" indent="0">
              <a:buNone/>
            </a:pPr>
            <a:r>
              <a:rPr lang="ru-RU" sz="5400" dirty="0" smtClean="0"/>
              <a:t>Конь ста</a:t>
            </a:r>
            <a:r>
              <a:rPr lang="ru-RU" sz="5400" b="1" dirty="0" smtClean="0"/>
              <a:t>л</a:t>
            </a:r>
            <a:r>
              <a:rPr lang="ru-RU" sz="5400" dirty="0" smtClean="0"/>
              <a:t>ьно</a:t>
            </a:r>
            <a:r>
              <a:rPr lang="ru-RU" sz="5400" b="1" dirty="0" smtClean="0"/>
              <a:t>й</a:t>
            </a:r>
            <a:r>
              <a:rPr lang="ru-RU" sz="5400" dirty="0" smtClean="0"/>
              <a:t>, хвост </a:t>
            </a:r>
            <a:r>
              <a:rPr lang="ru-RU" sz="5400" b="1" dirty="0" smtClean="0"/>
              <a:t>л</a:t>
            </a:r>
            <a:r>
              <a:rPr lang="ru-RU" sz="5400" dirty="0" smtClean="0"/>
              <a:t>ьняно</a:t>
            </a:r>
            <a:r>
              <a:rPr lang="ru-RU" sz="5400" b="1" dirty="0" smtClean="0"/>
              <a:t>й</a:t>
            </a:r>
            <a:r>
              <a:rPr lang="ru-RU" sz="5400" dirty="0" smtClean="0"/>
              <a:t>.</a:t>
            </a:r>
            <a:endParaRPr lang="ru-RU" sz="54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589930">
            <a:off x="5255491" y="2047405"/>
            <a:ext cx="5001434" cy="5074508"/>
          </a:xfrm>
          <a:prstGeom prst="rect">
            <a:avLst/>
          </a:prstGeom>
        </p:spPr>
      </p:pic>
    </p:spTree>
    <p:extLst>
      <p:ext uri="{BB962C8B-B14F-4D97-AF65-F5344CB8AC3E}">
        <p14:creationId xmlns:p14="http://schemas.microsoft.com/office/powerpoint/2010/main" xmlns="" val="5024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363906">
            <a:off x="9244122" y="109569"/>
            <a:ext cx="2784551" cy="5960082"/>
          </a:xfrm>
          <a:prstGeom prst="rect">
            <a:avLst/>
          </a:prstGeom>
        </p:spPr>
      </p:pic>
      <p:sp>
        <p:nvSpPr>
          <p:cNvPr id="2" name="Заголовок 1"/>
          <p:cNvSpPr>
            <a:spLocks noGrp="1"/>
          </p:cNvSpPr>
          <p:nvPr>
            <p:ph type="title"/>
          </p:nvPr>
        </p:nvSpPr>
        <p:spPr>
          <a:xfrm>
            <a:off x="430695" y="22298"/>
            <a:ext cx="9190383" cy="1143000"/>
          </a:xfrm>
        </p:spPr>
        <p:txBody>
          <a:bodyPr/>
          <a:lstStyle/>
          <a:p>
            <a:r>
              <a:rPr lang="ru-RU" dirty="0" smtClean="0"/>
              <a:t>Измени предложение по образцу:</a:t>
            </a:r>
            <a:endParaRPr lang="ru-RU" dirty="0"/>
          </a:p>
        </p:txBody>
      </p:sp>
      <p:sp>
        <p:nvSpPr>
          <p:cNvPr id="3" name="Объект 2"/>
          <p:cNvSpPr>
            <a:spLocks noGrp="1"/>
          </p:cNvSpPr>
          <p:nvPr>
            <p:ph idx="1"/>
          </p:nvPr>
        </p:nvSpPr>
        <p:spPr>
          <a:xfrm>
            <a:off x="271669" y="974034"/>
            <a:ext cx="10972800" cy="5883965"/>
          </a:xfrm>
        </p:spPr>
        <p:txBody>
          <a:bodyPr/>
          <a:lstStyle/>
          <a:p>
            <a:pPr marL="0" indent="0">
              <a:buNone/>
            </a:pPr>
            <a:r>
              <a:rPr lang="ru-RU" sz="3600" dirty="0" smtClean="0"/>
              <a:t>Я любуюсь красотой кленовых листьев.</a:t>
            </a:r>
          </a:p>
          <a:p>
            <a:pPr marL="0" indent="0">
              <a:buNone/>
            </a:pPr>
            <a:r>
              <a:rPr lang="ru-RU" sz="3600" dirty="0" smtClean="0"/>
              <a:t>Ты любуешься красотой кленовых листьев.</a:t>
            </a:r>
          </a:p>
          <a:p>
            <a:pPr marL="0" indent="0">
              <a:buNone/>
            </a:pPr>
            <a:r>
              <a:rPr lang="ru-RU" sz="3600" dirty="0" smtClean="0"/>
              <a:t>Он любуется красотой кленовых листьев.</a:t>
            </a:r>
          </a:p>
          <a:p>
            <a:pPr marL="0" indent="0">
              <a:buNone/>
            </a:pPr>
            <a:r>
              <a:rPr lang="ru-RU" sz="3600" dirty="0" smtClean="0"/>
              <a:t>Она любуется красотой кленовых листьев.</a:t>
            </a:r>
          </a:p>
          <a:p>
            <a:pPr marL="0" indent="0">
              <a:buNone/>
            </a:pPr>
            <a:r>
              <a:rPr lang="ru-RU" sz="3600" dirty="0" smtClean="0"/>
              <a:t>Мы любуемся красотой кленовых листьев.</a:t>
            </a:r>
          </a:p>
          <a:p>
            <a:pPr marL="0" indent="0">
              <a:buNone/>
            </a:pPr>
            <a:r>
              <a:rPr lang="ru-RU" sz="3600" dirty="0" smtClean="0"/>
              <a:t>Вы любуетесь красотой кленовых листьев.</a:t>
            </a:r>
          </a:p>
          <a:p>
            <a:pPr marL="0" indent="0">
              <a:buNone/>
            </a:pPr>
            <a:r>
              <a:rPr lang="ru-RU" sz="3600" dirty="0" smtClean="0"/>
              <a:t>Они любуются красотой кленовых листьев</a:t>
            </a:r>
            <a:r>
              <a:rPr lang="ru-RU" sz="4000" dirty="0" smtClean="0"/>
              <a:t>.</a:t>
            </a:r>
          </a:p>
          <a:p>
            <a:pPr marL="0" indent="0">
              <a:buNone/>
            </a:pPr>
            <a:r>
              <a:rPr lang="ru-RU" sz="3600" b="1" dirty="0" smtClean="0"/>
              <a:t>Я спускаюсь в глубокое ущелье.</a:t>
            </a:r>
            <a:endParaRPr lang="ru-RU" sz="3600" b="1" dirty="0"/>
          </a:p>
        </p:txBody>
      </p:sp>
    </p:spTree>
    <p:extLst>
      <p:ext uri="{BB962C8B-B14F-4D97-AF65-F5344CB8AC3E}">
        <p14:creationId xmlns:p14="http://schemas.microsoft.com/office/powerpoint/2010/main" xmlns="" val="1902850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956336" y="0"/>
            <a:ext cx="10279327" cy="6858000"/>
          </a:xfrm>
        </p:spPr>
      </p:pic>
      <p:sp>
        <p:nvSpPr>
          <p:cNvPr id="2" name="Заголовок 1"/>
          <p:cNvSpPr>
            <a:spLocks noGrp="1"/>
          </p:cNvSpPr>
          <p:nvPr>
            <p:ph type="title"/>
          </p:nvPr>
        </p:nvSpPr>
        <p:spPr>
          <a:xfrm>
            <a:off x="632790" y="1805263"/>
            <a:ext cx="10926417" cy="1037327"/>
          </a:xfrm>
        </p:spPr>
        <p:txBody>
          <a:bodyPr/>
          <a:lstStyle/>
          <a:p>
            <a:r>
              <a:rPr lang="ru-RU" dirty="0" smtClean="0"/>
              <a:t>К. И. Чуковский</a:t>
            </a:r>
            <a:br>
              <a:rPr lang="ru-RU" dirty="0" smtClean="0"/>
            </a:br>
            <a:r>
              <a:rPr lang="ru-RU" dirty="0" smtClean="0"/>
              <a:t>«Доктор Айболит»</a:t>
            </a:r>
            <a:endParaRPr lang="ru-RU" dirty="0"/>
          </a:p>
        </p:txBody>
      </p:sp>
    </p:spTree>
    <p:extLst>
      <p:ext uri="{BB962C8B-B14F-4D97-AF65-F5344CB8AC3E}">
        <p14:creationId xmlns:p14="http://schemas.microsoft.com/office/powerpoint/2010/main" xmlns="" val="608007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417" y="345418"/>
            <a:ext cx="11589026" cy="1143000"/>
          </a:xfrm>
        </p:spPr>
        <p:txBody>
          <a:bodyPr/>
          <a:lstStyle/>
          <a:p>
            <a:pPr algn="just"/>
            <a:r>
              <a:rPr lang="ru-RU" dirty="0" smtClean="0"/>
              <a:t>Договори предложения, используя слова: </a:t>
            </a:r>
            <a:r>
              <a:rPr lang="ru-RU" i="1" dirty="0" smtClean="0"/>
              <a:t>Айболит, лечиться, излечит, исцелит, </a:t>
            </a:r>
            <a:r>
              <a:rPr lang="ru-RU" i="1" dirty="0"/>
              <a:t>л</a:t>
            </a:r>
            <a:r>
              <a:rPr lang="ru-RU" i="1" dirty="0" smtClean="0"/>
              <a:t>иса, клюнула</a:t>
            </a:r>
            <a:r>
              <a:rPr lang="ru-RU" dirty="0" smtClean="0"/>
              <a:t>.</a:t>
            </a:r>
            <a:endParaRPr lang="ru-RU" dirty="0"/>
          </a:p>
        </p:txBody>
      </p:sp>
      <p:sp>
        <p:nvSpPr>
          <p:cNvPr id="3" name="Объект 2"/>
          <p:cNvSpPr>
            <a:spLocks noGrp="1"/>
          </p:cNvSpPr>
          <p:nvPr>
            <p:ph idx="1"/>
          </p:nvPr>
        </p:nvSpPr>
        <p:spPr>
          <a:xfrm>
            <a:off x="258417" y="2166729"/>
            <a:ext cx="11933583" cy="4492487"/>
          </a:xfrm>
        </p:spPr>
        <p:txBody>
          <a:bodyPr/>
          <a:lstStyle/>
          <a:p>
            <a:pPr marL="0" indent="0">
              <a:buNone/>
            </a:pPr>
            <a:r>
              <a:rPr lang="ru-RU" sz="4800" dirty="0" smtClean="0"/>
              <a:t>Добрый доктор           . </a:t>
            </a:r>
            <a:endParaRPr lang="ru-RU" sz="4800" dirty="0"/>
          </a:p>
          <a:p>
            <a:pPr marL="0" indent="0">
              <a:buNone/>
            </a:pPr>
            <a:endParaRPr lang="ru-RU" sz="4800" dirty="0" smtClean="0"/>
          </a:p>
          <a:p>
            <a:pPr marL="0" indent="0">
              <a:buNone/>
            </a:pPr>
            <a:r>
              <a:rPr lang="ru-RU" sz="4800" dirty="0" smtClean="0"/>
              <a:t>сидит.   Приходи к нему</a:t>
            </a:r>
          </a:p>
          <a:p>
            <a:pPr marL="0" indent="0">
              <a:buNone/>
            </a:pPr>
            <a:endParaRPr lang="ru-RU" sz="4800" dirty="0" smtClean="0"/>
          </a:p>
          <a:p>
            <a:pPr marL="0" indent="0">
              <a:buNone/>
            </a:pPr>
            <a:r>
              <a:rPr lang="ru-RU" sz="4800" dirty="0"/>
              <a:t>и</a:t>
            </a:r>
            <a:r>
              <a:rPr lang="ru-RU" sz="4800" dirty="0" smtClean="0"/>
              <a:t> корова, и волчица, и жучок, и червячок,</a:t>
            </a:r>
            <a:endParaRPr lang="ru-RU" sz="4800" dirty="0"/>
          </a:p>
        </p:txBody>
      </p:sp>
      <p:pic>
        <p:nvPicPr>
          <p:cNvPr id="4" name="Picture 4" descr="http://funforkids.ru/pictures/mult/mult1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4512153" y="1170366"/>
            <a:ext cx="2372092" cy="296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6957915" y="2146099"/>
            <a:ext cx="5014899" cy="830997"/>
          </a:xfrm>
          <a:prstGeom prst="rect">
            <a:avLst/>
          </a:prstGeom>
        </p:spPr>
        <p:txBody>
          <a:bodyPr wrap="none">
            <a:spAutoFit/>
          </a:bodyPr>
          <a:lstStyle/>
          <a:p>
            <a:r>
              <a:rPr lang="ru-RU" sz="4800" dirty="0" smtClean="0"/>
              <a:t>Он под деревом </a:t>
            </a:r>
          </a:p>
        </p:txBody>
      </p:sp>
      <p:sp>
        <p:nvSpPr>
          <p:cNvPr id="6" name="Прямоугольник 5"/>
          <p:cNvSpPr/>
          <p:nvPr/>
        </p:nvSpPr>
        <p:spPr>
          <a:xfrm>
            <a:off x="7154828" y="3952831"/>
            <a:ext cx="2976199" cy="830997"/>
          </a:xfrm>
          <a:prstGeom prst="rect">
            <a:avLst/>
          </a:prstGeom>
        </p:spPr>
        <p:txBody>
          <a:bodyPr wrap="none">
            <a:spAutoFit/>
          </a:bodyPr>
          <a:lstStyle/>
          <a:p>
            <a:r>
              <a:rPr lang="ru-RU" sz="4800" i="1" dirty="0" smtClean="0"/>
              <a:t>лечиться</a:t>
            </a:r>
            <a:endParaRPr lang="ru-RU" sz="4800" i="1" dirty="0"/>
          </a:p>
        </p:txBody>
      </p:sp>
    </p:spTree>
    <p:extLst>
      <p:ext uri="{BB962C8B-B14F-4D97-AF65-F5344CB8AC3E}">
        <p14:creationId xmlns:p14="http://schemas.microsoft.com/office/powerpoint/2010/main" xmlns="" val="366233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8174" y="411080"/>
            <a:ext cx="11893826" cy="6106380"/>
          </a:xfrm>
        </p:spPr>
        <p:txBody>
          <a:bodyPr/>
          <a:lstStyle/>
          <a:p>
            <a:pPr marL="0" indent="0">
              <a:buNone/>
            </a:pPr>
            <a:r>
              <a:rPr lang="ru-RU" sz="4800" dirty="0" smtClean="0"/>
              <a:t>и медведица. Всех</a:t>
            </a:r>
          </a:p>
          <a:p>
            <a:pPr marL="0" indent="0">
              <a:buNone/>
            </a:pPr>
            <a:endParaRPr lang="ru-RU" sz="4800" dirty="0" smtClean="0"/>
          </a:p>
          <a:p>
            <a:pPr marL="0" indent="0">
              <a:buNone/>
            </a:pPr>
            <a:endParaRPr lang="ru-RU" sz="4800" dirty="0"/>
          </a:p>
          <a:p>
            <a:pPr marL="0" indent="0">
              <a:buNone/>
            </a:pPr>
            <a:r>
              <a:rPr lang="ru-RU" sz="4800" dirty="0"/>
              <a:t>д</a:t>
            </a:r>
            <a:r>
              <a:rPr lang="ru-RU" sz="4800" dirty="0" smtClean="0"/>
              <a:t>обрый доктор</a:t>
            </a:r>
          </a:p>
          <a:p>
            <a:pPr marL="0" indent="0">
              <a:buNone/>
            </a:pPr>
            <a:endParaRPr lang="ru-RU" sz="4800" dirty="0"/>
          </a:p>
          <a:p>
            <a:pPr marL="0" indent="0">
              <a:buNone/>
            </a:pPr>
            <a:endParaRPr lang="ru-RU" sz="4800" dirty="0" smtClean="0"/>
          </a:p>
          <a:p>
            <a:pPr marL="0" indent="0">
              <a:buNone/>
            </a:pPr>
            <a:r>
              <a:rPr lang="ru-RU" sz="4800" dirty="0" smtClean="0"/>
              <a:t>Айболиту            . </a:t>
            </a:r>
            <a:endParaRPr lang="ru-RU" sz="4800" dirty="0"/>
          </a:p>
        </p:txBody>
      </p:sp>
      <p:sp>
        <p:nvSpPr>
          <p:cNvPr id="5" name="Прямоугольник 4"/>
          <p:cNvSpPr/>
          <p:nvPr/>
        </p:nvSpPr>
        <p:spPr>
          <a:xfrm>
            <a:off x="6293678" y="417443"/>
            <a:ext cx="5498493" cy="830997"/>
          </a:xfrm>
          <a:prstGeom prst="rect">
            <a:avLst/>
          </a:prstGeom>
        </p:spPr>
        <p:txBody>
          <a:bodyPr wrap="none">
            <a:spAutoFit/>
          </a:bodyPr>
          <a:lstStyle/>
          <a:p>
            <a:r>
              <a:rPr lang="ru-RU" sz="4800" i="1" dirty="0" smtClean="0"/>
              <a:t>излечит, исцелит</a:t>
            </a:r>
            <a:endParaRPr lang="ru-RU" sz="4800" i="1" dirty="0"/>
          </a:p>
        </p:txBody>
      </p:sp>
      <p:pic>
        <p:nvPicPr>
          <p:cNvPr id="6" name="Picture 4" descr="http://funforkids.ru/pictures/mult/mult1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4782824" y="1407467"/>
            <a:ext cx="2802729" cy="350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7406966" y="3055134"/>
            <a:ext cx="3970959" cy="830997"/>
          </a:xfrm>
          <a:prstGeom prst="rect">
            <a:avLst/>
          </a:prstGeom>
          <a:noFill/>
        </p:spPr>
        <p:txBody>
          <a:bodyPr wrap="none" rtlCol="0">
            <a:spAutoFit/>
          </a:bodyPr>
          <a:lstStyle/>
          <a:p>
            <a:r>
              <a:rPr lang="ru-RU" sz="4800" dirty="0" smtClean="0"/>
              <a:t>! И пришла к </a:t>
            </a:r>
            <a:endParaRPr lang="ru-RU" sz="4800" dirty="0"/>
          </a:p>
        </p:txBody>
      </p:sp>
      <p:pic>
        <p:nvPicPr>
          <p:cNvPr id="10" name="Рисунок 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202923" y="4611757"/>
            <a:ext cx="1648778" cy="2286001"/>
          </a:xfrm>
          <a:prstGeom prst="rect">
            <a:avLst/>
          </a:prstGeom>
        </p:spPr>
      </p:pic>
      <p:sp>
        <p:nvSpPr>
          <p:cNvPr id="12" name="Прямоугольник 11"/>
          <p:cNvSpPr/>
          <p:nvPr/>
        </p:nvSpPr>
        <p:spPr>
          <a:xfrm>
            <a:off x="5461748" y="5686463"/>
            <a:ext cx="6601294" cy="830997"/>
          </a:xfrm>
          <a:prstGeom prst="rect">
            <a:avLst/>
          </a:prstGeom>
        </p:spPr>
        <p:txBody>
          <a:bodyPr wrap="none">
            <a:spAutoFit/>
          </a:bodyPr>
          <a:lstStyle/>
          <a:p>
            <a:r>
              <a:rPr lang="ru-RU" sz="4800" dirty="0" smtClean="0"/>
              <a:t>И пришёл к  Айболиту</a:t>
            </a:r>
            <a:endParaRPr lang="ru-RU" dirty="0"/>
          </a:p>
        </p:txBody>
      </p:sp>
    </p:spTree>
    <p:extLst>
      <p:ext uri="{BB962C8B-B14F-4D97-AF65-F5344CB8AC3E}">
        <p14:creationId xmlns:p14="http://schemas.microsoft.com/office/powerpoint/2010/main" xmlns="" val="31298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9843" y="954158"/>
            <a:ext cx="10972800" cy="5052738"/>
          </a:xfrm>
        </p:spPr>
        <p:txBody>
          <a:bodyPr/>
          <a:lstStyle/>
          <a:p>
            <a:pPr marL="0" indent="0">
              <a:buNone/>
            </a:pPr>
            <a:r>
              <a:rPr lang="ru-RU" sz="4800" dirty="0" smtClean="0"/>
              <a:t>Барбос: « Меня курица</a:t>
            </a:r>
          </a:p>
          <a:p>
            <a:pPr marL="0" indent="0">
              <a:buNone/>
            </a:pPr>
            <a:endParaRPr lang="ru-RU" sz="4800" dirty="0"/>
          </a:p>
          <a:p>
            <a:pPr marL="0" indent="0">
              <a:buNone/>
            </a:pPr>
            <a:r>
              <a:rPr lang="ru-RU" sz="4800" dirty="0"/>
              <a:t>в</a:t>
            </a:r>
            <a:r>
              <a:rPr lang="ru-RU" sz="4800" dirty="0" smtClean="0"/>
              <a:t> нос!» </a:t>
            </a:r>
            <a:endParaRPr lang="ru-RU" sz="4800" dirty="0"/>
          </a:p>
        </p:txBody>
      </p:sp>
      <p:sp>
        <p:nvSpPr>
          <p:cNvPr id="4" name="TextBox 3"/>
          <p:cNvSpPr txBox="1"/>
          <p:nvPr/>
        </p:nvSpPr>
        <p:spPr>
          <a:xfrm>
            <a:off x="7593496" y="954158"/>
            <a:ext cx="2617833" cy="830997"/>
          </a:xfrm>
          <a:prstGeom prst="rect">
            <a:avLst/>
          </a:prstGeom>
          <a:noFill/>
        </p:spPr>
        <p:txBody>
          <a:bodyPr wrap="none" rtlCol="0">
            <a:spAutoFit/>
          </a:bodyPr>
          <a:lstStyle/>
          <a:p>
            <a:r>
              <a:rPr lang="ru-RU" sz="4800" i="1" dirty="0" smtClean="0"/>
              <a:t>клюнула</a:t>
            </a:r>
            <a:endParaRPr lang="ru-RU" sz="4800" i="1"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353923" y="1785155"/>
            <a:ext cx="4312459" cy="3397225"/>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flipH="1">
            <a:off x="9094549" y="3856383"/>
            <a:ext cx="2086025" cy="2862469"/>
          </a:xfrm>
          <a:prstGeom prst="rect">
            <a:avLst/>
          </a:prstGeom>
        </p:spPr>
      </p:pic>
    </p:spTree>
    <p:extLst>
      <p:ext uri="{BB962C8B-B14F-4D97-AF65-F5344CB8AC3E}">
        <p14:creationId xmlns:p14="http://schemas.microsoft.com/office/powerpoint/2010/main" xmlns="" val="26701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ru-RU" sz="5400" dirty="0" smtClean="0"/>
              <a:t>Подведение итогов.</a:t>
            </a:r>
          </a:p>
        </p:txBody>
      </p:sp>
      <p:sp>
        <p:nvSpPr>
          <p:cNvPr id="5" name="Rectangle 3"/>
          <p:cNvSpPr txBox="1">
            <a:spLocks noChangeArrowheads="1"/>
          </p:cNvSpPr>
          <p:nvPr/>
        </p:nvSpPr>
        <p:spPr bwMode="auto">
          <a:xfrm>
            <a:off x="762000" y="17526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400" dirty="0" smtClean="0"/>
              <a:t>Чему мы учились на занятии?</a:t>
            </a:r>
          </a:p>
          <a:p>
            <a:r>
              <a:rPr lang="ru-RU" sz="4400" dirty="0" smtClean="0"/>
              <a:t>Какое задание было самым сложным?</a:t>
            </a:r>
          </a:p>
          <a:p>
            <a:r>
              <a:rPr lang="ru-RU" sz="4400" dirty="0" smtClean="0"/>
              <a:t>Нарисуй своё настроение.</a:t>
            </a:r>
            <a:endParaRPr lang="ru-RU" sz="4400" dirty="0"/>
          </a:p>
        </p:txBody>
      </p:sp>
    </p:spTree>
    <p:extLst>
      <p:ext uri="{BB962C8B-B14F-4D97-AF65-F5344CB8AC3E}">
        <p14:creationId xmlns:p14="http://schemas.microsoft.com/office/powerpoint/2010/main" xmlns="" val="11940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2"/>
          <p:cNvSpPr>
            <a:spLocks noGrp="1"/>
          </p:cNvSpPr>
          <p:nvPr>
            <p:ph idx="1"/>
          </p:nvPr>
        </p:nvSpPr>
        <p:spPr>
          <a:xfrm>
            <a:off x="1703388" y="946150"/>
            <a:ext cx="4392612" cy="5291138"/>
          </a:xfrm>
        </p:spPr>
        <p:txBody>
          <a:bodyPr/>
          <a:lstStyle/>
          <a:p>
            <a:pPr marL="0" indent="0" algn="just">
              <a:buNone/>
            </a:pPr>
            <a:r>
              <a:rPr lang="ru-RU" sz="2800"/>
              <a:t>Губы растянуты в улыбке. Передняя часть языка касается бугорков за верхними зубами. Средняя часть спинки языка приподнята. Задняя часть спинки языка опущена. Выдыхаемый воздух проходит по краям языка. Голосовые связки работают, горло дрожит (есть голос).</a:t>
            </a:r>
          </a:p>
          <a:p>
            <a:pPr marL="0" indent="0">
              <a:buNone/>
            </a:pPr>
            <a:endParaRPr lang="ru-RU" sz="2800"/>
          </a:p>
        </p:txBody>
      </p:sp>
      <p:pic>
        <p:nvPicPr>
          <p:cNvPr id="13315"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227764" y="1196975"/>
            <a:ext cx="4440237"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Заголовок 4"/>
          <p:cNvSpPr>
            <a:spLocks noGrp="1"/>
          </p:cNvSpPr>
          <p:nvPr>
            <p:ph type="title"/>
          </p:nvPr>
        </p:nvSpPr>
        <p:spPr>
          <a:xfrm>
            <a:off x="2025447" y="228492"/>
            <a:ext cx="8282397" cy="646331"/>
          </a:xfrm>
        </p:spPr>
        <p:txBody>
          <a:bodyPr wrap="none">
            <a:spAutoFit/>
          </a:bodyPr>
          <a:lstStyle/>
          <a:p>
            <a:pPr eaLnBrk="1" hangingPunct="1"/>
            <a:r>
              <a:rPr lang="ru-RU" sz="3600"/>
              <a:t>Особенности артикуляции звука [Л'].  </a:t>
            </a:r>
          </a:p>
        </p:txBody>
      </p:sp>
      <p:sp>
        <p:nvSpPr>
          <p:cNvPr id="13317" name="TextBox 5"/>
          <p:cNvSpPr txBox="1">
            <a:spLocks noChangeArrowheads="1"/>
          </p:cNvSpPr>
          <p:nvPr/>
        </p:nvSpPr>
        <p:spPr bwMode="auto">
          <a:xfrm>
            <a:off x="4224339" y="5645150"/>
            <a:ext cx="631348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sz="2800"/>
              <a:t>Характеристика звука.</a:t>
            </a:r>
          </a:p>
          <a:p>
            <a:pPr algn="r" eaLnBrk="1" hangingPunct="1">
              <a:spcBef>
                <a:spcPct val="0"/>
              </a:spcBef>
              <a:buFontTx/>
              <a:buNone/>
            </a:pPr>
            <a:r>
              <a:rPr lang="ru-RU" sz="2800"/>
              <a:t>Звук [Л'] –мягкий звонкий согласный.</a:t>
            </a:r>
          </a:p>
        </p:txBody>
      </p:sp>
    </p:spTree>
    <p:extLst>
      <p:ext uri="{BB962C8B-B14F-4D97-AF65-F5344CB8AC3E}">
        <p14:creationId xmlns:p14="http://schemas.microsoft.com/office/powerpoint/2010/main" xmlns="" val="3540724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Rectangle 2"/>
          <p:cNvSpPr>
            <a:spLocks noGrp="1" noChangeArrowheads="1"/>
          </p:cNvSpPr>
          <p:nvPr>
            <p:ph type="title"/>
          </p:nvPr>
        </p:nvSpPr>
        <p:spPr/>
        <p:txBody>
          <a:bodyPr/>
          <a:lstStyle/>
          <a:p>
            <a:pPr eaLnBrk="1" hangingPunct="1"/>
            <a:r>
              <a:rPr lang="ru-RU" sz="5400" b="1" dirty="0">
                <a:latin typeface="Times New Roman" panose="02020603050405020304" pitchFamily="18" charset="0"/>
              </a:rPr>
              <a:t>Рефлексия</a:t>
            </a:r>
          </a:p>
        </p:txBody>
      </p:sp>
      <p:sp>
        <p:nvSpPr>
          <p:cNvPr id="5" name="AutoShape 3"/>
          <p:cNvSpPr>
            <a:spLocks noChangeArrowheads="1"/>
          </p:cNvSpPr>
          <p:nvPr/>
        </p:nvSpPr>
        <p:spPr bwMode="auto">
          <a:xfrm>
            <a:off x="2351089" y="1628776"/>
            <a:ext cx="2808287" cy="2447925"/>
          </a:xfrm>
          <a:prstGeom prst="smileyFace">
            <a:avLst>
              <a:gd name="adj" fmla="val 4653"/>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ru-RU" sz="4800">
              <a:solidFill>
                <a:srgbClr val="000000"/>
              </a:solidFill>
            </a:endParaRPr>
          </a:p>
        </p:txBody>
      </p:sp>
      <p:sp>
        <p:nvSpPr>
          <p:cNvPr id="6" name="AutoShape 4"/>
          <p:cNvSpPr>
            <a:spLocks noChangeArrowheads="1"/>
          </p:cNvSpPr>
          <p:nvPr/>
        </p:nvSpPr>
        <p:spPr bwMode="auto">
          <a:xfrm>
            <a:off x="7175500" y="1628776"/>
            <a:ext cx="2592388" cy="2447925"/>
          </a:xfrm>
          <a:prstGeom prst="smileyFace">
            <a:avLst>
              <a:gd name="adj" fmla="val -4653"/>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ru-RU" sz="4800">
              <a:solidFill>
                <a:srgbClr val="000000"/>
              </a:solidFill>
            </a:endParaRPr>
          </a:p>
        </p:txBody>
      </p:sp>
      <p:sp>
        <p:nvSpPr>
          <p:cNvPr id="7" name="AutoShape 5"/>
          <p:cNvSpPr>
            <a:spLocks noChangeArrowheads="1"/>
          </p:cNvSpPr>
          <p:nvPr/>
        </p:nvSpPr>
        <p:spPr bwMode="auto">
          <a:xfrm>
            <a:off x="4800601" y="3429000"/>
            <a:ext cx="2613990" cy="2534478"/>
          </a:xfrm>
          <a:prstGeom prst="smileyFace">
            <a:avLst>
              <a:gd name="adj" fmla="val 884"/>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ru-RU" sz="4800">
              <a:solidFill>
                <a:srgbClr val="000000"/>
              </a:solidFill>
            </a:endParaRPr>
          </a:p>
        </p:txBody>
      </p:sp>
    </p:spTree>
    <p:extLst>
      <p:ext uri="{BB962C8B-B14F-4D97-AF65-F5344CB8AC3E}">
        <p14:creationId xmlns:p14="http://schemas.microsoft.com/office/powerpoint/2010/main" xmlns="" val="4712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idx="4294967295"/>
          </p:nvPr>
        </p:nvSpPr>
        <p:spPr>
          <a:xfrm rot="10800000" flipV="1">
            <a:off x="1992313" y="404814"/>
            <a:ext cx="8229600" cy="1082675"/>
          </a:xfrm>
        </p:spPr>
        <p:txBody>
          <a:bodyPr/>
          <a:lstStyle/>
          <a:p>
            <a:pPr eaLnBrk="1" hangingPunct="1"/>
            <a:r>
              <a:rPr lang="ru-RU" sz="3600" i="1"/>
              <a:t>Информационные ресурсы</a:t>
            </a:r>
            <a:br>
              <a:rPr lang="ru-RU" sz="3600" i="1"/>
            </a:br>
            <a:endParaRPr lang="ru-RU" sz="3600" i="1"/>
          </a:p>
        </p:txBody>
      </p:sp>
      <p:sp>
        <p:nvSpPr>
          <p:cNvPr id="41987" name="Прямоугольник 2"/>
          <p:cNvSpPr>
            <a:spLocks noChangeArrowheads="1"/>
          </p:cNvSpPr>
          <p:nvPr/>
        </p:nvSpPr>
        <p:spPr bwMode="auto">
          <a:xfrm>
            <a:off x="2135188" y="1125539"/>
            <a:ext cx="7923212"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2400" dirty="0"/>
              <a:t>1.</a:t>
            </a:r>
            <a:r>
              <a:rPr lang="en-US" sz="2400" dirty="0"/>
              <a:t> </a:t>
            </a:r>
            <a:r>
              <a:rPr lang="ru-RU" sz="2400" dirty="0"/>
              <a:t> Лопухина И.С. Логопедия. Упражнения для развития речи. «Дельта» С. – П. 1999.</a:t>
            </a:r>
          </a:p>
          <a:p>
            <a:pPr eaLnBrk="1" hangingPunct="1"/>
            <a:r>
              <a:rPr lang="ru-RU" sz="2400" dirty="0"/>
              <a:t>2. Парамонова Л.Г. Говори и пиши правильно «Дельта» «Аквариум» 1996.</a:t>
            </a:r>
            <a:endParaRPr lang="en-US" sz="2400" dirty="0"/>
          </a:p>
          <a:p>
            <a:pPr eaLnBrk="1" hangingPunct="1"/>
            <a:r>
              <a:rPr lang="ru-RU" sz="2400" dirty="0"/>
              <a:t>3. Козырева Л.М. «Большой логопедический альбом». Автоматизация звуков в речи. Ярославль. Академия развития. 2006.</a:t>
            </a:r>
          </a:p>
          <a:p>
            <a:pPr eaLnBrk="1" hangingPunct="1"/>
            <a:r>
              <a:rPr lang="ru-RU" sz="2400" dirty="0"/>
              <a:t>4. Коноваленко В.В., Коноваленко С.В. Коррекция произношения звука «Й».</a:t>
            </a:r>
          </a:p>
          <a:p>
            <a:pPr eaLnBrk="1" hangingPunct="1"/>
            <a:r>
              <a:rPr lang="ru-RU" sz="2400" dirty="0"/>
              <a:t>5. </a:t>
            </a:r>
            <a:r>
              <a:rPr lang="ru-RU" sz="2400" dirty="0" err="1"/>
              <a:t>ТкаченкоТ.А</a:t>
            </a:r>
            <a:r>
              <a:rPr lang="ru-RU" sz="2400" dirty="0"/>
              <a:t>. Использование </a:t>
            </a:r>
            <a:r>
              <a:rPr lang="ru-RU" sz="2400" dirty="0" err="1"/>
              <a:t>физминуток</a:t>
            </a:r>
            <a:r>
              <a:rPr lang="ru-RU" sz="2400" dirty="0"/>
              <a:t> для развития пальцевой моторики у дошкольников. // Дошкольное воспитание 1989 №3 с. 36-40</a:t>
            </a:r>
          </a:p>
          <a:p>
            <a:pPr eaLnBrk="1" hangingPunct="1"/>
            <a:r>
              <a:rPr lang="ru-RU" sz="2400" dirty="0"/>
              <a:t>6. Презентация 33 сестрицы.</a:t>
            </a:r>
          </a:p>
          <a:p>
            <a:pPr eaLnBrk="1" hangingPunct="1"/>
            <a:r>
              <a:rPr lang="ru-RU" sz="2400" dirty="0"/>
              <a:t>7. Клипарт на прозрачном фоне</a:t>
            </a:r>
          </a:p>
          <a:p>
            <a:pPr eaLnBrk="1" hangingPunct="1"/>
            <a:endParaRPr lang="en-US" sz="2400" dirty="0"/>
          </a:p>
          <a:p>
            <a:pPr algn="ctr" eaLnBrk="1" hangingPunct="1">
              <a:lnSpc>
                <a:spcPct val="80000"/>
              </a:lnSpc>
              <a:spcBef>
                <a:spcPct val="20000"/>
              </a:spcBef>
            </a:pPr>
            <a:r>
              <a:rPr lang="ru-RU" sz="2400" dirty="0"/>
              <a:t>5.</a:t>
            </a:r>
          </a:p>
        </p:txBody>
      </p:sp>
    </p:spTree>
    <p:extLst>
      <p:ext uri="{BB962C8B-B14F-4D97-AF65-F5344CB8AC3E}">
        <p14:creationId xmlns:p14="http://schemas.microsoft.com/office/powerpoint/2010/main" xmlns="" val="288134723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idx="1"/>
          </p:nvPr>
        </p:nvSpPr>
        <p:spPr>
          <a:xfrm>
            <a:off x="1719263" y="1431926"/>
            <a:ext cx="4297362" cy="4525963"/>
          </a:xfrm>
        </p:spPr>
        <p:txBody>
          <a:bodyPr/>
          <a:lstStyle/>
          <a:p>
            <a:pPr marL="0" indent="0" algn="just">
              <a:buNone/>
            </a:pPr>
            <a:r>
              <a:rPr lang="ru-RU" sz="2800"/>
              <a:t>Губы растянуты в улыбке. Зубы видны. Кончик языка прижат к нижним зубам, спинка языка выгнута горкой. Голосовые связки работают, горло дрожит (есть голос).</a:t>
            </a:r>
          </a:p>
        </p:txBody>
      </p:sp>
      <p:pic>
        <p:nvPicPr>
          <p:cNvPr id="14339"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88063" y="1330325"/>
            <a:ext cx="4564062"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Заголовок 1"/>
          <p:cNvSpPr>
            <a:spLocks noGrp="1"/>
          </p:cNvSpPr>
          <p:nvPr>
            <p:ph type="title"/>
          </p:nvPr>
        </p:nvSpPr>
        <p:spPr>
          <a:xfrm>
            <a:off x="7315200" y="274638"/>
            <a:ext cx="2895600" cy="1143000"/>
          </a:xfrm>
        </p:spPr>
        <p:txBody>
          <a:bodyPr/>
          <a:lstStyle/>
          <a:p>
            <a:pPr eaLnBrk="1" hangingPunct="1"/>
            <a:r>
              <a:rPr lang="ru-RU" smtClean="0"/>
              <a:t>Звук Й.</a:t>
            </a:r>
          </a:p>
        </p:txBody>
      </p:sp>
      <p:sp>
        <p:nvSpPr>
          <p:cNvPr id="14341" name="TextBox 5"/>
          <p:cNvSpPr txBox="1">
            <a:spLocks noChangeArrowheads="1"/>
          </p:cNvSpPr>
          <p:nvPr/>
        </p:nvSpPr>
        <p:spPr bwMode="auto">
          <a:xfrm>
            <a:off x="1722438" y="127000"/>
            <a:ext cx="53276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t>Особенности артикуляции.</a:t>
            </a:r>
          </a:p>
        </p:txBody>
      </p:sp>
      <p:sp>
        <p:nvSpPr>
          <p:cNvPr id="14342" name="TextBox 6"/>
          <p:cNvSpPr txBox="1">
            <a:spLocks noChangeArrowheads="1"/>
          </p:cNvSpPr>
          <p:nvPr/>
        </p:nvSpPr>
        <p:spPr bwMode="auto">
          <a:xfrm>
            <a:off x="1524000" y="5846763"/>
            <a:ext cx="66294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sz="2400"/>
              <a:t>Характеристика. </a:t>
            </a:r>
          </a:p>
          <a:p>
            <a:pPr algn="ctr" eaLnBrk="1" hangingPunct="1">
              <a:spcBef>
                <a:spcPct val="0"/>
              </a:spcBef>
              <a:buFontTx/>
              <a:buNone/>
            </a:pPr>
            <a:r>
              <a:rPr lang="ru-RU" sz="2400"/>
              <a:t>Звук [Й] – всегда мягкий звонкий согласный.</a:t>
            </a:r>
          </a:p>
        </p:txBody>
      </p:sp>
    </p:spTree>
    <p:extLst>
      <p:ext uri="{BB962C8B-B14F-4D97-AF65-F5344CB8AC3E}">
        <p14:creationId xmlns:p14="http://schemas.microsoft.com/office/powerpoint/2010/main" xmlns="" val="177021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Игра «Наоборот».</a:t>
            </a:r>
            <a:endParaRPr lang="ru-RU" dirty="0"/>
          </a:p>
        </p:txBody>
      </p:sp>
      <p:sp>
        <p:nvSpPr>
          <p:cNvPr id="3" name="Объект 2"/>
          <p:cNvSpPr>
            <a:spLocks noGrp="1"/>
          </p:cNvSpPr>
          <p:nvPr>
            <p:ph idx="1"/>
          </p:nvPr>
        </p:nvSpPr>
        <p:spPr>
          <a:xfrm>
            <a:off x="2226364" y="914400"/>
            <a:ext cx="9356035" cy="5943600"/>
          </a:xfrm>
        </p:spPr>
        <p:txBody>
          <a:bodyPr/>
          <a:lstStyle/>
          <a:p>
            <a:pPr marL="0" indent="0">
              <a:buNone/>
            </a:pPr>
            <a:r>
              <a:rPr lang="ru-RU" sz="4400" dirty="0"/>
              <a:t>я</a:t>
            </a:r>
            <a:r>
              <a:rPr lang="ru-RU" sz="4400" dirty="0" smtClean="0"/>
              <a:t> – я – я  –  ля – ля – ля</a:t>
            </a:r>
          </a:p>
          <a:p>
            <a:pPr marL="0" indent="0">
              <a:buNone/>
            </a:pPr>
            <a:r>
              <a:rPr lang="ru-RU" sz="4400" dirty="0"/>
              <a:t>ё</a:t>
            </a:r>
            <a:r>
              <a:rPr lang="ru-RU" sz="4400" dirty="0" smtClean="0"/>
              <a:t> – ё – ё  –  </a:t>
            </a:r>
            <a:r>
              <a:rPr lang="ru-RU" sz="4400" dirty="0" err="1" smtClean="0"/>
              <a:t>лё</a:t>
            </a:r>
            <a:r>
              <a:rPr lang="ru-RU" sz="4400" dirty="0" smtClean="0"/>
              <a:t> – </a:t>
            </a:r>
            <a:r>
              <a:rPr lang="ru-RU" sz="4400" dirty="0" err="1" smtClean="0"/>
              <a:t>лё</a:t>
            </a:r>
            <a:r>
              <a:rPr lang="ru-RU" sz="4400" dirty="0" smtClean="0"/>
              <a:t> – </a:t>
            </a:r>
            <a:r>
              <a:rPr lang="ru-RU" sz="4400" dirty="0" err="1" smtClean="0"/>
              <a:t>лё</a:t>
            </a:r>
            <a:endParaRPr lang="ru-RU" sz="4400" dirty="0" smtClean="0"/>
          </a:p>
          <a:p>
            <a:pPr marL="0" indent="0">
              <a:buNone/>
            </a:pPr>
            <a:r>
              <a:rPr lang="ru-RU" sz="4400" dirty="0"/>
              <a:t>ю</a:t>
            </a:r>
            <a:r>
              <a:rPr lang="ru-RU" sz="4400" dirty="0" smtClean="0"/>
              <a:t> – ю – ю – </a:t>
            </a:r>
            <a:r>
              <a:rPr lang="ru-RU" sz="4400" dirty="0" err="1" smtClean="0"/>
              <a:t>лю</a:t>
            </a:r>
            <a:r>
              <a:rPr lang="ru-RU" sz="4400" dirty="0" smtClean="0"/>
              <a:t> – </a:t>
            </a:r>
            <a:r>
              <a:rPr lang="ru-RU" sz="4400" dirty="0" err="1"/>
              <a:t>л</a:t>
            </a:r>
            <a:r>
              <a:rPr lang="ru-RU" sz="4400" dirty="0" err="1" smtClean="0"/>
              <a:t>ю</a:t>
            </a:r>
            <a:r>
              <a:rPr lang="ru-RU" sz="4400" dirty="0" smtClean="0"/>
              <a:t> – </a:t>
            </a:r>
            <a:r>
              <a:rPr lang="ru-RU" sz="4400" dirty="0" err="1" smtClean="0"/>
              <a:t>лю</a:t>
            </a:r>
            <a:endParaRPr lang="ru-RU" sz="4400" dirty="0" smtClean="0"/>
          </a:p>
          <a:p>
            <a:pPr marL="0" indent="0">
              <a:buNone/>
            </a:pPr>
            <a:r>
              <a:rPr lang="ru-RU" sz="4400" dirty="0"/>
              <a:t>е</a:t>
            </a:r>
            <a:r>
              <a:rPr lang="ru-RU" sz="4400" dirty="0" smtClean="0"/>
              <a:t> – е – е  –  </a:t>
            </a:r>
            <a:r>
              <a:rPr lang="ru-RU" sz="4400" dirty="0" err="1" smtClean="0"/>
              <a:t>ле</a:t>
            </a:r>
            <a:r>
              <a:rPr lang="ru-RU" sz="4400" dirty="0" smtClean="0"/>
              <a:t> – </a:t>
            </a:r>
            <a:r>
              <a:rPr lang="ru-RU" sz="4400" dirty="0" err="1" smtClean="0"/>
              <a:t>ле</a:t>
            </a:r>
            <a:r>
              <a:rPr lang="ru-RU" sz="4400" dirty="0" smtClean="0"/>
              <a:t> – </a:t>
            </a:r>
            <a:r>
              <a:rPr lang="ru-RU" sz="4400" dirty="0" err="1" smtClean="0"/>
              <a:t>ле</a:t>
            </a:r>
            <a:endParaRPr lang="ru-RU" sz="4400" dirty="0" smtClean="0"/>
          </a:p>
          <a:p>
            <a:pPr marL="0" indent="0">
              <a:buNone/>
            </a:pPr>
            <a:r>
              <a:rPr lang="ru-RU" sz="4400" dirty="0"/>
              <a:t>а</a:t>
            </a:r>
            <a:r>
              <a:rPr lang="ru-RU" sz="4400" dirty="0" smtClean="0"/>
              <a:t>й – ай – ай – аль – аль – аль</a:t>
            </a:r>
          </a:p>
          <a:p>
            <a:pPr marL="0" indent="0">
              <a:buNone/>
            </a:pPr>
            <a:r>
              <a:rPr lang="ru-RU" sz="4400" dirty="0"/>
              <a:t>о</a:t>
            </a:r>
            <a:r>
              <a:rPr lang="ru-RU" sz="4400" dirty="0" smtClean="0"/>
              <a:t>й – ой – ой – </a:t>
            </a:r>
            <a:r>
              <a:rPr lang="ru-RU" sz="4400" dirty="0" err="1" smtClean="0"/>
              <a:t>оль</a:t>
            </a:r>
            <a:r>
              <a:rPr lang="ru-RU" sz="4400" dirty="0" smtClean="0"/>
              <a:t> – </a:t>
            </a:r>
            <a:r>
              <a:rPr lang="ru-RU" sz="4400" dirty="0" err="1" smtClean="0"/>
              <a:t>оль</a:t>
            </a:r>
            <a:r>
              <a:rPr lang="ru-RU" sz="4400" dirty="0" smtClean="0"/>
              <a:t> – </a:t>
            </a:r>
            <a:r>
              <a:rPr lang="ru-RU" sz="4400" dirty="0" err="1" smtClean="0"/>
              <a:t>оль</a:t>
            </a:r>
            <a:endParaRPr lang="ru-RU" sz="4400" dirty="0" smtClean="0"/>
          </a:p>
          <a:p>
            <a:pPr marL="0" indent="0">
              <a:buNone/>
            </a:pPr>
            <a:r>
              <a:rPr lang="ru-RU" sz="4400" dirty="0"/>
              <a:t>э</a:t>
            </a:r>
            <a:r>
              <a:rPr lang="ru-RU" sz="4400" dirty="0" smtClean="0"/>
              <a:t>й – эй – эй – эль – эль - эль</a:t>
            </a:r>
          </a:p>
          <a:p>
            <a:pPr marL="0" indent="0">
              <a:buNone/>
            </a:pPr>
            <a:endParaRPr lang="ru-RU" sz="4400" dirty="0" smtClean="0"/>
          </a:p>
          <a:p>
            <a:pPr marL="0" indent="0">
              <a:buNone/>
            </a:pPr>
            <a:endParaRPr lang="ru-RU" sz="4400" dirty="0" smtClean="0"/>
          </a:p>
          <a:p>
            <a:pPr marL="0" indent="0">
              <a:buNone/>
            </a:pPr>
            <a:endParaRPr lang="ru-RU" sz="4800" dirty="0" smtClean="0"/>
          </a:p>
          <a:p>
            <a:pPr marL="0" indent="0">
              <a:buNone/>
            </a:pPr>
            <a:endParaRPr lang="ru-RU" dirty="0"/>
          </a:p>
        </p:txBody>
      </p:sp>
    </p:spTree>
    <p:extLst>
      <p:ext uri="{BB962C8B-B14F-4D97-AF65-F5344CB8AC3E}">
        <p14:creationId xmlns:p14="http://schemas.microsoft.com/office/powerpoint/2010/main" xmlns="" val="111368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1959" y="1600201"/>
            <a:ext cx="11623729" cy="4525963"/>
          </a:xfrm>
        </p:spPr>
        <p:txBody>
          <a:bodyPr/>
          <a:lstStyle/>
          <a:p>
            <a:pPr marL="0" indent="0">
              <a:buNone/>
            </a:pPr>
            <a:r>
              <a:rPr lang="ru-RU" sz="4800" dirty="0"/>
              <a:t>ю</a:t>
            </a:r>
            <a:r>
              <a:rPr lang="ru-RU" sz="4800" dirty="0" smtClean="0"/>
              <a:t>г – люк                     лежи – ежи</a:t>
            </a:r>
          </a:p>
          <a:p>
            <a:pPr marL="0" indent="0">
              <a:buNone/>
            </a:pPr>
            <a:r>
              <a:rPr lang="ru-RU" sz="4800" dirty="0"/>
              <a:t>й</a:t>
            </a:r>
            <a:r>
              <a:rPr lang="ru-RU" sz="4800" dirty="0" smtClean="0"/>
              <a:t>од – лёд                    полезть – поесть</a:t>
            </a:r>
          </a:p>
          <a:p>
            <a:pPr marL="0" indent="0">
              <a:buNone/>
            </a:pPr>
            <a:r>
              <a:rPr lang="ru-RU" sz="4800" dirty="0"/>
              <a:t>я</a:t>
            </a:r>
            <a:r>
              <a:rPr lang="ru-RU" sz="4800" dirty="0" smtClean="0"/>
              <a:t>мка – лямка              ляжка – Яшка</a:t>
            </a:r>
          </a:p>
          <a:p>
            <a:pPr marL="0" indent="0">
              <a:buNone/>
            </a:pPr>
            <a:r>
              <a:rPr lang="ru-RU" sz="4800" dirty="0"/>
              <a:t>ю</a:t>
            </a:r>
            <a:r>
              <a:rPr lang="ru-RU" sz="4800" dirty="0" smtClean="0"/>
              <a:t>бочка – </a:t>
            </a:r>
            <a:r>
              <a:rPr lang="ru-RU" sz="4800" dirty="0" err="1" smtClean="0"/>
              <a:t>Любочка</a:t>
            </a:r>
            <a:r>
              <a:rPr lang="ru-RU" sz="4800" dirty="0" smtClean="0"/>
              <a:t>      Коля - колья </a:t>
            </a:r>
            <a:endParaRPr lang="ru-RU" sz="4800" dirty="0"/>
          </a:p>
        </p:txBody>
      </p:sp>
      <p:sp>
        <p:nvSpPr>
          <p:cNvPr id="4" name="Заголовок 1"/>
          <p:cNvSpPr>
            <a:spLocks noGrp="1"/>
          </p:cNvSpPr>
          <p:nvPr>
            <p:ph type="title"/>
          </p:nvPr>
        </p:nvSpPr>
        <p:spPr/>
        <p:txBody>
          <a:bodyPr/>
          <a:lstStyle/>
          <a:p>
            <a:r>
              <a:rPr lang="ru-RU" dirty="0" smtClean="0"/>
              <a:t>Игра «Наоборот».</a:t>
            </a:r>
            <a:endParaRPr lang="ru-RU" dirty="0"/>
          </a:p>
        </p:txBody>
      </p:sp>
    </p:spTree>
    <p:extLst>
      <p:ext uri="{BB962C8B-B14F-4D97-AF65-F5344CB8AC3E}">
        <p14:creationId xmlns:p14="http://schemas.microsoft.com/office/powerpoint/2010/main" xmlns="" val="140852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Посчитай 1↔10</a:t>
            </a:r>
            <a:endParaRPr lang="ru-RU" dirty="0"/>
          </a:p>
        </p:txBody>
      </p:sp>
      <p:sp>
        <p:nvSpPr>
          <p:cNvPr id="3" name="Объект 2"/>
          <p:cNvSpPr>
            <a:spLocks noGrp="1"/>
          </p:cNvSpPr>
          <p:nvPr>
            <p:ph idx="1"/>
          </p:nvPr>
        </p:nvSpPr>
        <p:spPr>
          <a:xfrm>
            <a:off x="3856383" y="1600201"/>
            <a:ext cx="4194314" cy="824947"/>
          </a:xfrm>
        </p:spPr>
        <p:txBody>
          <a:bodyPr/>
          <a:lstStyle/>
          <a:p>
            <a:pPr marL="0" indent="0" algn="ctr">
              <a:buNone/>
            </a:pPr>
            <a:r>
              <a:rPr lang="ru-RU" sz="4000" dirty="0"/>
              <a:t>к</a:t>
            </a:r>
            <a:r>
              <a:rPr lang="ru-RU" sz="4000" b="1" dirty="0" smtClean="0">
                <a:solidFill>
                  <a:srgbClr val="008000"/>
                </a:solidFill>
                <a:effectLst>
                  <a:outerShdw blurRad="38100" dist="38100" dir="2700000" algn="tl">
                    <a:srgbClr val="000000">
                      <a:alpha val="43137"/>
                    </a:srgbClr>
                  </a:outerShdw>
                </a:effectLst>
              </a:rPr>
              <a:t>л</a:t>
            </a:r>
            <a:r>
              <a:rPr lang="ru-RU" sz="4000" dirty="0" smtClean="0"/>
              <a:t>еновы</a:t>
            </a:r>
            <a:r>
              <a:rPr lang="ru-RU" sz="4000" b="1" dirty="0" smtClean="0">
                <a:solidFill>
                  <a:srgbClr val="008000"/>
                </a:solidFill>
                <a:effectLst>
                  <a:outerShdw blurRad="38100" dist="38100" dir="2700000" algn="tl">
                    <a:srgbClr val="000000">
                      <a:alpha val="43137"/>
                    </a:srgbClr>
                  </a:outerShdw>
                </a:effectLst>
              </a:rPr>
              <a:t>й</a:t>
            </a:r>
            <a:r>
              <a:rPr lang="ru-RU" sz="4000" dirty="0" smtClean="0"/>
              <a:t>  </a:t>
            </a:r>
            <a:r>
              <a:rPr lang="ru-RU" sz="4000" b="1" dirty="0" smtClean="0">
                <a:solidFill>
                  <a:srgbClr val="008000"/>
                </a:solidFill>
                <a:effectLst>
                  <a:outerShdw blurRad="38100" dist="38100" dir="2700000" algn="tl">
                    <a:srgbClr val="000000">
                      <a:alpha val="43137"/>
                    </a:srgbClr>
                  </a:outerShdw>
                </a:effectLst>
              </a:rPr>
              <a:t>л</a:t>
            </a:r>
            <a:r>
              <a:rPr lang="ru-RU" sz="4000" dirty="0" smtClean="0"/>
              <a:t>ист</a:t>
            </a:r>
            <a:endParaRPr lang="ru-RU" sz="4000"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20654226">
            <a:off x="0" y="299607"/>
            <a:ext cx="2047461" cy="1873592"/>
          </a:xfrm>
          <a:prstGeom prst="rect">
            <a:avLst/>
          </a:prstGeom>
        </p:spPr>
      </p:pic>
      <p:pic>
        <p:nvPicPr>
          <p:cNvPr id="6" name="Рисунок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757174">
            <a:off x="2110788" y="1972991"/>
            <a:ext cx="2047461" cy="1873592"/>
          </a:xfrm>
          <a:prstGeom prst="rect">
            <a:avLst/>
          </a:prstGeom>
        </p:spPr>
      </p:pic>
      <p:pic>
        <p:nvPicPr>
          <p:cNvPr id="7" name="Рисунок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4789867">
            <a:off x="-1" y="3243258"/>
            <a:ext cx="2047461" cy="1873592"/>
          </a:xfrm>
          <a:prstGeom prst="rect">
            <a:avLst/>
          </a:prstGeom>
        </p:spPr>
      </p:pic>
      <p:pic>
        <p:nvPicPr>
          <p:cNvPr id="8" name="Рисунок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8069381">
            <a:off x="874643" y="5117219"/>
            <a:ext cx="2047461" cy="1873592"/>
          </a:xfrm>
          <a:prstGeom prst="rect">
            <a:avLst/>
          </a:prstGeom>
        </p:spPr>
      </p:pic>
      <p:pic>
        <p:nvPicPr>
          <p:cNvPr id="9" name="Рисунок 8"/>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138146">
            <a:off x="3739936" y="4252218"/>
            <a:ext cx="2047461" cy="1873592"/>
          </a:xfrm>
          <a:prstGeom prst="rect">
            <a:avLst/>
          </a:prstGeom>
        </p:spPr>
      </p:pic>
      <p:pic>
        <p:nvPicPr>
          <p:cNvPr id="10" name="Рисунок 9"/>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527371">
            <a:off x="9972261" y="0"/>
            <a:ext cx="2047461" cy="1873592"/>
          </a:xfrm>
          <a:prstGeom prst="rect">
            <a:avLst/>
          </a:prstGeom>
        </p:spPr>
      </p:pic>
      <p:pic>
        <p:nvPicPr>
          <p:cNvPr id="11" name="Рисунок 10"/>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2095199">
            <a:off x="8050697" y="1713067"/>
            <a:ext cx="2047461" cy="1873592"/>
          </a:xfrm>
          <a:prstGeom prst="rect">
            <a:avLst/>
          </a:prstGeom>
        </p:spPr>
      </p:pic>
      <p:pic>
        <p:nvPicPr>
          <p:cNvPr id="12" name="Рисунок 1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5480379">
            <a:off x="9611142" y="3586659"/>
            <a:ext cx="2047461" cy="1873592"/>
          </a:xfrm>
          <a:prstGeom prst="rect">
            <a:avLst/>
          </a:prstGeom>
        </p:spPr>
      </p:pic>
      <p:pic>
        <p:nvPicPr>
          <p:cNvPr id="13" name="Рисунок 12"/>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3103211">
            <a:off x="5855239" y="2818751"/>
            <a:ext cx="2047461" cy="1873592"/>
          </a:xfrm>
          <a:prstGeom prst="rect">
            <a:avLst/>
          </a:prstGeom>
        </p:spPr>
      </p:pic>
      <p:pic>
        <p:nvPicPr>
          <p:cNvPr id="14" name="Рисунок 1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10186939">
            <a:off x="7285383" y="4984408"/>
            <a:ext cx="2047461" cy="1873592"/>
          </a:xfrm>
          <a:prstGeom prst="rect">
            <a:avLst/>
          </a:prstGeom>
        </p:spPr>
      </p:pic>
    </p:spTree>
    <p:extLst>
      <p:ext uri="{BB962C8B-B14F-4D97-AF65-F5344CB8AC3E}">
        <p14:creationId xmlns:p14="http://schemas.microsoft.com/office/powerpoint/2010/main" xmlns="" val="30925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4"/>
                                        </p:tgtEl>
                                        <p:attrNameLst>
                                          <p:attrName>ppt_x</p:attrName>
                                        </p:attrNameLst>
                                      </p:cBhvr>
                                      <p:tavLst>
                                        <p:tav tm="0">
                                          <p:val>
                                            <p:strVal val="ppt_x"/>
                                          </p:val>
                                        </p:tav>
                                        <p:tav tm="100000">
                                          <p:val>
                                            <p:strVal val="ppt_x"/>
                                          </p:val>
                                        </p:tav>
                                      </p:tavLst>
                                    </p:anim>
                                    <p:anim calcmode="lin" valueType="num">
                                      <p:cBhvr additive="base">
                                        <p:cTn id="72" dur="500"/>
                                        <p:tgtEl>
                                          <p:spTgt spid="14"/>
                                        </p:tgtEl>
                                        <p:attrNameLst>
                                          <p:attrName>ppt_y</p:attrName>
                                        </p:attrNameLst>
                                      </p:cBhvr>
                                      <p:tavLst>
                                        <p:tav tm="0">
                                          <p:val>
                                            <p:strVal val="ppt_y"/>
                                          </p:val>
                                        </p:tav>
                                        <p:tav tm="100000">
                                          <p:val>
                                            <p:strVal val="1+ppt_h/2"/>
                                          </p:val>
                                        </p:tav>
                                      </p:tavLst>
                                    </p:anim>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13"/>
                                        </p:tgtEl>
                                        <p:attrNameLst>
                                          <p:attrName>ppt_x</p:attrName>
                                        </p:attrNameLst>
                                      </p:cBhvr>
                                      <p:tavLst>
                                        <p:tav tm="0">
                                          <p:val>
                                            <p:strVal val="ppt_x"/>
                                          </p:val>
                                        </p:tav>
                                        <p:tav tm="100000">
                                          <p:val>
                                            <p:strVal val="ppt_x"/>
                                          </p:val>
                                        </p:tav>
                                      </p:tavLst>
                                    </p:anim>
                                    <p:anim calcmode="lin" valueType="num">
                                      <p:cBhvr additive="base">
                                        <p:cTn id="78" dur="500"/>
                                        <p:tgtEl>
                                          <p:spTgt spid="13"/>
                                        </p:tgtEl>
                                        <p:attrNameLst>
                                          <p:attrName>ppt_y</p:attrName>
                                        </p:attrNameLst>
                                      </p:cBhvr>
                                      <p:tavLst>
                                        <p:tav tm="0">
                                          <p:val>
                                            <p:strVal val="ppt_y"/>
                                          </p:val>
                                        </p:tav>
                                        <p:tav tm="100000">
                                          <p:val>
                                            <p:strVal val="1+ppt_h/2"/>
                                          </p:val>
                                        </p:tav>
                                      </p:tavLst>
                                    </p:anim>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2"/>
                                        </p:tgtEl>
                                        <p:attrNameLst>
                                          <p:attrName>ppt_x</p:attrName>
                                        </p:attrNameLst>
                                      </p:cBhvr>
                                      <p:tavLst>
                                        <p:tav tm="0">
                                          <p:val>
                                            <p:strVal val="ppt_x"/>
                                          </p:val>
                                        </p:tav>
                                        <p:tav tm="100000">
                                          <p:val>
                                            <p:strVal val="ppt_x"/>
                                          </p:val>
                                        </p:tav>
                                      </p:tavLst>
                                    </p:anim>
                                    <p:anim calcmode="lin" valueType="num">
                                      <p:cBhvr additive="base">
                                        <p:cTn id="84" dur="500"/>
                                        <p:tgtEl>
                                          <p:spTgt spid="12"/>
                                        </p:tgtEl>
                                        <p:attrNameLst>
                                          <p:attrName>ppt_y</p:attrName>
                                        </p:attrNameLst>
                                      </p:cBhvr>
                                      <p:tavLst>
                                        <p:tav tm="0">
                                          <p:val>
                                            <p:strVal val="ppt_y"/>
                                          </p:val>
                                        </p:tav>
                                        <p:tav tm="100000">
                                          <p:val>
                                            <p:strVal val="1+ppt_h/2"/>
                                          </p:val>
                                        </p:tav>
                                      </p:tavLst>
                                    </p:anim>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11"/>
                                        </p:tgtEl>
                                        <p:attrNameLst>
                                          <p:attrName>ppt_x</p:attrName>
                                        </p:attrNameLst>
                                      </p:cBhvr>
                                      <p:tavLst>
                                        <p:tav tm="0">
                                          <p:val>
                                            <p:strVal val="ppt_x"/>
                                          </p:val>
                                        </p:tav>
                                        <p:tav tm="100000">
                                          <p:val>
                                            <p:strVal val="ppt_x"/>
                                          </p:val>
                                        </p:tav>
                                      </p:tavLst>
                                    </p:anim>
                                    <p:anim calcmode="lin" valueType="num">
                                      <p:cBhvr additive="base">
                                        <p:cTn id="90" dur="500"/>
                                        <p:tgtEl>
                                          <p:spTgt spid="11"/>
                                        </p:tgtEl>
                                        <p:attrNameLst>
                                          <p:attrName>ppt_y</p:attrName>
                                        </p:attrNameLst>
                                      </p:cBhvr>
                                      <p:tavLst>
                                        <p:tav tm="0">
                                          <p:val>
                                            <p:strVal val="ppt_y"/>
                                          </p:val>
                                        </p:tav>
                                        <p:tav tm="100000">
                                          <p:val>
                                            <p:strVal val="1+ppt_h/2"/>
                                          </p:val>
                                        </p:tav>
                                      </p:tavLst>
                                    </p:anim>
                                    <p:set>
                                      <p:cBhvr>
                                        <p:cTn id="91" dur="1" fill="hold">
                                          <p:stCondLst>
                                            <p:cond delay="499"/>
                                          </p:stCondLst>
                                        </p:cTn>
                                        <p:tgtEl>
                                          <p:spTgt spid="1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0"/>
                                        </p:tgtEl>
                                        <p:attrNameLst>
                                          <p:attrName>ppt_x</p:attrName>
                                        </p:attrNameLst>
                                      </p:cBhvr>
                                      <p:tavLst>
                                        <p:tav tm="0">
                                          <p:val>
                                            <p:strVal val="ppt_x"/>
                                          </p:val>
                                        </p:tav>
                                        <p:tav tm="100000">
                                          <p:val>
                                            <p:strVal val="ppt_x"/>
                                          </p:val>
                                        </p:tav>
                                      </p:tavLst>
                                    </p:anim>
                                    <p:anim calcmode="lin" valueType="num">
                                      <p:cBhvr additive="base">
                                        <p:cTn id="96" dur="500"/>
                                        <p:tgtEl>
                                          <p:spTgt spid="10"/>
                                        </p:tgtEl>
                                        <p:attrNameLst>
                                          <p:attrName>ppt_y</p:attrName>
                                        </p:attrNameLst>
                                      </p:cBhvr>
                                      <p:tavLst>
                                        <p:tav tm="0">
                                          <p:val>
                                            <p:strVal val="ppt_y"/>
                                          </p:val>
                                        </p:tav>
                                        <p:tav tm="100000">
                                          <p:val>
                                            <p:strVal val="1+ppt_h/2"/>
                                          </p:val>
                                        </p:tav>
                                      </p:tavLst>
                                    </p:anim>
                                    <p:set>
                                      <p:cBhvr>
                                        <p:cTn id="97" dur="1" fill="hold">
                                          <p:stCondLst>
                                            <p:cond delay="499"/>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nodeType="clickEffect">
                                  <p:stCondLst>
                                    <p:cond delay="0"/>
                                  </p:stCondLst>
                                  <p:childTnLst>
                                    <p:anim calcmode="lin" valueType="num">
                                      <p:cBhvr additive="base">
                                        <p:cTn id="101" dur="500"/>
                                        <p:tgtEl>
                                          <p:spTgt spid="9"/>
                                        </p:tgtEl>
                                        <p:attrNameLst>
                                          <p:attrName>ppt_x</p:attrName>
                                        </p:attrNameLst>
                                      </p:cBhvr>
                                      <p:tavLst>
                                        <p:tav tm="0">
                                          <p:val>
                                            <p:strVal val="ppt_x"/>
                                          </p:val>
                                        </p:tav>
                                        <p:tav tm="100000">
                                          <p:val>
                                            <p:strVal val="ppt_x"/>
                                          </p:val>
                                        </p:tav>
                                      </p:tavLst>
                                    </p:anim>
                                    <p:anim calcmode="lin" valueType="num">
                                      <p:cBhvr additive="base">
                                        <p:cTn id="102" dur="500"/>
                                        <p:tgtEl>
                                          <p:spTgt spid="9"/>
                                        </p:tgtEl>
                                        <p:attrNameLst>
                                          <p:attrName>ppt_y</p:attrName>
                                        </p:attrNameLst>
                                      </p:cBhvr>
                                      <p:tavLst>
                                        <p:tav tm="0">
                                          <p:val>
                                            <p:strVal val="ppt_y"/>
                                          </p:val>
                                        </p:tav>
                                        <p:tav tm="100000">
                                          <p:val>
                                            <p:strVal val="1+ppt_h/2"/>
                                          </p:val>
                                        </p:tav>
                                      </p:tavLst>
                                    </p:anim>
                                    <p:set>
                                      <p:cBhvr>
                                        <p:cTn id="103" dur="1" fill="hold">
                                          <p:stCondLst>
                                            <p:cond delay="499"/>
                                          </p:stCondLst>
                                        </p:cTn>
                                        <p:tgtEl>
                                          <p:spTgt spid="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8"/>
                                        </p:tgtEl>
                                        <p:attrNameLst>
                                          <p:attrName>ppt_x</p:attrName>
                                        </p:attrNameLst>
                                      </p:cBhvr>
                                      <p:tavLst>
                                        <p:tav tm="0">
                                          <p:val>
                                            <p:strVal val="ppt_x"/>
                                          </p:val>
                                        </p:tav>
                                        <p:tav tm="100000">
                                          <p:val>
                                            <p:strVal val="ppt_x"/>
                                          </p:val>
                                        </p:tav>
                                      </p:tavLst>
                                    </p:anim>
                                    <p:anim calcmode="lin" valueType="num">
                                      <p:cBhvr additive="base">
                                        <p:cTn id="108" dur="500"/>
                                        <p:tgtEl>
                                          <p:spTgt spid="8"/>
                                        </p:tgtEl>
                                        <p:attrNameLst>
                                          <p:attrName>ppt_y</p:attrName>
                                        </p:attrNameLst>
                                      </p:cBhvr>
                                      <p:tavLst>
                                        <p:tav tm="0">
                                          <p:val>
                                            <p:strVal val="ppt_y"/>
                                          </p:val>
                                        </p:tav>
                                        <p:tav tm="100000">
                                          <p:val>
                                            <p:strVal val="1+ppt_h/2"/>
                                          </p:val>
                                        </p:tav>
                                      </p:tavLst>
                                    </p:anim>
                                    <p:set>
                                      <p:cBhvr>
                                        <p:cTn id="109" dur="1" fill="hold">
                                          <p:stCondLst>
                                            <p:cond delay="499"/>
                                          </p:stCondLst>
                                        </p:cTn>
                                        <p:tgtEl>
                                          <p:spTgt spid="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7"/>
                                        </p:tgtEl>
                                        <p:attrNameLst>
                                          <p:attrName>ppt_x</p:attrName>
                                        </p:attrNameLst>
                                      </p:cBhvr>
                                      <p:tavLst>
                                        <p:tav tm="0">
                                          <p:val>
                                            <p:strVal val="ppt_x"/>
                                          </p:val>
                                        </p:tav>
                                        <p:tav tm="100000">
                                          <p:val>
                                            <p:strVal val="ppt_x"/>
                                          </p:val>
                                        </p:tav>
                                      </p:tavLst>
                                    </p:anim>
                                    <p:anim calcmode="lin" valueType="num">
                                      <p:cBhvr additive="base">
                                        <p:cTn id="114" dur="500"/>
                                        <p:tgtEl>
                                          <p:spTgt spid="7"/>
                                        </p:tgtEl>
                                        <p:attrNameLst>
                                          <p:attrName>ppt_y</p:attrName>
                                        </p:attrNameLst>
                                      </p:cBhvr>
                                      <p:tavLst>
                                        <p:tav tm="0">
                                          <p:val>
                                            <p:strVal val="ppt_y"/>
                                          </p:val>
                                        </p:tav>
                                        <p:tav tm="100000">
                                          <p:val>
                                            <p:strVal val="1+ppt_h/2"/>
                                          </p:val>
                                        </p:tav>
                                      </p:tavLst>
                                    </p:anim>
                                    <p:set>
                                      <p:cBhvr>
                                        <p:cTn id="115" dur="1" fill="hold">
                                          <p:stCondLst>
                                            <p:cond delay="499"/>
                                          </p:stCondLst>
                                        </p:cTn>
                                        <p:tgtEl>
                                          <p:spTgt spid="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 presetClass="exit" presetSubtype="4" fill="hold" nodeType="clickEffect">
                                  <p:stCondLst>
                                    <p:cond delay="0"/>
                                  </p:stCondLst>
                                  <p:childTnLst>
                                    <p:anim calcmode="lin" valueType="num">
                                      <p:cBhvr additive="base">
                                        <p:cTn id="119" dur="500"/>
                                        <p:tgtEl>
                                          <p:spTgt spid="6"/>
                                        </p:tgtEl>
                                        <p:attrNameLst>
                                          <p:attrName>ppt_x</p:attrName>
                                        </p:attrNameLst>
                                      </p:cBhvr>
                                      <p:tavLst>
                                        <p:tav tm="0">
                                          <p:val>
                                            <p:strVal val="ppt_x"/>
                                          </p:val>
                                        </p:tav>
                                        <p:tav tm="100000">
                                          <p:val>
                                            <p:strVal val="ppt_x"/>
                                          </p:val>
                                        </p:tav>
                                      </p:tavLst>
                                    </p:anim>
                                    <p:anim calcmode="lin" valueType="num">
                                      <p:cBhvr additive="base">
                                        <p:cTn id="120" dur="500"/>
                                        <p:tgtEl>
                                          <p:spTgt spid="6"/>
                                        </p:tgtEl>
                                        <p:attrNameLst>
                                          <p:attrName>ppt_y</p:attrName>
                                        </p:attrNameLst>
                                      </p:cBhvr>
                                      <p:tavLst>
                                        <p:tav tm="0">
                                          <p:val>
                                            <p:strVal val="ppt_y"/>
                                          </p:val>
                                        </p:tav>
                                        <p:tav tm="100000">
                                          <p:val>
                                            <p:strVal val="1+ppt_h/2"/>
                                          </p:val>
                                        </p:tav>
                                      </p:tavLst>
                                    </p:anim>
                                    <p:set>
                                      <p:cBhvr>
                                        <p:cTn id="1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4543" y="100061"/>
            <a:ext cx="10429461" cy="1143000"/>
          </a:xfrm>
        </p:spPr>
        <p:txBody>
          <a:bodyPr/>
          <a:lstStyle/>
          <a:p>
            <a:r>
              <a:rPr lang="ru-RU" dirty="0" smtClean="0"/>
              <a:t>Какого цвета эти цветы?</a:t>
            </a:r>
            <a:endParaRPr lang="ru-RU" dirty="0"/>
          </a:p>
        </p:txBody>
      </p:sp>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9314" r="15701"/>
          <a:stretch/>
        </p:blipFill>
        <p:spPr>
          <a:xfrm>
            <a:off x="269125" y="-73190"/>
            <a:ext cx="2727702" cy="4335871"/>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150454" y="2888591"/>
            <a:ext cx="3477194" cy="3809685"/>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20594959">
            <a:off x="8337590" y="112700"/>
            <a:ext cx="4336380" cy="5171552"/>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20768919">
            <a:off x="3056785" y="2215836"/>
            <a:ext cx="1550505" cy="4436687"/>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rot="235387">
            <a:off x="4770663" y="1310613"/>
            <a:ext cx="2096851" cy="3809685"/>
          </a:xfrm>
          <a:prstGeom prst="rect">
            <a:avLst/>
          </a:prstGeom>
        </p:spPr>
      </p:pic>
      <p:sp>
        <p:nvSpPr>
          <p:cNvPr id="10" name="TextBox 9"/>
          <p:cNvSpPr txBox="1"/>
          <p:nvPr/>
        </p:nvSpPr>
        <p:spPr>
          <a:xfrm>
            <a:off x="269126" y="4281857"/>
            <a:ext cx="2001830" cy="1200329"/>
          </a:xfrm>
          <a:prstGeom prst="rect">
            <a:avLst/>
          </a:prstGeom>
          <a:noFill/>
        </p:spPr>
        <p:txBody>
          <a:bodyPr wrap="none" rtlCol="0">
            <a:spAutoFit/>
          </a:bodyPr>
          <a:lstStyle/>
          <a:p>
            <a:pPr algn="just"/>
            <a:r>
              <a:rPr lang="ru-RU" sz="3600" dirty="0"/>
              <a:t>г</a:t>
            </a:r>
            <a:r>
              <a:rPr lang="ru-RU" sz="3600" dirty="0" smtClean="0"/>
              <a:t>олубой </a:t>
            </a:r>
          </a:p>
          <a:p>
            <a:pPr algn="just"/>
            <a:r>
              <a:rPr lang="ru-RU" sz="3600" dirty="0" smtClean="0"/>
              <a:t>василёк</a:t>
            </a:r>
            <a:endParaRPr lang="ru-RU" sz="3600" dirty="0"/>
          </a:p>
        </p:txBody>
      </p:sp>
      <p:sp>
        <p:nvSpPr>
          <p:cNvPr id="11" name="TextBox 10"/>
          <p:cNvSpPr txBox="1"/>
          <p:nvPr/>
        </p:nvSpPr>
        <p:spPr>
          <a:xfrm>
            <a:off x="1449111" y="5685580"/>
            <a:ext cx="2003562" cy="1200329"/>
          </a:xfrm>
          <a:prstGeom prst="rect">
            <a:avLst/>
          </a:prstGeom>
          <a:noFill/>
        </p:spPr>
        <p:txBody>
          <a:bodyPr wrap="none" rtlCol="0">
            <a:spAutoFit/>
          </a:bodyPr>
          <a:lstStyle/>
          <a:p>
            <a:pPr algn="ctr"/>
            <a:r>
              <a:rPr lang="ru-RU" sz="3600" dirty="0"/>
              <a:t>б</a:t>
            </a:r>
            <a:r>
              <a:rPr lang="ru-RU" sz="3600" dirty="0" smtClean="0"/>
              <a:t>елый </a:t>
            </a:r>
          </a:p>
          <a:p>
            <a:pPr algn="ctr"/>
            <a:r>
              <a:rPr lang="ru-RU" sz="3600" dirty="0" smtClean="0"/>
              <a:t>тюльпан</a:t>
            </a:r>
            <a:endParaRPr lang="ru-RU" sz="3600" dirty="0"/>
          </a:p>
        </p:txBody>
      </p:sp>
      <p:sp>
        <p:nvSpPr>
          <p:cNvPr id="12" name="TextBox 11"/>
          <p:cNvSpPr txBox="1"/>
          <p:nvPr/>
        </p:nvSpPr>
        <p:spPr>
          <a:xfrm>
            <a:off x="4079377" y="5187565"/>
            <a:ext cx="1949573" cy="1200329"/>
          </a:xfrm>
          <a:prstGeom prst="rect">
            <a:avLst/>
          </a:prstGeom>
          <a:noFill/>
        </p:spPr>
        <p:txBody>
          <a:bodyPr wrap="none" rtlCol="0">
            <a:spAutoFit/>
          </a:bodyPr>
          <a:lstStyle/>
          <a:p>
            <a:pPr algn="ctr"/>
            <a:r>
              <a:rPr lang="ru-RU" sz="3600" dirty="0"/>
              <a:t>ж</a:t>
            </a:r>
            <a:r>
              <a:rPr lang="ru-RU" sz="3600" dirty="0" smtClean="0"/>
              <a:t>ёлтый </a:t>
            </a:r>
          </a:p>
          <a:p>
            <a:pPr algn="ctr"/>
            <a:r>
              <a:rPr lang="ru-RU" sz="3600" dirty="0" smtClean="0"/>
              <a:t>лютик</a:t>
            </a:r>
            <a:endParaRPr lang="ru-RU" sz="3600" dirty="0"/>
          </a:p>
        </p:txBody>
      </p:sp>
      <p:sp>
        <p:nvSpPr>
          <p:cNvPr id="13" name="TextBox 12"/>
          <p:cNvSpPr txBox="1"/>
          <p:nvPr/>
        </p:nvSpPr>
        <p:spPr>
          <a:xfrm>
            <a:off x="6499944" y="1688262"/>
            <a:ext cx="3060132" cy="1200329"/>
          </a:xfrm>
          <a:prstGeom prst="rect">
            <a:avLst/>
          </a:prstGeom>
          <a:noFill/>
        </p:spPr>
        <p:txBody>
          <a:bodyPr wrap="none" rtlCol="0">
            <a:spAutoFit/>
          </a:bodyPr>
          <a:lstStyle/>
          <a:p>
            <a:pPr algn="ctr"/>
            <a:r>
              <a:rPr lang="ru-RU" sz="3600" dirty="0"/>
              <a:t>ф</a:t>
            </a:r>
            <a:r>
              <a:rPr lang="ru-RU" sz="3600" dirty="0" smtClean="0"/>
              <a:t>иолетовые</a:t>
            </a:r>
          </a:p>
          <a:p>
            <a:pPr algn="ctr"/>
            <a:r>
              <a:rPr lang="ru-RU" sz="3600" dirty="0" smtClean="0"/>
              <a:t>колокольчики</a:t>
            </a:r>
            <a:endParaRPr lang="ru-RU" sz="3600" dirty="0"/>
          </a:p>
        </p:txBody>
      </p:sp>
      <p:sp>
        <p:nvSpPr>
          <p:cNvPr id="14" name="TextBox 13"/>
          <p:cNvSpPr txBox="1"/>
          <p:nvPr/>
        </p:nvSpPr>
        <p:spPr>
          <a:xfrm>
            <a:off x="9798957" y="5334569"/>
            <a:ext cx="2030171" cy="1200329"/>
          </a:xfrm>
          <a:prstGeom prst="rect">
            <a:avLst/>
          </a:prstGeom>
          <a:noFill/>
        </p:spPr>
        <p:txBody>
          <a:bodyPr wrap="none" rtlCol="0">
            <a:spAutoFit/>
          </a:bodyPr>
          <a:lstStyle/>
          <a:p>
            <a:pPr algn="ctr"/>
            <a:r>
              <a:rPr lang="ru-RU" sz="3600" dirty="0"/>
              <a:t>р</a:t>
            </a:r>
            <a:r>
              <a:rPr lang="ru-RU" sz="3600" dirty="0" smtClean="0"/>
              <a:t>озовая </a:t>
            </a:r>
          </a:p>
          <a:p>
            <a:pPr algn="ctr"/>
            <a:r>
              <a:rPr lang="ru-RU" sz="3600" dirty="0" smtClean="0"/>
              <a:t>лилия</a:t>
            </a:r>
            <a:endParaRPr lang="ru-RU" sz="3600" dirty="0"/>
          </a:p>
        </p:txBody>
      </p:sp>
    </p:spTree>
    <p:extLst>
      <p:ext uri="{BB962C8B-B14F-4D97-AF65-F5344CB8AC3E}">
        <p14:creationId xmlns:p14="http://schemas.microsoft.com/office/powerpoint/2010/main" xmlns="" val="32089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down)">
                                      <p:cBhvr>
                                        <p:cTn id="35" dur="500"/>
                                        <p:tgtEl>
                                          <p:spTgt spid="12">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wipe(down)">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ipe(down)">
                                      <p:cBhvr>
                                        <p:cTn id="49" dur="500"/>
                                        <p:tgtEl>
                                          <p:spTgt spid="13">
                                            <p:txEl>
                                              <p:pRg st="0" end="0"/>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wipe(down)">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wipe(down)">
                                      <p:cBhvr>
                                        <p:cTn id="63" dur="500"/>
                                        <p:tgtEl>
                                          <p:spTgt spid="14">
                                            <p:txEl>
                                              <p:pRg st="0" end="0"/>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animEffect transition="in" filter="wipe(down)">
                                      <p:cBhvr>
                                        <p:cTn id="6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2817" y="274638"/>
            <a:ext cx="5532783" cy="1143000"/>
          </a:xfrm>
        </p:spPr>
        <p:txBody>
          <a:bodyPr/>
          <a:lstStyle/>
          <a:p>
            <a:pPr algn="l"/>
            <a:r>
              <a:rPr lang="ru-RU" sz="4800" dirty="0"/>
              <a:t>Прочитай фразы.</a:t>
            </a:r>
          </a:p>
        </p:txBody>
      </p:sp>
      <p:grpSp>
        <p:nvGrpSpPr>
          <p:cNvPr id="25604" name="Group 4"/>
          <p:cNvGrpSpPr>
            <a:grpSpLocks/>
          </p:cNvGrpSpPr>
          <p:nvPr/>
        </p:nvGrpSpPr>
        <p:grpSpPr bwMode="auto">
          <a:xfrm>
            <a:off x="8176591" y="14495"/>
            <a:ext cx="2876550" cy="2014538"/>
            <a:chOff x="1296" y="1977"/>
            <a:chExt cx="1812" cy="1269"/>
          </a:xfrm>
        </p:grpSpPr>
        <p:pic>
          <p:nvPicPr>
            <p:cNvPr id="25605" name="Picture 5"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70" y="1977"/>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06" name="Picture 6"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40" y="2448"/>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07" name="Picture 7"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52" y="2256"/>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08" name="Picture 8"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52" y="2736"/>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09" name="Picture 9"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88" y="2880"/>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0" name="Picture 10"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68" y="2448"/>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1" name="Picture 11"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20" y="2064"/>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2" name="Picture 12"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20" y="2880"/>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3" name="Picture 13"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32" y="2640"/>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4" name="Picture 14"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32" y="2256"/>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5" name="Picture 15"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96" y="2064"/>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6" name="Picture 16"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96" y="2496"/>
              <a:ext cx="420" cy="36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7" name="Picture 17" descr="пчела"/>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44" y="2832"/>
              <a:ext cx="420" cy="36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5618" name="Rectangle 18"/>
          <p:cNvSpPr>
            <a:spLocks noGrp="1" noChangeArrowheads="1"/>
          </p:cNvSpPr>
          <p:nvPr>
            <p:ph type="body" idx="1"/>
          </p:nvPr>
        </p:nvSpPr>
        <p:spPr>
          <a:xfrm>
            <a:off x="636104" y="1752600"/>
            <a:ext cx="9422296" cy="5105400"/>
          </a:xfrm>
        </p:spPr>
        <p:txBody>
          <a:bodyPr/>
          <a:lstStyle/>
          <a:p>
            <a:pPr>
              <a:buFontTx/>
              <a:buNone/>
            </a:pPr>
            <a:r>
              <a:rPr lang="ru-RU" sz="4800" dirty="0"/>
              <a:t>Бо</a:t>
            </a:r>
            <a:r>
              <a:rPr lang="ru-RU" sz="4800" b="1" dirty="0">
                <a:solidFill>
                  <a:srgbClr val="008000"/>
                </a:solidFill>
                <a:effectLst>
                  <a:outerShdw blurRad="38100" dist="38100" dir="2700000" algn="tl">
                    <a:srgbClr val="000000"/>
                  </a:outerShdw>
                </a:effectLst>
              </a:rPr>
              <a:t>л</a:t>
            </a:r>
            <a:r>
              <a:rPr lang="ru-RU" sz="4800" dirty="0"/>
              <a:t>ьшо</a:t>
            </a:r>
            <a:r>
              <a:rPr lang="ru-RU" sz="4800" b="1" dirty="0">
                <a:solidFill>
                  <a:srgbClr val="009900"/>
                </a:solidFill>
                <a:effectLst>
                  <a:outerShdw blurRad="38100" dist="38100" dir="2700000" algn="tl">
                    <a:srgbClr val="000000"/>
                  </a:outerShdw>
                </a:effectLst>
              </a:rPr>
              <a:t>й</a:t>
            </a:r>
            <a:r>
              <a:rPr lang="ru-RU" sz="4800" dirty="0"/>
              <a:t> пче</a:t>
            </a:r>
            <a:r>
              <a:rPr lang="ru-RU" sz="4800" b="1" dirty="0">
                <a:solidFill>
                  <a:srgbClr val="008000"/>
                </a:solidFill>
                <a:effectLst>
                  <a:outerShdw blurRad="38100" dist="38100" dir="2700000" algn="tl">
                    <a:srgbClr val="000000"/>
                  </a:outerShdw>
                </a:effectLst>
              </a:rPr>
              <a:t>л</a:t>
            </a:r>
            <a:r>
              <a:rPr lang="ru-RU" sz="4800" dirty="0"/>
              <a:t>ины</a:t>
            </a:r>
            <a:r>
              <a:rPr lang="ru-RU" sz="4800" b="1" dirty="0">
                <a:solidFill>
                  <a:srgbClr val="009900"/>
                </a:solidFill>
                <a:effectLst>
                  <a:outerShdw blurRad="38100" dist="38100" dir="2700000" algn="tl">
                    <a:srgbClr val="000000"/>
                  </a:outerShdw>
                </a:effectLst>
              </a:rPr>
              <a:t>й</a:t>
            </a:r>
            <a:r>
              <a:rPr lang="ru-RU" sz="4800" dirty="0"/>
              <a:t> ро</a:t>
            </a:r>
            <a:r>
              <a:rPr lang="ru-RU" sz="4800" b="1" dirty="0">
                <a:solidFill>
                  <a:srgbClr val="009900"/>
                </a:solidFill>
                <a:effectLst>
                  <a:outerShdw blurRad="38100" dist="38100" dir="2700000" algn="tl">
                    <a:srgbClr val="000000"/>
                  </a:outerShdw>
                </a:effectLst>
              </a:rPr>
              <a:t>й</a:t>
            </a:r>
          </a:p>
          <a:p>
            <a:pPr>
              <a:buFontTx/>
              <a:buNone/>
            </a:pPr>
            <a:endParaRPr lang="ru-RU" sz="3600" b="1" dirty="0">
              <a:solidFill>
                <a:srgbClr val="009900"/>
              </a:solidFill>
              <a:effectLst>
                <a:outerShdw blurRad="38100" dist="38100" dir="2700000" algn="tl">
                  <a:srgbClr val="000000"/>
                </a:outerShdw>
              </a:effectLst>
            </a:endParaRPr>
          </a:p>
          <a:p>
            <a:pPr>
              <a:buFontTx/>
              <a:buNone/>
            </a:pPr>
            <a:endParaRPr lang="ru-RU" sz="3600" b="1" dirty="0">
              <a:solidFill>
                <a:srgbClr val="009900"/>
              </a:solidFill>
              <a:effectLst>
                <a:outerShdw blurRad="38100" dist="38100" dir="2700000" algn="tl">
                  <a:srgbClr val="000000"/>
                </a:outerShdw>
              </a:effectLst>
            </a:endParaRPr>
          </a:p>
          <a:p>
            <a:pPr>
              <a:buFontTx/>
              <a:buNone/>
            </a:pPr>
            <a:endParaRPr lang="ru-RU" sz="3600" b="1" dirty="0">
              <a:solidFill>
                <a:srgbClr val="009900"/>
              </a:solidFill>
              <a:effectLst>
                <a:outerShdw blurRad="38100" dist="38100" dir="2700000" algn="tl">
                  <a:srgbClr val="000000"/>
                </a:outerShdw>
              </a:effectLst>
            </a:endParaRPr>
          </a:p>
          <a:p>
            <a:pPr>
              <a:buFontTx/>
              <a:buNone/>
            </a:pPr>
            <a:endParaRPr lang="ru-RU" sz="3600" dirty="0"/>
          </a:p>
          <a:p>
            <a:pPr>
              <a:buFontTx/>
              <a:buNone/>
            </a:pPr>
            <a:r>
              <a:rPr lang="ru-RU" sz="4800" dirty="0"/>
              <a:t>Да</a:t>
            </a:r>
            <a:r>
              <a:rPr lang="ru-RU" sz="4800" b="1" dirty="0">
                <a:solidFill>
                  <a:srgbClr val="008000"/>
                </a:solidFill>
                <a:effectLst>
                  <a:outerShdw blurRad="38100" dist="38100" dir="2700000" algn="tl">
                    <a:srgbClr val="000000"/>
                  </a:outerShdw>
                </a:effectLst>
              </a:rPr>
              <a:t>л</a:t>
            </a:r>
            <a:r>
              <a:rPr lang="ru-RU" sz="4800" dirty="0"/>
              <a:t>ёки</a:t>
            </a:r>
            <a:r>
              <a:rPr lang="ru-RU" sz="4800" b="1" dirty="0">
                <a:solidFill>
                  <a:srgbClr val="009900"/>
                </a:solidFill>
                <a:effectLst>
                  <a:outerShdw blurRad="38100" dist="38100" dir="2700000" algn="tl">
                    <a:srgbClr val="000000"/>
                  </a:outerShdw>
                </a:effectLst>
              </a:rPr>
              <a:t>й </a:t>
            </a:r>
            <a:r>
              <a:rPr lang="ru-RU" sz="4800" dirty="0"/>
              <a:t>горны</a:t>
            </a:r>
            <a:r>
              <a:rPr lang="ru-RU" sz="4800" b="1" dirty="0">
                <a:solidFill>
                  <a:srgbClr val="009900"/>
                </a:solidFill>
                <a:effectLst>
                  <a:outerShdw blurRad="38100" dist="38100" dir="2700000" algn="tl">
                    <a:srgbClr val="000000"/>
                  </a:outerShdw>
                </a:effectLst>
              </a:rPr>
              <a:t>й</a:t>
            </a:r>
            <a:r>
              <a:rPr lang="ru-RU" sz="4800" dirty="0"/>
              <a:t> кра</a:t>
            </a:r>
            <a:r>
              <a:rPr lang="ru-RU" sz="4800" b="1" dirty="0">
                <a:solidFill>
                  <a:srgbClr val="009900"/>
                </a:solidFill>
                <a:effectLst>
                  <a:outerShdw blurRad="38100" dist="38100" dir="2700000" algn="tl">
                    <a:srgbClr val="000000"/>
                  </a:outerShdw>
                </a:effectLst>
              </a:rPr>
              <a:t>й</a:t>
            </a:r>
          </a:p>
          <a:p>
            <a:pPr>
              <a:buFontTx/>
              <a:buNone/>
            </a:pPr>
            <a:endParaRPr lang="ru-RU" sz="3600" dirty="0"/>
          </a:p>
        </p:txBody>
      </p:sp>
      <p:pic>
        <p:nvPicPr>
          <p:cNvPr id="25619" name="Picture 19" descr="горная река"/>
          <p:cNvPicPr>
            <a:picLocks noChangeAspect="1" noChangeArrowheads="1"/>
          </p:cNvPicPr>
          <p:nvPr/>
        </p:nvPicPr>
        <p:blipFill>
          <a:blip r:embed="rId3" cstate="email">
            <a:extLst>
              <a:ext uri="{28A0092B-C50C-407E-A947-70E740481C1C}">
                <a14:useLocalDpi xmlns:a14="http://schemas.microsoft.com/office/drawing/2010/main" xmlns="" val="0"/>
              </a:ext>
            </a:extLst>
          </a:blip>
          <a:srcRect l="5400" t="2036" r="9256" b="5429"/>
          <a:stretch>
            <a:fillRect/>
          </a:stretch>
        </p:blipFill>
        <p:spPr bwMode="auto">
          <a:xfrm>
            <a:off x="7890840" y="2790524"/>
            <a:ext cx="4301159" cy="4067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8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18">
                                            <p:txEl>
                                              <p:pRg st="0" end="0"/>
                                            </p:txEl>
                                          </p:spTgt>
                                        </p:tgtEl>
                                        <p:attrNameLst>
                                          <p:attrName>style.visibility</p:attrName>
                                        </p:attrNameLst>
                                      </p:cBhvr>
                                      <p:to>
                                        <p:strVal val="visible"/>
                                      </p:to>
                                    </p:set>
                                    <p:anim calcmode="discrete" valueType="clr">
                                      <p:cBhvr override="childStyle">
                                        <p:cTn id="7" dur="80"/>
                                        <p:tgtEl>
                                          <p:spTgt spid="256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1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1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25604"/>
                                        </p:tgtEl>
                                        <p:attrNameLst>
                                          <p:attrName>style.visibility</p:attrName>
                                        </p:attrNameLst>
                                      </p:cBhvr>
                                      <p:to>
                                        <p:strVal val="visible"/>
                                      </p:to>
                                    </p:set>
                                    <p:anim calcmode="lin" valueType="num">
                                      <p:cBhvr additive="base">
                                        <p:cTn id="14" dur="3000" fill="hold"/>
                                        <p:tgtEl>
                                          <p:spTgt spid="25604"/>
                                        </p:tgtEl>
                                        <p:attrNameLst>
                                          <p:attrName>ppt_x</p:attrName>
                                        </p:attrNameLst>
                                      </p:cBhvr>
                                      <p:tavLst>
                                        <p:tav tm="0">
                                          <p:val>
                                            <p:strVal val="1+#ppt_w/2"/>
                                          </p:val>
                                        </p:tav>
                                        <p:tav tm="100000">
                                          <p:val>
                                            <p:strVal val="#ppt_x"/>
                                          </p:val>
                                        </p:tav>
                                      </p:tavLst>
                                    </p:anim>
                                    <p:anim calcmode="lin" valueType="num">
                                      <p:cBhvr additive="base">
                                        <p:cTn id="15" dur="30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5618">
                                            <p:txEl>
                                              <p:pRg st="5" end="5"/>
                                            </p:txEl>
                                          </p:spTgt>
                                        </p:tgtEl>
                                        <p:attrNameLst>
                                          <p:attrName>style.visibility</p:attrName>
                                        </p:attrNameLst>
                                      </p:cBhvr>
                                      <p:to>
                                        <p:strVal val="visible"/>
                                      </p:to>
                                    </p:set>
                                    <p:anim calcmode="discrete" valueType="clr">
                                      <p:cBhvr override="childStyle">
                                        <p:cTn id="20" dur="80"/>
                                        <p:tgtEl>
                                          <p:spTgt spid="25618">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5618">
                                            <p:txEl>
                                              <p:pRg st="5" end="5"/>
                                            </p:txEl>
                                          </p:spTgt>
                                        </p:tgtEl>
                                        <p:attrNameLst>
                                          <p:attrName>fillcolor</p:attrName>
                                        </p:attrNameLst>
                                      </p:cBhvr>
                                      <p:tavLst>
                                        <p:tav tm="0">
                                          <p:val>
                                            <p:clrVal>
                                              <a:schemeClr val="accent2"/>
                                            </p:clrVal>
                                          </p:val>
                                        </p:tav>
                                        <p:tav tm="50000">
                                          <p:val>
                                            <p:clrVal>
                                              <a:schemeClr val="hlink"/>
                                            </p:clrVal>
                                          </p:val>
                                        </p:tav>
                                      </p:tavLst>
                                    </p:anim>
                                    <p:set>
                                      <p:cBhvr>
                                        <p:cTn id="22" dur="80"/>
                                        <p:tgtEl>
                                          <p:spTgt spid="25618">
                                            <p:txEl>
                                              <p:pRg st="5" end="5"/>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5619"/>
                                        </p:tgtEl>
                                        <p:attrNameLst>
                                          <p:attrName>style.visibility</p:attrName>
                                        </p:attrNameLst>
                                      </p:cBhvr>
                                      <p:to>
                                        <p:strVal val="visible"/>
                                      </p:to>
                                    </p:set>
                                    <p:anim calcmode="lin" valueType="num">
                                      <p:cBhvr>
                                        <p:cTn id="27" dur="500" fill="hold"/>
                                        <p:tgtEl>
                                          <p:spTgt spid="25619"/>
                                        </p:tgtEl>
                                        <p:attrNameLst>
                                          <p:attrName>ppt_w</p:attrName>
                                        </p:attrNameLst>
                                      </p:cBhvr>
                                      <p:tavLst>
                                        <p:tav tm="0">
                                          <p:val>
                                            <p:fltVal val="0"/>
                                          </p:val>
                                        </p:tav>
                                        <p:tav tm="100000">
                                          <p:val>
                                            <p:strVal val="#ppt_w"/>
                                          </p:val>
                                        </p:tav>
                                      </p:tavLst>
                                    </p:anim>
                                    <p:anim calcmode="lin" valueType="num">
                                      <p:cBhvr>
                                        <p:cTn id="28" dur="500" fill="hold"/>
                                        <p:tgtEl>
                                          <p:spTgt spid="25619"/>
                                        </p:tgtEl>
                                        <p:attrNameLst>
                                          <p:attrName>ppt_h</p:attrName>
                                        </p:attrNameLst>
                                      </p:cBhvr>
                                      <p:tavLst>
                                        <p:tav tm="0">
                                          <p:val>
                                            <p:fltVal val="0"/>
                                          </p:val>
                                        </p:tav>
                                        <p:tav tm="100000">
                                          <p:val>
                                            <p:strVal val="#ppt_h"/>
                                          </p:val>
                                        </p:tav>
                                      </p:tavLst>
                                    </p:anim>
                                    <p:animEffect transition="in" filter="fade">
                                      <p:cBhvr>
                                        <p:cTn id="29"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765</Words>
  <Application>Microsoft Office PowerPoint</Application>
  <PresentationFormat>Произвольный</PresentationFormat>
  <Paragraphs>191</Paragraphs>
  <Slides>31</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Тема Office</vt:lpstr>
      <vt:lpstr>Оформление по умолчанию</vt:lpstr>
      <vt:lpstr>1_Оформление по умолчанию</vt:lpstr>
      <vt:lpstr>Слайд 1</vt:lpstr>
      <vt:lpstr>Цели:   </vt:lpstr>
      <vt:lpstr>Особенности артикуляции звука [Л'].  </vt:lpstr>
      <vt:lpstr>Звук Й.</vt:lpstr>
      <vt:lpstr>Игра «Наоборот».</vt:lpstr>
      <vt:lpstr>Игра «Наоборот».</vt:lpstr>
      <vt:lpstr>Посчитай 1↔10</vt:lpstr>
      <vt:lpstr>Какого цвета эти цветы?</vt:lpstr>
      <vt:lpstr>Прочитай фразы.</vt:lpstr>
      <vt:lpstr>Слайд 10</vt:lpstr>
      <vt:lpstr>Слайд 11</vt:lpstr>
      <vt:lpstr>Слайд 12</vt:lpstr>
      <vt:lpstr>Слайд 13</vt:lpstr>
      <vt:lpstr>Слайд 14</vt:lpstr>
      <vt:lpstr>Какие гномы по характеру?</vt:lpstr>
      <vt:lpstr>Слайд 16</vt:lpstr>
      <vt:lpstr>Слайд 17</vt:lpstr>
      <vt:lpstr>Слайд 18</vt:lpstr>
      <vt:lpstr>Слайд 19</vt:lpstr>
      <vt:lpstr>Повтори чистоговорки.</vt:lpstr>
      <vt:lpstr>Слайд 21</vt:lpstr>
      <vt:lpstr>Слайд 22</vt:lpstr>
      <vt:lpstr>Отгадай и заучи загадку.</vt:lpstr>
      <vt:lpstr>Измени предложение по образцу:</vt:lpstr>
      <vt:lpstr>К. И. Чуковский «Доктор Айболит»</vt:lpstr>
      <vt:lpstr>Договори предложения, используя слова: Айболит, лечиться, излечит, исцелит, лиса, клюнула.</vt:lpstr>
      <vt:lpstr>Слайд 27</vt:lpstr>
      <vt:lpstr>Слайд 28</vt:lpstr>
      <vt:lpstr>Подведение итогов.</vt:lpstr>
      <vt:lpstr>Рефлексия</vt:lpstr>
      <vt:lpstr>Информационные ресурсы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Оля</dc:creator>
  <cp:lastModifiedBy>re</cp:lastModifiedBy>
  <cp:revision>44</cp:revision>
  <dcterms:created xsi:type="dcterms:W3CDTF">2013-11-20T14:39:11Z</dcterms:created>
  <dcterms:modified xsi:type="dcterms:W3CDTF">2014-02-15T21:07:33Z</dcterms:modified>
</cp:coreProperties>
</file>