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>
        <p:scale>
          <a:sx n="100" d="100"/>
          <a:sy n="100" d="100"/>
        </p:scale>
        <p:origin x="-480" y="1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DA7610C-A649-48A3-9245-85572FC97AB5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EAEBA34-DF03-4B58-9D59-EA2216DE9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3827EA6-A8C2-4953-882C-3BF8A1E294F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40A5C-182F-4E52-B033-98F0685A2ABC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B527A-CA4F-431C-BC59-138987C1B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ED005-D707-4C31-BAA6-9479243FD21A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2E973-00E7-46A0-9FF7-1CA891B00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F22D3-A5AB-4D09-8D96-BB36AAFDB712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30110-5168-41ED-9120-DED18C17F7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227B2-67FD-4DBC-AE63-6375F1E0D26A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AAA20-57D4-4D80-BD61-5BEB996C7D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41C1D-9489-47C1-853B-76B066ABC62D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E9688-3848-4078-A5F9-455FCBA07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34C9F-9564-48FD-AB2A-C5616544B7D1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192E6-4D4C-4767-9318-5F9F000B77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42A0E-8F35-4927-8EAE-1A29E0D401EC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AA678-559A-431C-AAD8-7EEBE4539C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CB102-AA46-4F8F-8A3D-574CE4C0F2A0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A0062-994D-46A1-9E4F-0463C236E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95B8E-350B-49FC-BAF1-A14DD4659A82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CD628-F3F7-49C7-85E0-769734945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1517F-8FA3-4157-A787-2F6C2C26813B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BB6F7-7A9D-4B72-962B-74293B51A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6C66B-2650-41D8-9DCB-29F79B10AE10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DE485-B69D-473A-AC38-27C6D6CFC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3999">
              <a:srgbClr val="000040"/>
            </a:gs>
            <a:gs pos="5000">
              <a:srgbClr val="400040"/>
            </a:gs>
            <a:gs pos="17000">
              <a:srgbClr val="8F0040"/>
            </a:gs>
            <a:gs pos="34000">
              <a:srgbClr val="F27300"/>
            </a:gs>
            <a:gs pos="100000">
              <a:srgbClr val="FFBF00"/>
            </a:gs>
          </a:gsLst>
          <a:lin ang="36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BD908E-6B6B-48ED-9621-CE5BA4936572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461F4C-62B0-43DC-BA5B-0A58910F4F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00188"/>
            <a:ext cx="7772400" cy="2100262"/>
          </a:xfrm>
        </p:spPr>
        <p:txBody>
          <a:bodyPr rtlCol="0">
            <a:normAutofit fontScale="90000"/>
          </a:bodyPr>
          <a:lstStyle/>
          <a:p>
            <a:pPr hangingPunct="0">
              <a:spcAft>
                <a:spcPts val="0"/>
              </a:spcAft>
              <a:defRPr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Тема 8. Внебрачная  </a:t>
            </a:r>
            <a:r>
              <a:rPr lang="ru-RU" sz="3600" b="1" dirty="0"/>
              <a:t>семья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/>
              <a:t>Тенденции развития альтернативных форм брачно-семейных отношений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mtClean="0">
                <a:solidFill>
                  <a:schemeClr val="tx1"/>
                </a:solidFill>
              </a:rPr>
              <a:t>Педагог-психолог Чистякова Ирина Григорьевна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Тенденции, создающие условия для развития внебрачных союзов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Социолог </a:t>
            </a:r>
            <a:r>
              <a:rPr lang="ru-RU" b="1" dirty="0"/>
              <a:t>В.В. </a:t>
            </a:r>
            <a:r>
              <a:rPr lang="ru-RU" b="1" dirty="0" err="1"/>
              <a:t>Солодников</a:t>
            </a:r>
            <a:r>
              <a:rPr lang="ru-RU" b="1" dirty="0"/>
              <a:t> </a:t>
            </a:r>
            <a:r>
              <a:rPr lang="ru-RU" dirty="0"/>
              <a:t>выделяет </a:t>
            </a:r>
            <a:r>
              <a:rPr lang="ru-RU" dirty="0" smtClean="0"/>
              <a:t>следующие тенденции: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1.Превращение </a:t>
            </a:r>
            <a:r>
              <a:rPr lang="ru-RU" b="1" dirty="0"/>
              <a:t>брака из </a:t>
            </a:r>
            <a:r>
              <a:rPr lang="ru-RU" b="1" dirty="0" err="1" smtClean="0"/>
              <a:t>институциализированного</a:t>
            </a:r>
            <a:r>
              <a:rPr lang="ru-RU" b="1" dirty="0" smtClean="0"/>
              <a:t> </a:t>
            </a:r>
            <a:r>
              <a:rPr lang="ru-RU" b="1" dirty="0"/>
              <a:t>в индивидуализированный </a:t>
            </a:r>
            <a:r>
              <a:rPr lang="ru-RU" b="1" dirty="0" smtClean="0"/>
              <a:t>институт </a:t>
            </a:r>
            <a:r>
              <a:rPr lang="ru-RU" dirty="0" smtClean="0"/>
              <a:t>–  </a:t>
            </a:r>
            <a:r>
              <a:rPr lang="ru-RU" dirty="0"/>
              <a:t>переход  от небольшого количества  </a:t>
            </a:r>
            <a:r>
              <a:rPr lang="ru-RU" dirty="0" smtClean="0"/>
              <a:t>традиционных форм и моделей  семьи к значительному  их разнообразию, основанному  </a:t>
            </a:r>
            <a:r>
              <a:rPr lang="ru-RU" dirty="0"/>
              <a:t>на </a:t>
            </a:r>
            <a:r>
              <a:rPr lang="ru-RU" dirty="0" smtClean="0"/>
              <a:t>учёте </a:t>
            </a:r>
            <a:r>
              <a:rPr lang="ru-RU" dirty="0"/>
              <a:t>индивидуальных  особенностей </a:t>
            </a:r>
            <a:r>
              <a:rPr lang="ru-RU" dirty="0" smtClean="0"/>
              <a:t>её </a:t>
            </a:r>
            <a:r>
              <a:rPr lang="ru-RU" dirty="0"/>
              <a:t>членов.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2.Рост </a:t>
            </a:r>
            <a:r>
              <a:rPr lang="ru-RU" b="1" dirty="0"/>
              <a:t>ожиданий от брака </a:t>
            </a:r>
            <a:r>
              <a:rPr lang="ru-RU" dirty="0"/>
              <a:t>– в основу  брака закладывается не только любовь, общность интересов, но и уникальное сочетание </a:t>
            </a:r>
            <a:r>
              <a:rPr lang="ru-RU" dirty="0" smtClean="0"/>
              <a:t>духовных  потребностей партнёров.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3.Обратная </a:t>
            </a:r>
            <a:r>
              <a:rPr lang="ru-RU" b="1" dirty="0"/>
              <a:t>зависимость между ростом социального статуса женщины и стабильностью брака </a:t>
            </a:r>
            <a:r>
              <a:rPr lang="ru-RU" dirty="0"/>
              <a:t>– экономическая самостоятельность женщины устраняет внешнюю зависимость от мужа. Главным в отношениях </a:t>
            </a:r>
            <a:r>
              <a:rPr lang="ru-RU" dirty="0" smtClean="0"/>
              <a:t>партнёров становится </a:t>
            </a:r>
            <a:r>
              <a:rPr lang="ru-RU" dirty="0"/>
              <a:t>самая неустойчивая область человеческих  отношений – эмоционально-чувственная </a:t>
            </a:r>
            <a:r>
              <a:rPr lang="ru-RU" dirty="0" smtClean="0"/>
              <a:t>привязанность </a:t>
            </a:r>
            <a:r>
              <a:rPr lang="ru-RU" dirty="0"/>
              <a:t>супругов.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4.Изменение </a:t>
            </a:r>
            <a:r>
              <a:rPr lang="ru-RU" b="1" dirty="0"/>
              <a:t>восприятия сексуальных отношений </a:t>
            </a:r>
            <a:r>
              <a:rPr lang="ru-RU" dirty="0"/>
              <a:t>– признание их важной составляющей семейной жизни, не всегда связанной с деторождением.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Внутренние мотивы личности для  выбора  альтернативной формы брака и семьи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613" y="1268413"/>
            <a:ext cx="5113337" cy="5589587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несформированность</a:t>
            </a:r>
            <a:r>
              <a:rPr lang="ru-RU" dirty="0" smtClean="0"/>
              <a:t> </a:t>
            </a:r>
            <a:r>
              <a:rPr lang="ru-RU" dirty="0"/>
              <a:t>правильных представлений о семье и принципах </a:t>
            </a:r>
            <a:r>
              <a:rPr lang="ru-RU" dirty="0" smtClean="0"/>
              <a:t>её </a:t>
            </a:r>
            <a:r>
              <a:rPr lang="ru-RU" dirty="0"/>
              <a:t>функционирования;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отсутствие </a:t>
            </a:r>
            <a:r>
              <a:rPr lang="ru-RU" dirty="0"/>
              <a:t>навыков регулирования внутрисемейных отношений </a:t>
            </a:r>
            <a:r>
              <a:rPr lang="ru-RU" dirty="0" smtClean="0"/>
              <a:t>супругов</a:t>
            </a:r>
            <a:r>
              <a:rPr lang="ru-RU" dirty="0"/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более </a:t>
            </a:r>
            <a:r>
              <a:rPr lang="ru-RU" dirty="0"/>
              <a:t>широкие возможности в  выборе  жизненного стиля;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попытка решить проблему одиночества,   повысить  самооценку </a:t>
            </a:r>
            <a:r>
              <a:rPr lang="ru-RU" dirty="0"/>
              <a:t>личности;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иллюзия </a:t>
            </a:r>
            <a:r>
              <a:rPr lang="ru-RU" dirty="0"/>
              <a:t>свободы за </a:t>
            </a:r>
            <a:r>
              <a:rPr lang="ru-RU" dirty="0" smtClean="0"/>
              <a:t>счёт </a:t>
            </a:r>
            <a:r>
              <a:rPr lang="ru-RU" dirty="0"/>
              <a:t>«ухода от ответственности»;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возможность </a:t>
            </a:r>
            <a:r>
              <a:rPr lang="ru-RU" dirty="0"/>
              <a:t>достичь </a:t>
            </a:r>
            <a:r>
              <a:rPr lang="ru-RU" dirty="0" smtClean="0"/>
              <a:t>благополучия -  </a:t>
            </a:r>
            <a:r>
              <a:rPr lang="ru-RU" dirty="0"/>
              <a:t>материального, </a:t>
            </a:r>
            <a:r>
              <a:rPr lang="ru-RU" dirty="0" smtClean="0"/>
              <a:t>социального, </a:t>
            </a:r>
            <a:r>
              <a:rPr lang="ru-RU" dirty="0"/>
              <a:t>психологического и сексуального;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взаимная лёгкая доступность, попытка сохранить романтические отношения.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2060575"/>
            <a:ext cx="1871663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91338" y="2043113"/>
            <a:ext cx="1935162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42089">
            <a:off x="390525" y="4573588"/>
            <a:ext cx="25908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Способы существования </a:t>
            </a:r>
            <a:br>
              <a:rPr lang="ru-RU" dirty="0" smtClean="0"/>
            </a:br>
            <a:r>
              <a:rPr lang="ru-RU" dirty="0" smtClean="0"/>
              <a:t>альтернативных форм брака и семьи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13125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1.Внешний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smtClean="0"/>
              <a:t> </a:t>
            </a:r>
            <a:r>
              <a:rPr lang="ru-RU" dirty="0"/>
              <a:t>оправдание существования альтернативных форм брака и семьи на протяжении всей истории человеческой цивилизации, </a:t>
            </a:r>
            <a:r>
              <a:rPr lang="ru-RU" dirty="0" smtClean="0"/>
              <a:t>обоснование </a:t>
            </a:r>
            <a:r>
              <a:rPr lang="ru-RU" dirty="0"/>
              <a:t>их </a:t>
            </a:r>
            <a:r>
              <a:rPr lang="ru-RU" dirty="0" smtClean="0"/>
              <a:t>практической полезности </a:t>
            </a:r>
            <a:r>
              <a:rPr lang="ru-RU" dirty="0"/>
              <a:t>(например,  в решении проблемы одиночества).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2.Внутренний </a:t>
            </a:r>
            <a:r>
              <a:rPr lang="ru-RU" dirty="0"/>
              <a:t> - </a:t>
            </a:r>
            <a:r>
              <a:rPr lang="ru-RU" dirty="0" smtClean="0"/>
              <a:t>оправдание  </a:t>
            </a:r>
            <a:r>
              <a:rPr lang="ru-RU" dirty="0"/>
              <a:t>внебрачных форм </a:t>
            </a:r>
            <a:r>
              <a:rPr lang="ru-RU" dirty="0" smtClean="0"/>
              <a:t>семьи,  способствующих внутреннему  совершенствованию личности, гармонизации супружеских отношений в официальном браке, эффективному решению  </a:t>
            </a:r>
            <a:r>
              <a:rPr lang="ru-RU" dirty="0"/>
              <a:t>имеющихся материальных, психологических, социальных </a:t>
            </a:r>
            <a:r>
              <a:rPr lang="ru-RU" dirty="0" smtClean="0"/>
              <a:t>проблем,  появлению новых </a:t>
            </a:r>
            <a:r>
              <a:rPr lang="ru-RU" dirty="0"/>
              <a:t>форм взаимодействия внутри </a:t>
            </a:r>
            <a:r>
              <a:rPr lang="ru-RU" dirty="0" smtClean="0"/>
              <a:t>семьи.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85656">
            <a:off x="6804025" y="4395788"/>
            <a:ext cx="1289050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27150">
            <a:off x="3344863" y="4437063"/>
            <a:ext cx="24860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Вопросы к лекции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1.Необходима </a:t>
            </a:r>
            <a:r>
              <a:rPr lang="ru-RU" dirty="0"/>
              <a:t>ли  внебрачная семья отдельному человеку и обществу в целом? Обоснуйте свой ответ.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2.Какие семьи являются «ненормальными» с точки зрения общественного мнения и закона?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3.В чем причины рассогласованности интересов общества и внебрачных союзов?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mtClean="0"/>
              <a:t>4.Опишите </a:t>
            </a:r>
            <a:r>
              <a:rPr lang="ru-RU" dirty="0"/>
              <a:t>функции внебрачных союзов в условиях кризисной ситуации, в которой находится современная семья.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5.В чем заключается социальный смысл внебрачных семейных отношений?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6.Перечислите условия, создающие возможность существования внебрачных форм семьи.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7.Какой должна </a:t>
            </a:r>
            <a:r>
              <a:rPr lang="ru-RU" dirty="0" smtClean="0"/>
              <a:t>быть, </a:t>
            </a:r>
            <a:r>
              <a:rPr lang="ru-RU" dirty="0"/>
              <a:t>на ваш </a:t>
            </a:r>
            <a:r>
              <a:rPr lang="ru-RU" dirty="0" smtClean="0"/>
              <a:t>взгляд, </a:t>
            </a:r>
            <a:r>
              <a:rPr lang="ru-RU" dirty="0"/>
              <a:t>современная семья?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Задания для самоконтроля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Прочитайте </a:t>
            </a:r>
            <a:r>
              <a:rPr lang="ru-RU" dirty="0"/>
              <a:t>определения внебрачной семьи. Дайте свое определение внебрачной семьи.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а) Внебрачная семья – группа людей, состоящая из мужа, жены, детей и других родственников, живущих вместе, но не зарегистрированная в органах </a:t>
            </a:r>
            <a:r>
              <a:rPr lang="ru-RU" dirty="0" err="1"/>
              <a:t>ЗАГСа</a:t>
            </a:r>
            <a:r>
              <a:rPr lang="ru-RU" dirty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б) Внебрачная семья – это социальная группа, члены которой связаны узами родства, материальными, психологическими, сексуальными отношениями, но не живут совместно.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в) Внебрачная семья – это исторически конкретная форма  отношений между полами, основанная </a:t>
            </a:r>
            <a:r>
              <a:rPr lang="ru-RU" dirty="0" smtClean="0"/>
              <a:t>преимущественно на </a:t>
            </a:r>
            <a:r>
              <a:rPr lang="ru-RU" dirty="0"/>
              <a:t>эмоциональной </a:t>
            </a:r>
            <a:r>
              <a:rPr lang="ru-RU" dirty="0" smtClean="0"/>
              <a:t>привязанности.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г) Внебрачная семья – это семейная группа, не имеющая юридически закрепленного за </a:t>
            </a:r>
            <a:r>
              <a:rPr lang="ru-RU" dirty="0" smtClean="0"/>
              <a:t>ней брачного статуса.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/>
              <a:t>д</a:t>
            </a:r>
            <a:r>
              <a:rPr lang="ru-RU" dirty="0"/>
              <a:t>) Внебрачная семья – это общность людей, основанная на единой совместной </a:t>
            </a:r>
            <a:r>
              <a:rPr lang="ru-RU" dirty="0" smtClean="0"/>
              <a:t>деятельности, но не ведущая общего хозяйства.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 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Практическое задание</a:t>
            </a: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Подготовьте сообщение, в котором приведите примеры отношения общества к внебрачным союзам, используя  материалы СМИ, литературные и исторические источники. Объясните, чем вызван повышенный интерес к данному виду отношений и  длительность их существования на протяжении всей истории человечества. 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Литература: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1.Босанац </a:t>
            </a:r>
            <a:r>
              <a:rPr lang="ru-RU" sz="8000" dirty="0"/>
              <a:t>М. Внебрачная семья. – М.: Прогресс, 1981. – 207 с.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2.Гозман </a:t>
            </a:r>
            <a:r>
              <a:rPr lang="ru-RU" sz="8000" dirty="0"/>
              <a:t>Л.Я., Алешина Ю.Е. Социально-психологические исследования семьи: проблемы и перспективы. // Психологический журнал. 1991. №4. С.64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3.Захаров </a:t>
            </a:r>
            <a:r>
              <a:rPr lang="ru-RU" sz="8000" dirty="0"/>
              <a:t>С. В. Трансформация брачно-партнерских отношений в России: «золотой век» традиционного брака близится к закату?» // Родители и дети мужчины и женщины в семье и обществе. — М.: НИСП, 2007. — 640 с.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4.Зритнева </a:t>
            </a:r>
            <a:r>
              <a:rPr lang="ru-RU" sz="8000" dirty="0"/>
              <a:t>Е.И. Семьеведение: учебное пособие для студентов вузов / Е.И. </a:t>
            </a:r>
            <a:r>
              <a:rPr lang="ru-RU" sz="8000" dirty="0" err="1"/>
              <a:t>Зритнева</a:t>
            </a:r>
            <a:r>
              <a:rPr lang="ru-RU" sz="8000" dirty="0"/>
              <a:t>, Н.П. Клушина. – М.: </a:t>
            </a:r>
            <a:r>
              <a:rPr lang="ru-RU" sz="8000" dirty="0" err="1"/>
              <a:t>Гуманитар.изд</a:t>
            </a:r>
            <a:r>
              <a:rPr lang="ru-RU" sz="8000" dirty="0"/>
              <a:t>. центр ВЛАДОС, 2006. – 246 с.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5.Солодовников </a:t>
            </a:r>
            <a:r>
              <a:rPr lang="ru-RU" sz="8000" dirty="0"/>
              <a:t>В.В. Социология </a:t>
            </a:r>
            <a:r>
              <a:rPr lang="ru-RU" sz="8000" dirty="0" err="1"/>
              <a:t>социально-дезадаптированной</a:t>
            </a:r>
            <a:r>
              <a:rPr lang="ru-RU" sz="8000" dirty="0"/>
              <a:t> семьи / В.В. Солодовников – СПб.: </a:t>
            </a:r>
            <a:r>
              <a:rPr lang="ru-RU" sz="8000" dirty="0" err="1"/>
              <a:t>Директ</a:t>
            </a:r>
            <a:r>
              <a:rPr lang="ru-RU" sz="8000" dirty="0"/>
              <a:t>, 2007. – 384с.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6.Шнейдер </a:t>
            </a:r>
            <a:r>
              <a:rPr lang="ru-RU" sz="8000" dirty="0"/>
              <a:t>Л.Б. Семейная психология: Учебное пособие для ВУЗов / Л.Б. Шнейдер – М.: Академический проект; Екатеринбург: Деловая книга, 2005. – 768с.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Вопросы: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1.Сущность и классификация внебрачных союзов</a:t>
            </a:r>
          </a:p>
          <a:p>
            <a:pPr>
              <a:buFont typeface="Arial" charset="0"/>
              <a:buNone/>
            </a:pPr>
            <a:r>
              <a:rPr lang="ru-RU" smtClean="0"/>
              <a:t>2. Мотивы создания внебрачных семей и особенности их функционирования </a:t>
            </a:r>
          </a:p>
          <a:p>
            <a:pPr>
              <a:buFont typeface="Arial" charset="0"/>
              <a:buNone/>
            </a:pPr>
            <a:r>
              <a:rPr lang="ru-RU" smtClean="0"/>
              <a:t>3. Имидж внебрачной семьи</a:t>
            </a:r>
            <a:r>
              <a:rPr lang="ru-RU" b="1" smtClean="0"/>
              <a:t> </a:t>
            </a: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Отличие семьи </a:t>
            </a:r>
            <a:br>
              <a:rPr lang="ru-RU" dirty="0" smtClean="0"/>
            </a:br>
            <a:r>
              <a:rPr lang="ru-RU" dirty="0" smtClean="0"/>
              <a:t>от других малых групп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Л.Я</a:t>
            </a:r>
            <a:r>
              <a:rPr lang="ru-RU" dirty="0"/>
              <a:t>. </a:t>
            </a:r>
            <a:r>
              <a:rPr lang="ru-RU" dirty="0" err="1"/>
              <a:t>Гозман</a:t>
            </a:r>
            <a:r>
              <a:rPr lang="ru-RU" dirty="0"/>
              <a:t>, Ю.Е. Алешина выделяют следующие наиболее важные отличия семьи от других малых групп: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семья </a:t>
            </a:r>
            <a:r>
              <a:rPr lang="ru-RU" dirty="0"/>
              <a:t>является максимально контролируемой в нормативном плане, то есть нормативно заданной;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гетерогенность</a:t>
            </a:r>
            <a:r>
              <a:rPr lang="ru-RU" dirty="0" smtClean="0"/>
              <a:t> (разнородность) состава</a:t>
            </a:r>
            <a:r>
              <a:rPr lang="ru-RU" dirty="0"/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закрытость группы для внешнего воздействия;</a:t>
            </a:r>
            <a:r>
              <a:rPr lang="ru-RU" dirty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полифункциональность</a:t>
            </a:r>
            <a:r>
              <a:rPr lang="ru-RU" dirty="0" smtClean="0"/>
              <a:t> </a:t>
            </a:r>
            <a:r>
              <a:rPr lang="ru-RU" dirty="0"/>
              <a:t>группы;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длительность </a:t>
            </a:r>
            <a:r>
              <a:rPr lang="ru-RU" dirty="0"/>
              <a:t>истории семьи;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тотальность </a:t>
            </a:r>
            <a:r>
              <a:rPr lang="ru-RU" dirty="0"/>
              <a:t>– полное вовлечение человека в семейные отношения.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Внебрачные союзы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500" dirty="0"/>
              <a:t>Известный психолог </a:t>
            </a:r>
            <a:r>
              <a:rPr lang="ru-RU" sz="4500" b="1" dirty="0"/>
              <a:t>Л.Б. Шнейдер </a:t>
            </a:r>
            <a:r>
              <a:rPr lang="ru-RU" sz="4500" dirty="0"/>
              <a:t>в своей книге «Семейная психология»</a:t>
            </a:r>
            <a:r>
              <a:rPr lang="ru-RU" sz="4500" b="1" dirty="0"/>
              <a:t> </a:t>
            </a:r>
            <a:r>
              <a:rPr lang="ru-RU" sz="4500" dirty="0"/>
              <a:t>дает определение</a:t>
            </a:r>
            <a:r>
              <a:rPr lang="ru-RU" sz="4500" b="1" dirty="0"/>
              <a:t> </a:t>
            </a:r>
            <a:r>
              <a:rPr lang="ru-RU" sz="4500" b="1" i="1" dirty="0"/>
              <a:t>внебрачным </a:t>
            </a:r>
            <a:r>
              <a:rPr lang="ru-RU" sz="4500" b="1" i="1" dirty="0" smtClean="0"/>
              <a:t>союзам. </a:t>
            </a:r>
            <a:r>
              <a:rPr lang="ru-RU" sz="4500" i="1" dirty="0" smtClean="0"/>
              <a:t> </a:t>
            </a:r>
            <a:r>
              <a:rPr lang="ru-RU" sz="4500" dirty="0" smtClean="0"/>
              <a:t>  Это </a:t>
            </a:r>
            <a:r>
              <a:rPr lang="ru-RU" sz="4500" dirty="0"/>
              <a:t>союзы фактические, их создает само право тем, что фиксирует границы брака.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500" dirty="0"/>
              <a:t>Внебрачные союзы регулируются  правом по следующим основным направлениям: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500" dirty="0"/>
              <a:t>- право регулирует отношения детей, рожденных вне брака, с их внебрачными родителями;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500" dirty="0"/>
              <a:t>- право разъясняет некоторые вопросы личных и имущественных интересов, а также отношения внебрачных партнеров;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500" dirty="0"/>
              <a:t>-не пытаясь сделать внебрачные союзы в принципе невозможными, право налагает запреты в тех случаях, когда внебрачный союз может иметь вредные биологические и социальные последствия.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/>
          </a:p>
        </p:txBody>
      </p:sp>
      <p:pic>
        <p:nvPicPr>
          <p:cNvPr id="17412" name="Picture 2" descr="C:\Users\kafod2\Desktop\Новая папка\Л.Б. Шнейд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1643063"/>
            <a:ext cx="3214688" cy="417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Социальные последствия внебрачных союзов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4330700" cy="4276725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Социологи выделяют две основные группы этих последствий: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</a:t>
            </a:r>
            <a:r>
              <a:rPr lang="ru-RU" dirty="0"/>
              <a:t>запреты, связанные с личностью партнера, то есть с его возрастом, родством или физическим и душевным состоянием;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</a:t>
            </a:r>
            <a:r>
              <a:rPr lang="ru-RU" dirty="0"/>
              <a:t>запреты, касающиеся характера возникновения внебрачного союза.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784539">
            <a:off x="5413375" y="384333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7638">
            <a:off x="5360988" y="1701800"/>
            <a:ext cx="285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Классификация внебрачных союзов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Дана </a:t>
            </a:r>
            <a:r>
              <a:rPr lang="ru-RU" dirty="0"/>
              <a:t>югославским социологом </a:t>
            </a:r>
            <a:r>
              <a:rPr lang="ru-RU" b="1" dirty="0"/>
              <a:t>Миланом  </a:t>
            </a:r>
            <a:r>
              <a:rPr lang="ru-RU" b="1" dirty="0" err="1"/>
              <a:t>Босанацем</a:t>
            </a:r>
            <a:r>
              <a:rPr lang="ru-RU" dirty="0"/>
              <a:t> </a:t>
            </a:r>
            <a:r>
              <a:rPr lang="ru-RU" dirty="0" smtClean="0"/>
              <a:t>в книге «Внебрачная </a:t>
            </a:r>
            <a:r>
              <a:rPr lang="ru-RU" dirty="0"/>
              <a:t>семья» в 1981 г.: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1.По субъективным признакам партнера: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а</a:t>
            </a:r>
            <a:r>
              <a:rPr lang="ru-RU" dirty="0"/>
              <a:t>) </a:t>
            </a:r>
            <a:r>
              <a:rPr lang="ru-RU" dirty="0" smtClean="0"/>
              <a:t>возраст: </a:t>
            </a:r>
            <a:r>
              <a:rPr lang="ru-RU" dirty="0"/>
              <a:t>внебрачный союз могут организовать два совершеннолетних лица,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б) гражданское </a:t>
            </a:r>
            <a:r>
              <a:rPr lang="ru-RU" dirty="0" smtClean="0"/>
              <a:t>состояние:  </a:t>
            </a:r>
            <a:r>
              <a:rPr lang="ru-RU" dirty="0"/>
              <a:t>ни один из партнеров не состоит в браке; оба партнера состоят в браке, но не друг с другом; один из партнеров состоит в браке с третьим лицом, а другой не состоит в </a:t>
            </a:r>
            <a:r>
              <a:rPr lang="ru-RU" dirty="0" smtClean="0"/>
              <a:t>браке.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9460" name="Picture 2" descr="C:\Users\kafod2\Desktop\Новая папка\Миланом  Босана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1643063"/>
            <a:ext cx="34290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Классификация внебрачных союзов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97213" y="1412875"/>
            <a:ext cx="4319587" cy="5545138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2.По признакам публичности внебрачные семьи можно подразделить на: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а) анонимные </a:t>
            </a:r>
            <a:r>
              <a:rPr lang="ru-RU" dirty="0" smtClean="0"/>
              <a:t>– это те </a:t>
            </a:r>
            <a:r>
              <a:rPr lang="ru-RU" dirty="0"/>
              <a:t>внебрачные семьи, которые по различным причинам скрываются внебрачными партнерами от общественной среды. С социальной точки зрения такие союзы наиболее нежелательны.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б) </a:t>
            </a:r>
            <a:r>
              <a:rPr lang="ru-RU" dirty="0" err="1" smtClean="0"/>
              <a:t>неанонимные</a:t>
            </a:r>
            <a:r>
              <a:rPr lang="ru-RU" dirty="0" smtClean="0"/>
              <a:t> </a:t>
            </a:r>
            <a:r>
              <a:rPr lang="ru-RU" dirty="0"/>
              <a:t>внебрачные </a:t>
            </a:r>
            <a:r>
              <a:rPr lang="ru-RU" dirty="0" smtClean="0"/>
              <a:t>семьи </a:t>
            </a:r>
            <a:r>
              <a:rPr lang="ru-RU" dirty="0"/>
              <a:t>- те, в которых мужчина и женщина не скрывают вступление в данные отношения перед общественной </a:t>
            </a:r>
            <a:r>
              <a:rPr lang="ru-RU" dirty="0" smtClean="0"/>
              <a:t>средой.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 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90149">
            <a:off x="7264400" y="2273300"/>
            <a:ext cx="17430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827195">
            <a:off x="306388" y="4144963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818173">
            <a:off x="215900" y="1665288"/>
            <a:ext cx="26384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Классификация внебрачных союзов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3.По продолжительности: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а) </a:t>
            </a:r>
            <a:r>
              <a:rPr lang="ru-RU" b="1" dirty="0"/>
              <a:t>случайные кратковременные связи  </a:t>
            </a:r>
            <a:r>
              <a:rPr lang="ru-RU" dirty="0"/>
              <a:t>- не являются в полном смысле внебрачной семьей, потому что не выполняют целый ряд функций, принадлежащих семье. Эти связи чаще всего анонимны, являются часто непредвиденными и неожиданными источниками внебрачной рождаемости. Для общества эти связи крайне нежелательны.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б) </a:t>
            </a:r>
            <a:r>
              <a:rPr lang="ru-RU" b="1" dirty="0"/>
              <a:t>временные внебрачные семьи </a:t>
            </a:r>
            <a:r>
              <a:rPr lang="ru-RU" dirty="0"/>
              <a:t>- это те союзы, которые длятся некоторое время и, как правило, </a:t>
            </a:r>
            <a:r>
              <a:rPr lang="ru-RU" dirty="0" err="1" smtClean="0"/>
              <a:t>неанонимные</a:t>
            </a:r>
            <a:r>
              <a:rPr lang="ru-RU" dirty="0"/>
              <a:t>. Иногда </a:t>
            </a:r>
            <a:r>
              <a:rPr lang="ru-RU" dirty="0" smtClean="0"/>
              <a:t>партнёры </a:t>
            </a:r>
            <a:r>
              <a:rPr lang="ru-RU" dirty="0"/>
              <a:t>ограничиваются обещаниями брака, а иногда </a:t>
            </a:r>
            <a:r>
              <a:rPr lang="ru-RU" dirty="0" smtClean="0"/>
              <a:t>брак заключается.  </a:t>
            </a:r>
            <a:r>
              <a:rPr lang="ru-RU" dirty="0"/>
              <a:t>Это фаза </a:t>
            </a:r>
            <a:r>
              <a:rPr lang="ru-RU" dirty="0" err="1"/>
              <a:t>предбрачной</a:t>
            </a:r>
            <a:r>
              <a:rPr lang="ru-RU" dirty="0"/>
              <a:t> половой жизни, которая все чаще встречается в современном обществе.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в) </a:t>
            </a:r>
            <a:r>
              <a:rPr lang="ru-RU" b="1" dirty="0"/>
              <a:t>конкубинат</a:t>
            </a:r>
            <a:r>
              <a:rPr lang="ru-RU" dirty="0"/>
              <a:t> (название это существует со времен римского права) - это длительная связь или длительное время существующая внебрачная семья, в которой мужчина и женщина не намереваются формально закрепить брак. Это легальные отношения, этически принятые и оправданные мужчиной и женщиной. Конкубинаты часто основываются в зрелые годы партнерами, оставшимися </a:t>
            </a:r>
            <a:r>
              <a:rPr lang="ru-RU" dirty="0" smtClean="0"/>
              <a:t>неженатыми/незамужними  </a:t>
            </a:r>
            <a:r>
              <a:rPr lang="ru-RU" dirty="0"/>
              <a:t>по разным причинам.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Классификация внебрачных союзов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843588" cy="452596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4.С позиции общественных интересов следует отличать: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а) внебрачные семьи, партнеры которых имели детей в другой семье;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б) внебрачные семьи, имеющие детей в данной семье. 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 целом необходимо учитывать, что внебрачная семья - это факт реальной жизни, с которым следует считаться.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68854">
            <a:off x="6227763" y="1844675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65090">
            <a:off x="6372225" y="4508500"/>
            <a:ext cx="25527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1027</Words>
  <Application>Microsoft Office PowerPoint</Application>
  <PresentationFormat>Экран (4:3)</PresentationFormat>
  <Paragraphs>88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Calibri</vt:lpstr>
      <vt:lpstr>Arial</vt:lpstr>
      <vt:lpstr>Тема Office</vt:lpstr>
      <vt:lpstr> Тема 8. Внебрачная  семья  Тенденции развития альтернативных форм брачно-семейных отношений </vt:lpstr>
      <vt:lpstr>Вопросы: </vt:lpstr>
      <vt:lpstr>Отличие семьи  от других малых групп</vt:lpstr>
      <vt:lpstr>Внебрачные союзы</vt:lpstr>
      <vt:lpstr>Социальные последствия внебрачных союзов</vt:lpstr>
      <vt:lpstr>Классификация внебрачных союзов</vt:lpstr>
      <vt:lpstr>Классификация внебрачных союзов</vt:lpstr>
      <vt:lpstr>Классификация внебрачных союзов</vt:lpstr>
      <vt:lpstr>Классификация внебрачных союзов</vt:lpstr>
      <vt:lpstr>Тенденции, создающие условия для развития внебрачных союзов</vt:lpstr>
      <vt:lpstr>Внутренние мотивы личности для  выбора  альтернативной формы брака и семьи </vt:lpstr>
      <vt:lpstr>Способы существования  альтернативных форм брака и семьи</vt:lpstr>
      <vt:lpstr>Вопросы к лекции </vt:lpstr>
      <vt:lpstr>Задания для самоконтроля </vt:lpstr>
      <vt:lpstr>Практическое задание</vt:lpstr>
      <vt:lpstr>Литература: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Внебрачная  семья Лекция 1 Тенденции развития альтернативных форм брачно-семейных отношений</dc:title>
  <dc:creator>kafod2</dc:creator>
  <cp:lastModifiedBy>Тамара</cp:lastModifiedBy>
  <cp:revision>24</cp:revision>
  <dcterms:created xsi:type="dcterms:W3CDTF">2013-01-23T07:00:54Z</dcterms:created>
  <dcterms:modified xsi:type="dcterms:W3CDTF">2014-01-31T04:37:36Z</dcterms:modified>
</cp:coreProperties>
</file>