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15120938 h 1912"/>
              <a:gd name="T4" fmla="*/ 0 w 1588"/>
              <a:gd name="T5" fmla="*/ 15120938 h 1912"/>
              <a:gd name="T6" fmla="*/ 0 w 1588"/>
              <a:gd name="T7" fmla="*/ 151209375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BB02D-5AC6-4F8A-88F1-B9A13E75D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B3C90-41EE-4738-9FF8-4B71A355E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5A24A-043C-4335-A1B6-E1B71A452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968CC-0D7E-4C58-AD3F-F6CD5B9E4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75282-0724-4E0B-A826-DB0BBC39C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3E6A3-CB64-4D59-B40A-9D53FF834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CFA1-CB24-4B9B-AD2A-135A99497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3A1133-DCBB-4D96-855B-0220E2E55B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A532D-16A6-4952-8616-68471A40F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CBF65-0E07-44DC-9A3C-8FC4E8711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6EE8E-2AD7-46E9-8C44-A0B570FA7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3B72542-20A5-4E71-AB3E-86F4325EA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4" r:id="rId3"/>
    <p:sldLayoutId id="2147483753" r:id="rId4"/>
    <p:sldLayoutId id="2147483752" r:id="rId5"/>
    <p:sldLayoutId id="2147483751" r:id="rId6"/>
    <p:sldLayoutId id="2147483750" r:id="rId7"/>
    <p:sldLayoutId id="2147483749" r:id="rId8"/>
    <p:sldLayoutId id="2147483748" r:id="rId9"/>
    <p:sldLayoutId id="2147483747" r:id="rId10"/>
    <p:sldLayoutId id="214748374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84;&#1072;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052513"/>
            <a:ext cx="7772400" cy="1431925"/>
          </a:xfrm>
        </p:spPr>
        <p:txBody>
          <a:bodyPr/>
          <a:lstStyle/>
          <a:p>
            <a:pPr eaLnBrk="1" hangingPunct="1"/>
            <a:r>
              <a:rPr lang="ru-RU" sz="4800" b="1" i="1" smtClean="0">
                <a:solidFill>
                  <a:srgbClr val="FFFF00"/>
                </a:solidFill>
                <a:latin typeface="Algerian" pitchFamily="82" charset="0"/>
                <a:hlinkClick r:id="rId2" action="ppaction://hlinkfile"/>
              </a:rPr>
              <a:t>Тема 3.3. Функции</a:t>
            </a:r>
            <a:r>
              <a:rPr lang="ru-RU" sz="4800" b="1" i="1" smtClean="0">
                <a:solidFill>
                  <a:srgbClr val="FFFF00"/>
                </a:solidFill>
                <a:latin typeface="Algerian" pitchFamily="82" charset="0"/>
              </a:rPr>
              <a:t> современной семьи</a:t>
            </a:r>
            <a:r>
              <a:rPr lang="ru-RU" sz="4800" b="1" i="1" smtClean="0">
                <a:solidFill>
                  <a:srgbClr val="FFFF00"/>
                </a:solidFill>
                <a:latin typeface="Arial" charset="0"/>
              </a:rPr>
              <a:t> </a:t>
            </a:r>
            <a:br>
              <a:rPr lang="ru-RU" sz="4800" b="1" i="1" smtClean="0">
                <a:solidFill>
                  <a:srgbClr val="FFFF00"/>
                </a:solidFill>
                <a:latin typeface="Arial" charset="0"/>
              </a:rPr>
            </a:br>
            <a:r>
              <a:rPr lang="ru-RU" sz="1800" b="1" i="1" smtClean="0">
                <a:latin typeface="Arial" charset="0"/>
              </a:rPr>
              <a:t>Педагог-психолог Чистякова Ирина Григорьевна</a:t>
            </a:r>
          </a:p>
        </p:txBody>
      </p:sp>
      <p:pic>
        <p:nvPicPr>
          <p:cNvPr id="3075" name="Picture 5" descr="BcHppN-mPF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3284538"/>
            <a:ext cx="3887787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600" b="1" i="1" smtClean="0">
                <a:solidFill>
                  <a:srgbClr val="FFFF00"/>
                </a:solidFill>
              </a:rPr>
              <a:t>Скрытые функции семейной группы: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функция удовлетворения потребности в безопасности, защите, внимании;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функция удовлетворения потребности в стабильности и постоянстве;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функция наделения запасом прочности – душевной, нравственной, интеллектуальной, энергетической подпитки;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функция обретения бессмертия;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функция самовыражения через творчество;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 функция развития интеллекта и т.п.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29600" cy="59769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 точки зрения </a:t>
            </a:r>
            <a:r>
              <a:rPr lang="ru-RU" b="1" dirty="0" smtClean="0"/>
              <a:t>Л.В.Карцевой,</a:t>
            </a:r>
            <a:r>
              <a:rPr lang="ru-RU" dirty="0" smtClean="0"/>
              <a:t> необходимо выделять </a:t>
            </a:r>
            <a:r>
              <a:rPr lang="ru-RU" dirty="0" smtClean="0">
                <a:solidFill>
                  <a:srgbClr val="FFFF00"/>
                </a:solidFill>
              </a:rPr>
              <a:t>индивидуально-личностные функции семьи.</a:t>
            </a:r>
            <a:r>
              <a:rPr lang="ru-RU" dirty="0" smtClean="0"/>
              <a:t> К ним можно отнести следующие функции: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сексуальную;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релаксационную;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формирования самооценки;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эмоциональную;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нравственно-этическую;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ценностно-ориентационную;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err="1" smtClean="0"/>
              <a:t>смыслообразования</a:t>
            </a:r>
            <a:r>
              <a:rPr lang="ru-RU" dirty="0" smtClean="0"/>
              <a:t>;</a:t>
            </a:r>
          </a:p>
        </p:txBody>
      </p:sp>
      <p:pic>
        <p:nvPicPr>
          <p:cNvPr id="13315" name="Picture 5" descr="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989340">
            <a:off x="6588125" y="3789363"/>
            <a:ext cx="223678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60350"/>
            <a:ext cx="8229600" cy="6192838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ru-RU" dirty="0" smtClean="0"/>
              <a:t>религиозно-философскую;</a:t>
            </a:r>
          </a:p>
          <a:p>
            <a:pPr eaLnBrk="1" hangingPunct="1">
              <a:buFontTx/>
              <a:buChar char="-"/>
              <a:defRPr/>
            </a:pPr>
            <a:r>
              <a:rPr lang="ru-RU" dirty="0" smtClean="0"/>
              <a:t>эстетическую;</a:t>
            </a:r>
          </a:p>
          <a:p>
            <a:pPr eaLnBrk="1" hangingPunct="1">
              <a:buFontTx/>
              <a:buChar char="-"/>
              <a:defRPr/>
            </a:pPr>
            <a:r>
              <a:rPr lang="ru-RU" dirty="0" smtClean="0"/>
              <a:t>оздоровительную;</a:t>
            </a:r>
          </a:p>
          <a:p>
            <a:pPr eaLnBrk="1" hangingPunct="1">
              <a:buFontTx/>
              <a:buChar char="-"/>
              <a:defRPr/>
            </a:pPr>
            <a:r>
              <a:rPr lang="ru-RU" dirty="0" err="1" smtClean="0"/>
              <a:t>самостроительства</a:t>
            </a:r>
            <a:r>
              <a:rPr lang="ru-RU" dirty="0" smtClean="0"/>
              <a:t> личности;</a:t>
            </a:r>
          </a:p>
          <a:p>
            <a:pPr eaLnBrk="1" hangingPunct="1">
              <a:buFontTx/>
              <a:buChar char="-"/>
              <a:defRPr/>
            </a:pPr>
            <a:r>
              <a:rPr lang="ru-RU" dirty="0" smtClean="0"/>
              <a:t>рекреационную.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/>
              <a:t>     Индивидуально-психологические функции семьи как малой группы несут значительную социальную нагрузку и не должны рассматриваться как вторичные по отношению к социальным функциям семьи. </a:t>
            </a:r>
          </a:p>
        </p:txBody>
      </p:sp>
      <p:pic>
        <p:nvPicPr>
          <p:cNvPr id="14339" name="Picture 5" descr="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287481">
            <a:off x="6084888" y="476250"/>
            <a:ext cx="2592387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dirty="0" smtClean="0"/>
              <a:t>   Индивидуальные функции, исполняемые  каждым членом семьи и организующие её жизнедеятельность,  - это </a:t>
            </a:r>
            <a:r>
              <a:rPr lang="ru-RU" b="1" dirty="0" smtClean="0">
                <a:solidFill>
                  <a:srgbClr val="FFFF00"/>
                </a:solidFill>
              </a:rPr>
              <a:t>семейные роли</a:t>
            </a:r>
            <a:r>
              <a:rPr lang="ru-RU" dirty="0" smtClean="0"/>
              <a:t>. Выполняя роли матери, отца, бабушки и т.п., индивиды вступают во взаимоотношения с другими членами семьи и реализовывают своё внутрисемейное предназначение  -   </a:t>
            </a:r>
            <a:r>
              <a:rPr lang="ru-RU" b="1" dirty="0" smtClean="0">
                <a:solidFill>
                  <a:srgbClr val="FFFF00"/>
                </a:solidFill>
              </a:rPr>
              <a:t>это первое</a:t>
            </a:r>
            <a:r>
              <a:rPr lang="ru-RU" dirty="0" smtClean="0"/>
              <a:t>, собственные потребности в семейном образе жизни -  </a:t>
            </a:r>
            <a:r>
              <a:rPr lang="ru-RU" b="1" dirty="0" smtClean="0">
                <a:solidFill>
                  <a:srgbClr val="FFFF00"/>
                </a:solidFill>
              </a:rPr>
              <a:t>это второе</a:t>
            </a:r>
            <a:r>
              <a:rPr lang="ru-RU" dirty="0" smtClean="0"/>
              <a:t>, и социальные обязательства семейной общности -  </a:t>
            </a:r>
            <a:r>
              <a:rPr lang="ru-RU" b="1" dirty="0" smtClean="0">
                <a:solidFill>
                  <a:srgbClr val="FFFF00"/>
                </a:solidFill>
              </a:rPr>
              <a:t>это третье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8913"/>
            <a:ext cx="8229600" cy="6408737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b="1" smtClean="0">
                <a:solidFill>
                  <a:srgbClr val="FFFF00"/>
                </a:solidFill>
              </a:rPr>
              <a:t>Литература:</a:t>
            </a:r>
            <a:endParaRPr lang="ru-RU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Антонов А.И., Медков  В.М. Социология семьи. – М.: Изд-во МГУ, 1996.  304 с.</a:t>
            </a:r>
          </a:p>
          <a:p>
            <a:pPr algn="just">
              <a:defRPr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Антонов А.И., Борисов В.А. Лекции по демографии. – М.: Академический Проект, </a:t>
            </a:r>
            <a:r>
              <a:rPr lang="ru-RU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Альма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Матер, 2011. 592 с.</a:t>
            </a:r>
            <a:r>
              <a:rPr lang="ru-RU" sz="2000" dirty="0" smtClean="0">
                <a:solidFill>
                  <a:srgbClr val="FFFF00"/>
                </a:solidFill>
                <a:latin typeface="Constantia" pitchFamily="18" charset="0"/>
              </a:rPr>
              <a:t>. </a:t>
            </a:r>
          </a:p>
          <a:p>
            <a:pPr marL="457200" indent="-457200" algn="just">
              <a:buFontTx/>
              <a:buAutoNum type="arabicPeriod" startAt="3"/>
              <a:defRPr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Антонов А.И., Медков  В.М. Социология семьи. – М.: Изд-во МГУ, 1996.  304 с.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err="1" smtClean="0">
                <a:solidFill>
                  <a:srgbClr val="FFFF00"/>
                </a:solidFill>
              </a:rPr>
              <a:t>Здравомыслова</a:t>
            </a:r>
            <a:r>
              <a:rPr lang="ru-RU" sz="2000" dirty="0" smtClean="0">
                <a:solidFill>
                  <a:srgbClr val="FFFF00"/>
                </a:solidFill>
              </a:rPr>
              <a:t> О.М. Семья и общество: </a:t>
            </a:r>
            <a:r>
              <a:rPr lang="ru-RU" sz="2000" dirty="0" err="1" smtClean="0">
                <a:solidFill>
                  <a:srgbClr val="FFFF00"/>
                </a:solidFill>
              </a:rPr>
              <a:t>гендерное</a:t>
            </a:r>
            <a:r>
              <a:rPr lang="ru-RU" sz="2000" dirty="0" smtClean="0">
                <a:solidFill>
                  <a:srgbClr val="FFFF00"/>
                </a:solidFill>
              </a:rPr>
              <a:t> измерение российской трансформации. – М.: </a:t>
            </a:r>
            <a:r>
              <a:rPr lang="ru-RU" sz="2000" dirty="0" err="1" smtClean="0">
                <a:solidFill>
                  <a:srgbClr val="FFFF00"/>
                </a:solidFill>
              </a:rPr>
              <a:t>Едиториал</a:t>
            </a:r>
            <a:r>
              <a:rPr lang="ru-RU" sz="2000" dirty="0" smtClean="0">
                <a:solidFill>
                  <a:srgbClr val="FFFF00"/>
                </a:solidFill>
              </a:rPr>
              <a:t> УРСС, 2003. 152 с.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Карцева Л.В. Российская семья на рубеже двух эпох: Научная монография. – Казань: Изд-во </a:t>
            </a:r>
            <a:r>
              <a:rPr lang="ru-RU" sz="2000" dirty="0" err="1" smtClean="0">
                <a:solidFill>
                  <a:srgbClr val="FFFF00"/>
                </a:solidFill>
              </a:rPr>
              <a:t>Мин-ва</a:t>
            </a:r>
            <a:r>
              <a:rPr lang="ru-RU" sz="2000" dirty="0" smtClean="0">
                <a:solidFill>
                  <a:srgbClr val="FFFF00"/>
                </a:solidFill>
              </a:rPr>
              <a:t> образования Республики Татарстан, 2001. 292 с.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Карцева Л.В. Психология и педагогика социальной  работы с семьёй:  Учеб. пособие. М.: </a:t>
            </a:r>
            <a:r>
              <a:rPr lang="ru-RU" sz="2000" dirty="0" err="1" smtClean="0">
                <a:solidFill>
                  <a:srgbClr val="FFFF00"/>
                </a:solidFill>
              </a:rPr>
              <a:t>Издат-торг</a:t>
            </a:r>
            <a:r>
              <a:rPr lang="ru-RU" sz="2000" dirty="0" smtClean="0">
                <a:solidFill>
                  <a:srgbClr val="FFFF00"/>
                </a:solidFill>
              </a:rPr>
              <a:t>. корпорация  «Дашков и К», 2009. 224 с.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Российская семья в ХХ</a:t>
            </a:r>
            <a:r>
              <a:rPr lang="en-US" sz="2000" dirty="0" smtClean="0">
                <a:solidFill>
                  <a:srgbClr val="FFFF00"/>
                </a:solidFill>
              </a:rPr>
              <a:t>I </a:t>
            </a:r>
            <a:r>
              <a:rPr lang="ru-RU" sz="2000" dirty="0" smtClean="0">
                <a:solidFill>
                  <a:srgbClr val="FFFF00"/>
                </a:solidFill>
              </a:rPr>
              <a:t>веке: тенденции и перспективы: Сб. ст. </a:t>
            </a:r>
            <a:r>
              <a:rPr lang="ru-RU" sz="2000" dirty="0" err="1" smtClean="0">
                <a:solidFill>
                  <a:srgbClr val="FFFF00"/>
                </a:solidFill>
              </a:rPr>
              <a:t>Всерос</a:t>
            </a:r>
            <a:r>
              <a:rPr lang="ru-RU" sz="2000" dirty="0" smtClean="0">
                <a:solidFill>
                  <a:srgbClr val="FFFF00"/>
                </a:solidFill>
              </a:rPr>
              <a:t>. </a:t>
            </a:r>
            <a:r>
              <a:rPr lang="ru-RU" sz="2000" dirty="0" err="1" smtClean="0">
                <a:solidFill>
                  <a:srgbClr val="FFFF00"/>
                </a:solidFill>
              </a:rPr>
              <a:t>науч-практ</a:t>
            </a:r>
            <a:r>
              <a:rPr lang="ru-RU" sz="2000" dirty="0" smtClean="0">
                <a:solidFill>
                  <a:srgbClr val="FFFF00"/>
                </a:solidFill>
              </a:rPr>
              <a:t>. </a:t>
            </a:r>
            <a:r>
              <a:rPr lang="ru-RU" sz="2000" dirty="0" err="1" smtClean="0">
                <a:solidFill>
                  <a:srgbClr val="FFFF00"/>
                </a:solidFill>
              </a:rPr>
              <a:t>конф</a:t>
            </a:r>
            <a:r>
              <a:rPr lang="ru-RU" sz="2000" dirty="0" smtClean="0">
                <a:solidFill>
                  <a:srgbClr val="FFFF00"/>
                </a:solidFill>
              </a:rPr>
              <a:t>. с </a:t>
            </a:r>
            <a:r>
              <a:rPr lang="ru-RU" sz="2000" dirty="0" err="1" smtClean="0">
                <a:solidFill>
                  <a:srgbClr val="FFFF00"/>
                </a:solidFill>
              </a:rPr>
              <a:t>междунар</a:t>
            </a:r>
            <a:r>
              <a:rPr lang="ru-RU" sz="2000" dirty="0" smtClean="0">
                <a:solidFill>
                  <a:srgbClr val="FFFF00"/>
                </a:solidFill>
              </a:rPr>
              <a:t>. участием. Ч. 1 и 2. Тольятти, 16-17 октября 2008 года. – Тольятти: ТГУ, 2008.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err="1" smtClean="0">
                <a:solidFill>
                  <a:srgbClr val="FFFF00"/>
                </a:solidFill>
              </a:rPr>
              <a:t>Харчев</a:t>
            </a:r>
            <a:r>
              <a:rPr lang="ru-RU" sz="2000" dirty="0" smtClean="0">
                <a:solidFill>
                  <a:srgbClr val="FFFF00"/>
                </a:solidFill>
              </a:rPr>
              <a:t> А.Г. Социология семьи: проблемы становления науки. – М.: ЦСП, 2003. 342 с.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Черняк Е.М. Социология семьи: учебное пособие. М.: </a:t>
            </a:r>
            <a:r>
              <a:rPr lang="ru-RU" sz="2000" dirty="0" err="1" smtClean="0">
                <a:solidFill>
                  <a:srgbClr val="FFFF00"/>
                </a:solidFill>
              </a:rPr>
              <a:t>Издат.-торг</a:t>
            </a:r>
            <a:r>
              <a:rPr lang="ru-RU" sz="2000" dirty="0" smtClean="0">
                <a:solidFill>
                  <a:srgbClr val="FFFF00"/>
                </a:solidFill>
              </a:rPr>
              <a:t>. корпорация «Дашков и К», 2003. 238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4427538" y="536575"/>
            <a:ext cx="41767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002060"/>
                </a:solidFill>
              </a:rPr>
              <a:t>Спасибо за внимание!!!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                 </a:t>
            </a:r>
            <a:r>
              <a:rPr lang="ru-RU" b="1" i="1" smtClean="0">
                <a:solidFill>
                  <a:srgbClr val="FFFF00"/>
                </a:solidFill>
              </a:rPr>
              <a:t>Вопросы: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229600" cy="2028825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ru-RU" sz="3600" smtClean="0"/>
              <a:t>Понятие  «функция семьи»</a:t>
            </a:r>
          </a:p>
          <a:p>
            <a:pPr marL="609600" indent="-609600" eaLnBrk="1" hangingPunct="1">
              <a:defRPr/>
            </a:pPr>
            <a:r>
              <a:rPr lang="ru-RU" sz="3600" smtClean="0"/>
              <a:t>Социальные  и индивидуально-личностные функции семьи</a:t>
            </a:r>
          </a:p>
        </p:txBody>
      </p:sp>
      <p:pic>
        <p:nvPicPr>
          <p:cNvPr id="4100" name="Picture 4" descr="pozitive_cartoons_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5600" y="3644900"/>
            <a:ext cx="35464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005263"/>
            <a:ext cx="341947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smtClean="0">
                <a:solidFill>
                  <a:srgbClr val="FFFF00"/>
                </a:solidFill>
              </a:rPr>
              <a:t>Понятие «функция семьи»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125538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mtClean="0"/>
              <a:t>Под функцией в семье следует понимать внешние проявления свойств какого-либо субъекта в данной системе отношений (семье), определённые действия по реализации потребностей. Функция  отражает связь семейной группы с обществом, а также направленность её деятельности.</a:t>
            </a:r>
            <a:br>
              <a:rPr lang="ru-RU" smtClean="0"/>
            </a:br>
            <a:endParaRPr lang="ru-RU" smtClean="0"/>
          </a:p>
        </p:txBody>
      </p:sp>
      <p:pic>
        <p:nvPicPr>
          <p:cNvPr id="5124" name="Picture 6" descr="1334046042_sem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675" y="4689475"/>
            <a:ext cx="3246438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15525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smtClean="0">
                <a:solidFill>
                  <a:srgbClr val="FFFF00"/>
                </a:solidFill>
              </a:rPr>
              <a:t>Классификация социальных функций семьи,</a:t>
            </a:r>
            <a:br>
              <a:rPr lang="ru-RU" sz="3200" b="1" smtClean="0">
                <a:solidFill>
                  <a:srgbClr val="FFFF00"/>
                </a:solidFill>
              </a:rPr>
            </a:br>
            <a:r>
              <a:rPr lang="ru-RU" sz="3200" b="1" smtClean="0">
                <a:solidFill>
                  <a:srgbClr val="FFFF00"/>
                </a:solidFill>
              </a:rPr>
              <a:t> предложенная М.С. Мацковским.</a:t>
            </a:r>
            <a:r>
              <a:rPr lang="ru-RU" sz="4000" smtClean="0"/>
              <a:t> 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Репродуктивная</a:t>
            </a:r>
          </a:p>
          <a:p>
            <a:pPr eaLnBrk="1" hangingPunct="1">
              <a:defRPr/>
            </a:pPr>
            <a:r>
              <a:rPr lang="ru-RU" sz="2400" dirty="0" smtClean="0"/>
              <a:t>Воспитательная</a:t>
            </a:r>
          </a:p>
          <a:p>
            <a:pPr eaLnBrk="1" hangingPunct="1">
              <a:defRPr/>
            </a:pPr>
            <a:r>
              <a:rPr lang="ru-RU" sz="2400" dirty="0" smtClean="0"/>
              <a:t>Социализирующая </a:t>
            </a:r>
          </a:p>
          <a:p>
            <a:pPr eaLnBrk="1" hangingPunct="1">
              <a:defRPr/>
            </a:pPr>
            <a:r>
              <a:rPr lang="ru-RU" sz="2400" dirty="0" smtClean="0"/>
              <a:t>Хозяйственно-бытовая</a:t>
            </a:r>
          </a:p>
          <a:p>
            <a:pPr eaLnBrk="1" hangingPunct="1">
              <a:defRPr/>
            </a:pPr>
            <a:r>
              <a:rPr lang="ru-RU" sz="2400" dirty="0" smtClean="0"/>
              <a:t>Присвоения социального статуса</a:t>
            </a:r>
          </a:p>
          <a:p>
            <a:pPr eaLnBrk="1" hangingPunct="1">
              <a:defRPr/>
            </a:pPr>
            <a:r>
              <a:rPr lang="ru-RU" sz="2400" dirty="0" smtClean="0"/>
              <a:t>Коммуникативная</a:t>
            </a:r>
          </a:p>
          <a:p>
            <a:pPr eaLnBrk="1" hangingPunct="1">
              <a:defRPr/>
            </a:pPr>
            <a:r>
              <a:rPr lang="ru-RU" sz="2400" dirty="0" smtClean="0"/>
              <a:t>Социального контроля </a:t>
            </a:r>
          </a:p>
          <a:p>
            <a:pPr eaLnBrk="1" hangingPunct="1">
              <a:defRPr/>
            </a:pPr>
            <a:r>
              <a:rPr lang="ru-RU" sz="2400" dirty="0" smtClean="0"/>
              <a:t>Досуговая </a:t>
            </a:r>
          </a:p>
          <a:p>
            <a:pPr eaLnBrk="1" hangingPunct="1">
              <a:defRPr/>
            </a:pPr>
            <a:r>
              <a:rPr lang="ru-RU" sz="2400" dirty="0" smtClean="0"/>
              <a:t>Сексуальная </a:t>
            </a:r>
          </a:p>
        </p:txBody>
      </p:sp>
      <p:pic>
        <p:nvPicPr>
          <p:cNvPr id="6148" name="Picture 4" descr="nZMNiTULNd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0200" y="4208463"/>
            <a:ext cx="3960813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600" b="1" smtClean="0">
                <a:solidFill>
                  <a:srgbClr val="FFFF00"/>
                </a:solidFill>
              </a:rPr>
              <a:t>А.Г. Вишневский обозначил следующие функциональные особенности современной семьи: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686800" cy="46926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Производственная функция: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dirty="0" smtClean="0"/>
              <a:t> - семейная;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800" dirty="0" smtClean="0"/>
              <a:t> - </a:t>
            </a:r>
            <a:r>
              <a:rPr lang="ru-RU" sz="2800" dirty="0" err="1" smtClean="0"/>
              <a:t>внесемейная</a:t>
            </a:r>
            <a:r>
              <a:rPr lang="ru-RU" sz="2800" dirty="0" smtClean="0"/>
              <a:t>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Потребительская функция;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Демографическая функция: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dirty="0" err="1" smtClean="0"/>
              <a:t>прокреативная</a:t>
            </a:r>
            <a:r>
              <a:rPr lang="ru-RU" sz="2800" dirty="0" smtClean="0"/>
              <a:t> (поддержание должного уровня рождаемости); </a:t>
            </a:r>
          </a:p>
          <a:p>
            <a:pPr eaLnBrk="1" hangingPunct="1">
              <a:lnSpc>
                <a:spcPct val="80000"/>
              </a:lnSpc>
              <a:buFontTx/>
              <a:buChar char="-"/>
              <a:defRPr/>
            </a:pPr>
            <a:r>
              <a:rPr lang="ru-RU" sz="2800" dirty="0" err="1" smtClean="0"/>
              <a:t>жизнеохранительная</a:t>
            </a:r>
            <a:r>
              <a:rPr lang="ru-RU" sz="2800" dirty="0" smtClean="0"/>
              <a:t> (сохранение жизни и здоровья  родившихся детей, поддержание и восстановление здоровья всех  других членов семьи);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404813"/>
            <a:ext cx="8229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Психологические и социокультурные функции (чувство безопасности, эмоциональные связи в семье, возможность самоутверждения, воспитание и формирование личности, усвоение норм и ценностей культуры, подготовка к выполнению социальных ролей и т.п.)</a:t>
            </a:r>
          </a:p>
        </p:txBody>
      </p:sp>
      <p:pic>
        <p:nvPicPr>
          <p:cNvPr id="8195" name="Picture 6" descr="1258104341_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267994">
            <a:off x="468313" y="3789363"/>
            <a:ext cx="3887787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7" descr="0922364855156d0e9d1739220137812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444159">
            <a:off x="4859338" y="3644900"/>
            <a:ext cx="3767137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Существуют разные точки зрения относительно семейных функций.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b="1" smtClean="0"/>
              <a:t>А.И. Антонов</a:t>
            </a:r>
            <a:r>
              <a:rPr lang="ru-RU" smtClean="0"/>
              <a:t> отмечает, что «нельзя делить функции семьи на главные и второстепенные, все  семейные функции главные, однако необходимость  различать среди них те особые, которые позволяют отличать семью от других институтов, привела к выделению специфических и неспецифических функций семьи».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229600" cy="611981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Е.Р. Смирнова</a:t>
            </a:r>
            <a:r>
              <a:rPr lang="ru-RU" smtClean="0"/>
              <a:t>  представляет себе как </a:t>
            </a:r>
            <a:r>
              <a:rPr lang="ru-RU" i="1" smtClean="0">
                <a:solidFill>
                  <a:srgbClr val="FFFF00"/>
                </a:solidFill>
              </a:rPr>
              <a:t>традиционные</a:t>
            </a:r>
            <a:r>
              <a:rPr lang="ru-RU" i="1" smtClean="0"/>
              <a:t> </a:t>
            </a:r>
            <a:r>
              <a:rPr lang="ru-RU" smtClean="0"/>
              <a:t> направления деятельности семейной общности (экономическое, рекреационное), так и </a:t>
            </a:r>
            <a:r>
              <a:rPr lang="ru-RU" i="1" smtClean="0">
                <a:solidFill>
                  <a:srgbClr val="FFFF00"/>
                </a:solidFill>
              </a:rPr>
              <a:t>инновационные</a:t>
            </a:r>
            <a:r>
              <a:rPr lang="ru-RU" smtClean="0">
                <a:solidFill>
                  <a:srgbClr val="FFFF00"/>
                </a:solidFill>
              </a:rPr>
              <a:t>.</a:t>
            </a:r>
            <a:r>
              <a:rPr lang="ru-RU" smtClean="0"/>
              <a:t> К числу последних можно отнести отмеченные ею функции самоидентификации (признания сильных качеств и слабостей индивида), аффективную (развитие интимности и способности к воспитанию в рамках  семьи) и образовательно-профессиональную (обучение, карьера).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76250"/>
            <a:ext cx="8229600" cy="555466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В.К. </a:t>
            </a:r>
            <a:r>
              <a:rPr lang="ru-RU" b="1" dirty="0" err="1" smtClean="0"/>
              <a:t>Падерин</a:t>
            </a:r>
            <a:r>
              <a:rPr lang="ru-RU" b="1" dirty="0" smtClean="0"/>
              <a:t> и Л.К. </a:t>
            </a:r>
            <a:r>
              <a:rPr lang="ru-RU" b="1" dirty="0" err="1" smtClean="0"/>
              <a:t>Нагматуллина</a:t>
            </a:r>
            <a:r>
              <a:rPr lang="ru-RU" dirty="0" smtClean="0"/>
              <a:t>  называют индивидуальный тип функций семьи функциями </a:t>
            </a:r>
            <a:r>
              <a:rPr lang="ru-RU" dirty="0" err="1" smtClean="0">
                <a:solidFill>
                  <a:srgbClr val="FFFF00"/>
                </a:solidFill>
              </a:rPr>
              <a:t>микроуровня</a:t>
            </a:r>
            <a:r>
              <a:rPr lang="ru-RU" dirty="0" smtClean="0"/>
              <a:t>, действующими «вовнутрь», в противовес функциям </a:t>
            </a:r>
            <a:r>
              <a:rPr lang="ru-RU" dirty="0" err="1" smtClean="0">
                <a:solidFill>
                  <a:srgbClr val="FFFF00"/>
                </a:solidFill>
              </a:rPr>
              <a:t>макроуровня</a:t>
            </a:r>
            <a:r>
              <a:rPr lang="ru-RU" dirty="0" smtClean="0"/>
              <a:t>, направленным «вовне». </a:t>
            </a:r>
          </a:p>
        </p:txBody>
      </p:sp>
      <p:pic>
        <p:nvPicPr>
          <p:cNvPr id="11267" name="Picture 5" descr="x_5c5291e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263" y="3933825"/>
            <a:ext cx="3671887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7" descr="06_jesh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3500438"/>
            <a:ext cx="3881437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357</TotalTime>
  <Words>731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Tahoma</vt:lpstr>
      <vt:lpstr>Arial</vt:lpstr>
      <vt:lpstr>Wingdings</vt:lpstr>
      <vt:lpstr>Calibri</vt:lpstr>
      <vt:lpstr>Algerian</vt:lpstr>
      <vt:lpstr>Times New Roman</vt:lpstr>
      <vt:lpstr>Constantia</vt:lpstr>
      <vt:lpstr>Океан</vt:lpstr>
      <vt:lpstr>Тема 3.3. Функции современной семьи  Педагог-психолог Чистякова Ирина Григорьевна</vt:lpstr>
      <vt:lpstr>                 Вопросы:</vt:lpstr>
      <vt:lpstr>Понятие «функция семьи»</vt:lpstr>
      <vt:lpstr>Классификация социальных функций семьи,  предложенная М.С. Мацковским. </vt:lpstr>
      <vt:lpstr>А.Г. Вишневский обозначил следующие функциональные особенности современной семьи:</vt:lpstr>
      <vt:lpstr>Слайд 6</vt:lpstr>
      <vt:lpstr>Существуют разные точки зрения относительно семейных функций.</vt:lpstr>
      <vt:lpstr>Слайд 8</vt:lpstr>
      <vt:lpstr>Слайд 9</vt:lpstr>
      <vt:lpstr>Скрытые функции семейной группы:</vt:lpstr>
      <vt:lpstr>Слайд 11</vt:lpstr>
      <vt:lpstr>Слайд 12</vt:lpstr>
      <vt:lpstr>Слайд 13</vt:lpstr>
      <vt:lpstr>Слайд 14</vt:lpstr>
      <vt:lpstr>Слайд 15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современной семьи</dc:title>
  <dc:creator>user</dc:creator>
  <cp:lastModifiedBy>re</cp:lastModifiedBy>
  <cp:revision>22</cp:revision>
  <dcterms:created xsi:type="dcterms:W3CDTF">2013-03-02T08:25:16Z</dcterms:created>
  <dcterms:modified xsi:type="dcterms:W3CDTF">2014-05-06T14:05:14Z</dcterms:modified>
</cp:coreProperties>
</file>