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3" r:id="rId2"/>
    <p:sldId id="274" r:id="rId3"/>
    <p:sldId id="276" r:id="rId4"/>
    <p:sldId id="277" r:id="rId5"/>
    <p:sldId id="278" r:id="rId6"/>
    <p:sldId id="279" r:id="rId7"/>
    <p:sldId id="291" r:id="rId8"/>
    <p:sldId id="292" r:id="rId9"/>
    <p:sldId id="280" r:id="rId10"/>
    <p:sldId id="299" r:id="rId11"/>
    <p:sldId id="300" r:id="rId12"/>
    <p:sldId id="257" r:id="rId13"/>
    <p:sldId id="259" r:id="rId14"/>
    <p:sldId id="281" r:id="rId15"/>
    <p:sldId id="297" r:id="rId16"/>
    <p:sldId id="298" r:id="rId17"/>
    <p:sldId id="260" r:id="rId18"/>
    <p:sldId id="261" r:id="rId19"/>
    <p:sldId id="262" r:id="rId20"/>
    <p:sldId id="264" r:id="rId21"/>
    <p:sldId id="284" r:id="rId22"/>
    <p:sldId id="302" r:id="rId23"/>
    <p:sldId id="304" r:id="rId24"/>
    <p:sldId id="303" r:id="rId25"/>
    <p:sldId id="268" r:id="rId26"/>
    <p:sldId id="266" r:id="rId27"/>
    <p:sldId id="263" r:id="rId28"/>
    <p:sldId id="301" r:id="rId29"/>
    <p:sldId id="272" r:id="rId30"/>
    <p:sldId id="293" r:id="rId31"/>
    <p:sldId id="294" r:id="rId32"/>
    <p:sldId id="295" r:id="rId33"/>
    <p:sldId id="296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42" d="100"/>
          <a:sy n="42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B52BAE-C294-4C15-81E2-0AF1DFA72AB9}" type="doc">
      <dgm:prSet loTypeId="urn:microsoft.com/office/officeart/2005/8/layout/arrow5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19EB16B7-7821-4164-85A7-D129299FCB8D}">
      <dgm:prSet phldrT="[Текст]" custT="1"/>
      <dgm:spPr/>
      <dgm:t>
        <a:bodyPr/>
        <a:lstStyle/>
        <a:p>
          <a:r>
            <a:rPr lang="ru-RU" sz="2800" dirty="0" smtClean="0"/>
            <a:t>Биологический потенциал рождаемости</a:t>
          </a:r>
          <a:endParaRPr lang="ru-RU" sz="2800" dirty="0"/>
        </a:p>
      </dgm:t>
    </dgm:pt>
    <dgm:pt modelId="{77A15AB5-08B4-42EA-8C0F-5DD3D23B202D}" type="parTrans" cxnId="{62DDC00B-2B67-40EF-AD79-7FE6657283C4}">
      <dgm:prSet/>
      <dgm:spPr/>
      <dgm:t>
        <a:bodyPr/>
        <a:lstStyle/>
        <a:p>
          <a:endParaRPr lang="ru-RU"/>
        </a:p>
      </dgm:t>
    </dgm:pt>
    <dgm:pt modelId="{3864C9A8-EDF7-4D0E-879C-BE596BC6BC63}" type="sibTrans" cxnId="{62DDC00B-2B67-40EF-AD79-7FE6657283C4}">
      <dgm:prSet/>
      <dgm:spPr/>
      <dgm:t>
        <a:bodyPr/>
        <a:lstStyle/>
        <a:p>
          <a:endParaRPr lang="ru-RU"/>
        </a:p>
      </dgm:t>
    </dgm:pt>
    <dgm:pt modelId="{F6DD3CAB-DC72-4EC7-B526-550F46EE41B4}">
      <dgm:prSet phldrT="[Текст]" custT="1"/>
      <dgm:spPr/>
      <dgm:t>
        <a:bodyPr/>
        <a:lstStyle/>
        <a:p>
          <a:r>
            <a:rPr lang="ru-RU" sz="2800" dirty="0" smtClean="0"/>
            <a:t>Система социального контроля</a:t>
          </a:r>
          <a:endParaRPr lang="ru-RU" sz="2800" dirty="0"/>
        </a:p>
      </dgm:t>
    </dgm:pt>
    <dgm:pt modelId="{BA1BF163-37A6-48D0-8A59-9E0F6CA04EE3}" type="parTrans" cxnId="{548C74F4-758C-4D5E-A7EA-4053F8DD0349}">
      <dgm:prSet/>
      <dgm:spPr/>
      <dgm:t>
        <a:bodyPr/>
        <a:lstStyle/>
        <a:p>
          <a:endParaRPr lang="ru-RU"/>
        </a:p>
      </dgm:t>
    </dgm:pt>
    <dgm:pt modelId="{8A72BFF8-7930-427C-8194-6B397931DBD0}" type="sibTrans" cxnId="{548C74F4-758C-4D5E-A7EA-4053F8DD0349}">
      <dgm:prSet/>
      <dgm:spPr/>
      <dgm:t>
        <a:bodyPr/>
        <a:lstStyle/>
        <a:p>
          <a:endParaRPr lang="ru-RU"/>
        </a:p>
      </dgm:t>
    </dgm:pt>
    <dgm:pt modelId="{D2B90037-E13A-43F5-B544-0570CBF308B7}" type="pres">
      <dgm:prSet presAssocID="{32B52BAE-C294-4C15-81E2-0AF1DFA72AB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1C453A-D328-421B-B55A-2E7C94C465AE}" type="pres">
      <dgm:prSet presAssocID="{19EB16B7-7821-4164-85A7-D129299FCB8D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30B76-1230-4735-A24F-879A75CBFDAD}" type="pres">
      <dgm:prSet presAssocID="{F6DD3CAB-DC72-4EC7-B526-550F46EE41B4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8C74F4-758C-4D5E-A7EA-4053F8DD0349}" srcId="{32B52BAE-C294-4C15-81E2-0AF1DFA72AB9}" destId="{F6DD3CAB-DC72-4EC7-B526-550F46EE41B4}" srcOrd="1" destOrd="0" parTransId="{BA1BF163-37A6-48D0-8A59-9E0F6CA04EE3}" sibTransId="{8A72BFF8-7930-427C-8194-6B397931DBD0}"/>
    <dgm:cxn modelId="{91D66C05-473C-428E-A499-3F3F7ED3A2B9}" type="presOf" srcId="{19EB16B7-7821-4164-85A7-D129299FCB8D}" destId="{DA1C453A-D328-421B-B55A-2E7C94C465AE}" srcOrd="0" destOrd="0" presId="urn:microsoft.com/office/officeart/2005/8/layout/arrow5"/>
    <dgm:cxn modelId="{62DDC00B-2B67-40EF-AD79-7FE6657283C4}" srcId="{32B52BAE-C294-4C15-81E2-0AF1DFA72AB9}" destId="{19EB16B7-7821-4164-85A7-D129299FCB8D}" srcOrd="0" destOrd="0" parTransId="{77A15AB5-08B4-42EA-8C0F-5DD3D23B202D}" sibTransId="{3864C9A8-EDF7-4D0E-879C-BE596BC6BC63}"/>
    <dgm:cxn modelId="{92110ABE-6DDD-4E95-A785-1E8A3B69FF85}" type="presOf" srcId="{32B52BAE-C294-4C15-81E2-0AF1DFA72AB9}" destId="{D2B90037-E13A-43F5-B544-0570CBF308B7}" srcOrd="0" destOrd="0" presId="urn:microsoft.com/office/officeart/2005/8/layout/arrow5"/>
    <dgm:cxn modelId="{168230B6-E920-491C-9658-BCAECEC4390E}" type="presOf" srcId="{F6DD3CAB-DC72-4EC7-B526-550F46EE41B4}" destId="{7A730B76-1230-4735-A24F-879A75CBFDAD}" srcOrd="0" destOrd="0" presId="urn:microsoft.com/office/officeart/2005/8/layout/arrow5"/>
    <dgm:cxn modelId="{582AA901-D905-4B78-8879-9580AE5A2CC6}" type="presParOf" srcId="{D2B90037-E13A-43F5-B544-0570CBF308B7}" destId="{DA1C453A-D328-421B-B55A-2E7C94C465AE}" srcOrd="0" destOrd="0" presId="urn:microsoft.com/office/officeart/2005/8/layout/arrow5"/>
    <dgm:cxn modelId="{FABFF763-F65A-4F2B-B501-522FA0712659}" type="presParOf" srcId="{D2B90037-E13A-43F5-B544-0570CBF308B7}" destId="{7A730B76-1230-4735-A24F-879A75CBFDAD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F04DFA-29B4-4EE7-B6BF-142BF9E3CFA2}" type="doc">
      <dgm:prSet loTypeId="urn:microsoft.com/office/officeart/2008/layout/HorizontalMultiLevelHierarchy" loCatId="hierarchy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D435CAFB-BF03-4FC7-99F3-318EFFC8D2DA}">
      <dgm:prSet phldrT="[Текст]"/>
      <dgm:spPr/>
      <dgm:t>
        <a:bodyPr/>
        <a:lstStyle/>
        <a:p>
          <a:r>
            <a:rPr lang="ru-RU" dirty="0" smtClean="0"/>
            <a:t>Репродуктивное поведение</a:t>
          </a:r>
          <a:endParaRPr lang="ru-RU" dirty="0"/>
        </a:p>
      </dgm:t>
    </dgm:pt>
    <dgm:pt modelId="{F007CB6E-D9BE-4980-9809-467E302AB7A5}" type="parTrans" cxnId="{FA9061D2-EAEB-4880-B8F7-AD542980FA78}">
      <dgm:prSet/>
      <dgm:spPr/>
      <dgm:t>
        <a:bodyPr/>
        <a:lstStyle/>
        <a:p>
          <a:endParaRPr lang="ru-RU"/>
        </a:p>
      </dgm:t>
    </dgm:pt>
    <dgm:pt modelId="{EC8534F1-0456-47D3-B006-4BA3E2F5BA94}" type="sibTrans" cxnId="{FA9061D2-EAEB-4880-B8F7-AD542980FA78}">
      <dgm:prSet/>
      <dgm:spPr/>
      <dgm:t>
        <a:bodyPr/>
        <a:lstStyle/>
        <a:p>
          <a:endParaRPr lang="ru-RU"/>
        </a:p>
      </dgm:t>
    </dgm:pt>
    <dgm:pt modelId="{36FADE26-9DD5-4825-8ADE-271677DBA91B}">
      <dgm:prSet phldrT="[Текст]"/>
      <dgm:spPr/>
      <dgm:t>
        <a:bodyPr/>
        <a:lstStyle/>
        <a:p>
          <a:r>
            <a:rPr lang="ru-RU" dirty="0" smtClean="0"/>
            <a:t>Социально-экономические факторы</a:t>
          </a:r>
          <a:endParaRPr lang="ru-RU" dirty="0"/>
        </a:p>
      </dgm:t>
    </dgm:pt>
    <dgm:pt modelId="{5A46DD1E-3AF9-4420-83FF-B55BACD1E5B1}" type="parTrans" cxnId="{87ECA2F8-2D56-4ED0-903C-6914364FB69A}">
      <dgm:prSet/>
      <dgm:spPr/>
      <dgm:t>
        <a:bodyPr/>
        <a:lstStyle/>
        <a:p>
          <a:endParaRPr lang="ru-RU"/>
        </a:p>
      </dgm:t>
    </dgm:pt>
    <dgm:pt modelId="{5435BA8D-633D-4466-B199-A0E7D83462ED}" type="sibTrans" cxnId="{87ECA2F8-2D56-4ED0-903C-6914364FB69A}">
      <dgm:prSet/>
      <dgm:spPr/>
      <dgm:t>
        <a:bodyPr/>
        <a:lstStyle/>
        <a:p>
          <a:endParaRPr lang="ru-RU"/>
        </a:p>
      </dgm:t>
    </dgm:pt>
    <dgm:pt modelId="{19246ADC-3977-44C0-9019-D104ED5E708C}">
      <dgm:prSet phldrT="[Текст]"/>
      <dgm:spPr/>
      <dgm:t>
        <a:bodyPr/>
        <a:lstStyle/>
        <a:p>
          <a:r>
            <a:rPr lang="ru-RU" dirty="0" smtClean="0"/>
            <a:t>Идеологические факторы</a:t>
          </a:r>
          <a:endParaRPr lang="ru-RU" dirty="0"/>
        </a:p>
      </dgm:t>
    </dgm:pt>
    <dgm:pt modelId="{073B5DCF-B151-476E-927A-70C5AC33A5E4}" type="parTrans" cxnId="{6DEA7A4F-9090-48A7-A56E-749544417EA9}">
      <dgm:prSet/>
      <dgm:spPr/>
      <dgm:t>
        <a:bodyPr/>
        <a:lstStyle/>
        <a:p>
          <a:endParaRPr lang="ru-RU"/>
        </a:p>
      </dgm:t>
    </dgm:pt>
    <dgm:pt modelId="{B1D223F2-0B0F-41ED-9603-859932371FDB}" type="sibTrans" cxnId="{6DEA7A4F-9090-48A7-A56E-749544417EA9}">
      <dgm:prSet/>
      <dgm:spPr/>
      <dgm:t>
        <a:bodyPr/>
        <a:lstStyle/>
        <a:p>
          <a:endParaRPr lang="ru-RU"/>
        </a:p>
      </dgm:t>
    </dgm:pt>
    <dgm:pt modelId="{F450C010-25D6-4A80-8DDF-0090EEF20866}">
      <dgm:prSet phldrT="[Текст]"/>
      <dgm:spPr/>
      <dgm:t>
        <a:bodyPr/>
        <a:lstStyle/>
        <a:p>
          <a:r>
            <a:rPr lang="ru-RU" dirty="0" smtClean="0"/>
            <a:t>Психологические факторы</a:t>
          </a:r>
          <a:endParaRPr lang="ru-RU" dirty="0"/>
        </a:p>
      </dgm:t>
    </dgm:pt>
    <dgm:pt modelId="{C2BFF63A-4509-4489-8170-125EF51C8460}" type="parTrans" cxnId="{F2B9F995-A2A3-4253-9FB8-463C495DF56B}">
      <dgm:prSet/>
      <dgm:spPr/>
      <dgm:t>
        <a:bodyPr/>
        <a:lstStyle/>
        <a:p>
          <a:endParaRPr lang="ru-RU"/>
        </a:p>
      </dgm:t>
    </dgm:pt>
    <dgm:pt modelId="{AD77CCD7-8F23-4069-B06D-D2F045DC5D0B}" type="sibTrans" cxnId="{F2B9F995-A2A3-4253-9FB8-463C495DF56B}">
      <dgm:prSet/>
      <dgm:spPr/>
      <dgm:t>
        <a:bodyPr/>
        <a:lstStyle/>
        <a:p>
          <a:endParaRPr lang="ru-RU"/>
        </a:p>
      </dgm:t>
    </dgm:pt>
    <dgm:pt modelId="{1CEEEE0A-55A5-4AAA-8297-DA9A68942894}">
      <dgm:prSet/>
      <dgm:spPr/>
      <dgm:t>
        <a:bodyPr/>
        <a:lstStyle/>
        <a:p>
          <a:r>
            <a:rPr lang="ru-RU" dirty="0" smtClean="0"/>
            <a:t>Физические факторы</a:t>
          </a:r>
          <a:endParaRPr lang="ru-RU" dirty="0"/>
        </a:p>
      </dgm:t>
    </dgm:pt>
    <dgm:pt modelId="{F8DBB5A8-AA31-464A-9EC8-0D5F45100858}" type="parTrans" cxnId="{817FBDA0-D77A-4E17-91A7-FFFBBD80DA07}">
      <dgm:prSet/>
      <dgm:spPr/>
      <dgm:t>
        <a:bodyPr/>
        <a:lstStyle/>
        <a:p>
          <a:endParaRPr lang="ru-RU"/>
        </a:p>
      </dgm:t>
    </dgm:pt>
    <dgm:pt modelId="{C9546D2B-1CC9-4C70-9381-590BE81FFE2D}" type="sibTrans" cxnId="{817FBDA0-D77A-4E17-91A7-FFFBBD80DA07}">
      <dgm:prSet/>
      <dgm:spPr/>
      <dgm:t>
        <a:bodyPr/>
        <a:lstStyle/>
        <a:p>
          <a:endParaRPr lang="ru-RU"/>
        </a:p>
      </dgm:t>
    </dgm:pt>
    <dgm:pt modelId="{971299C8-BA26-4EB5-88F6-70C7304A0DEB}">
      <dgm:prSet/>
      <dgm:spPr/>
      <dgm:t>
        <a:bodyPr/>
        <a:lstStyle/>
        <a:p>
          <a:r>
            <a:rPr lang="ru-RU" dirty="0" smtClean="0"/>
            <a:t>Духовно-нравственные факторы</a:t>
          </a:r>
          <a:endParaRPr lang="ru-RU" dirty="0"/>
        </a:p>
      </dgm:t>
    </dgm:pt>
    <dgm:pt modelId="{8A671254-E3F5-47A8-AEAF-407E80558E0A}" type="parTrans" cxnId="{6A9B5E2E-3496-4125-9223-F3547EFAF4B3}">
      <dgm:prSet/>
      <dgm:spPr/>
      <dgm:t>
        <a:bodyPr/>
        <a:lstStyle/>
        <a:p>
          <a:endParaRPr lang="ru-RU"/>
        </a:p>
      </dgm:t>
    </dgm:pt>
    <dgm:pt modelId="{70732493-2078-4EF3-B92E-8487AF61A156}" type="sibTrans" cxnId="{6A9B5E2E-3496-4125-9223-F3547EFAF4B3}">
      <dgm:prSet/>
      <dgm:spPr/>
      <dgm:t>
        <a:bodyPr/>
        <a:lstStyle/>
        <a:p>
          <a:endParaRPr lang="ru-RU"/>
        </a:p>
      </dgm:t>
    </dgm:pt>
    <dgm:pt modelId="{0DA1432B-4FBF-4CEB-834C-056B2A0ED619}">
      <dgm:prSet/>
      <dgm:spPr/>
      <dgm:t>
        <a:bodyPr/>
        <a:lstStyle/>
        <a:p>
          <a:r>
            <a:rPr lang="ru-RU" dirty="0" smtClean="0"/>
            <a:t>Культурные факторы</a:t>
          </a:r>
          <a:endParaRPr lang="ru-RU" dirty="0"/>
        </a:p>
      </dgm:t>
    </dgm:pt>
    <dgm:pt modelId="{59E949AF-DA7C-463C-AC60-2E9B8C31A633}" type="parTrans" cxnId="{867ADEBB-3540-4025-8E93-0AFFC41FC434}">
      <dgm:prSet/>
      <dgm:spPr/>
      <dgm:t>
        <a:bodyPr/>
        <a:lstStyle/>
        <a:p>
          <a:endParaRPr lang="ru-RU"/>
        </a:p>
      </dgm:t>
    </dgm:pt>
    <dgm:pt modelId="{065974AA-4BEE-4959-8CDB-D28A981D2F48}" type="sibTrans" cxnId="{867ADEBB-3540-4025-8E93-0AFFC41FC434}">
      <dgm:prSet/>
      <dgm:spPr/>
      <dgm:t>
        <a:bodyPr/>
        <a:lstStyle/>
        <a:p>
          <a:endParaRPr lang="ru-RU"/>
        </a:p>
      </dgm:t>
    </dgm:pt>
    <dgm:pt modelId="{9E909BED-2265-4739-B644-72697718D4E3}" type="pres">
      <dgm:prSet presAssocID="{DFF04DFA-29B4-4EE7-B6BF-142BF9E3CFA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CBA3D6-5CE8-415A-B690-337AA63C5F1A}" type="pres">
      <dgm:prSet presAssocID="{D435CAFB-BF03-4FC7-99F3-318EFFC8D2DA}" presName="root1" presStyleCnt="0"/>
      <dgm:spPr/>
    </dgm:pt>
    <dgm:pt modelId="{EB64B8B0-8A7C-47C4-8E24-03A8BD619145}" type="pres">
      <dgm:prSet presAssocID="{D435CAFB-BF03-4FC7-99F3-318EFFC8D2DA}" presName="LevelOneTextNode" presStyleLbl="node0" presStyleIdx="0" presStyleCnt="1" custScaleX="182042" custScaleY="1356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38EC3B-D6B6-484B-86ED-9186906989C3}" type="pres">
      <dgm:prSet presAssocID="{D435CAFB-BF03-4FC7-99F3-318EFFC8D2DA}" presName="level2hierChild" presStyleCnt="0"/>
      <dgm:spPr/>
    </dgm:pt>
    <dgm:pt modelId="{465950D8-8771-4BA0-9040-EFF6E04FAC23}" type="pres">
      <dgm:prSet presAssocID="{5A46DD1E-3AF9-4420-83FF-B55BACD1E5B1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3C08C6B0-FF16-4772-9F5E-ED16E1BDAA6E}" type="pres">
      <dgm:prSet presAssocID="{5A46DD1E-3AF9-4420-83FF-B55BACD1E5B1}" presName="connTx" presStyleLbl="parChTrans1D2" presStyleIdx="0" presStyleCnt="6"/>
      <dgm:spPr/>
      <dgm:t>
        <a:bodyPr/>
        <a:lstStyle/>
        <a:p>
          <a:endParaRPr lang="ru-RU"/>
        </a:p>
      </dgm:t>
    </dgm:pt>
    <dgm:pt modelId="{6F6C8D22-6812-4127-AFB0-9B8CD05128A3}" type="pres">
      <dgm:prSet presAssocID="{36FADE26-9DD5-4825-8ADE-271677DBA91B}" presName="root2" presStyleCnt="0"/>
      <dgm:spPr/>
    </dgm:pt>
    <dgm:pt modelId="{A0685E6F-CB4B-471F-8B3D-8BD8501A7833}" type="pres">
      <dgm:prSet presAssocID="{36FADE26-9DD5-4825-8ADE-271677DBA91B}" presName="LevelTwoTextNode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99ADB5-5909-4683-9759-367477711F03}" type="pres">
      <dgm:prSet presAssocID="{36FADE26-9DD5-4825-8ADE-271677DBA91B}" presName="level3hierChild" presStyleCnt="0"/>
      <dgm:spPr/>
    </dgm:pt>
    <dgm:pt modelId="{E639D8E9-53DB-4D6A-A7AB-AD469AD563BE}" type="pres">
      <dgm:prSet presAssocID="{073B5DCF-B151-476E-927A-70C5AC33A5E4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D72EDA61-7D0A-4D89-91FC-E4BC4C25DB57}" type="pres">
      <dgm:prSet presAssocID="{073B5DCF-B151-476E-927A-70C5AC33A5E4}" presName="connTx" presStyleLbl="parChTrans1D2" presStyleIdx="1" presStyleCnt="6"/>
      <dgm:spPr/>
      <dgm:t>
        <a:bodyPr/>
        <a:lstStyle/>
        <a:p>
          <a:endParaRPr lang="ru-RU"/>
        </a:p>
      </dgm:t>
    </dgm:pt>
    <dgm:pt modelId="{409BB659-8851-434E-88C4-2BBA1C4CE4A5}" type="pres">
      <dgm:prSet presAssocID="{19246ADC-3977-44C0-9019-D104ED5E708C}" presName="root2" presStyleCnt="0"/>
      <dgm:spPr/>
    </dgm:pt>
    <dgm:pt modelId="{6CABF4C5-238F-4B94-B1F3-AD359CC4A967}" type="pres">
      <dgm:prSet presAssocID="{19246ADC-3977-44C0-9019-D104ED5E708C}" presName="LevelTwoTextNode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67C10-F661-433D-9093-310B2C02535F}" type="pres">
      <dgm:prSet presAssocID="{19246ADC-3977-44C0-9019-D104ED5E708C}" presName="level3hierChild" presStyleCnt="0"/>
      <dgm:spPr/>
    </dgm:pt>
    <dgm:pt modelId="{3A3A7B8B-F226-4F86-8D2C-B9DC3E065472}" type="pres">
      <dgm:prSet presAssocID="{C2BFF63A-4509-4489-8170-125EF51C8460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7FFAB9EF-751E-47CA-B583-3C9CBEB33AF2}" type="pres">
      <dgm:prSet presAssocID="{C2BFF63A-4509-4489-8170-125EF51C8460}" presName="connTx" presStyleLbl="parChTrans1D2" presStyleIdx="2" presStyleCnt="6"/>
      <dgm:spPr/>
      <dgm:t>
        <a:bodyPr/>
        <a:lstStyle/>
        <a:p>
          <a:endParaRPr lang="ru-RU"/>
        </a:p>
      </dgm:t>
    </dgm:pt>
    <dgm:pt modelId="{8ECBEE92-A8C2-4B91-8DD8-6F4A6B82BC00}" type="pres">
      <dgm:prSet presAssocID="{F450C010-25D6-4A80-8DDF-0090EEF20866}" presName="root2" presStyleCnt="0"/>
      <dgm:spPr/>
    </dgm:pt>
    <dgm:pt modelId="{D9EF883D-0E59-4AD1-93DE-0F6A6D30238F}" type="pres">
      <dgm:prSet presAssocID="{F450C010-25D6-4A80-8DDF-0090EEF20866}" presName="LevelTwoTextNode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B13BC9-C442-4E5C-8D57-112A6605B2CA}" type="pres">
      <dgm:prSet presAssocID="{F450C010-25D6-4A80-8DDF-0090EEF20866}" presName="level3hierChild" presStyleCnt="0"/>
      <dgm:spPr/>
    </dgm:pt>
    <dgm:pt modelId="{0DF7B389-67E8-4609-944C-0466C2F99376}" type="pres">
      <dgm:prSet presAssocID="{F8DBB5A8-AA31-464A-9EC8-0D5F45100858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2932BE1-EC07-48D5-8525-3AB2221EC24B}" type="pres">
      <dgm:prSet presAssocID="{F8DBB5A8-AA31-464A-9EC8-0D5F45100858}" presName="connTx" presStyleLbl="parChTrans1D2" presStyleIdx="3" presStyleCnt="6"/>
      <dgm:spPr/>
      <dgm:t>
        <a:bodyPr/>
        <a:lstStyle/>
        <a:p>
          <a:endParaRPr lang="ru-RU"/>
        </a:p>
      </dgm:t>
    </dgm:pt>
    <dgm:pt modelId="{A26D3588-76CF-4EF4-84A4-FAD11DD019D2}" type="pres">
      <dgm:prSet presAssocID="{1CEEEE0A-55A5-4AAA-8297-DA9A68942894}" presName="root2" presStyleCnt="0"/>
      <dgm:spPr/>
    </dgm:pt>
    <dgm:pt modelId="{40730846-8D14-4082-B6D6-DD9A3F9BD923}" type="pres">
      <dgm:prSet presAssocID="{1CEEEE0A-55A5-4AAA-8297-DA9A68942894}" presName="LevelTwoTextNode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A45A8D-A9E9-4730-AA8B-073233BB4E8D}" type="pres">
      <dgm:prSet presAssocID="{1CEEEE0A-55A5-4AAA-8297-DA9A68942894}" presName="level3hierChild" presStyleCnt="0"/>
      <dgm:spPr/>
    </dgm:pt>
    <dgm:pt modelId="{46A3FB4B-50CC-401A-9402-D6B1057DF7CA}" type="pres">
      <dgm:prSet presAssocID="{8A671254-E3F5-47A8-AEAF-407E80558E0A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A1F58EC7-4ACD-487E-BE5F-BA78B1C91927}" type="pres">
      <dgm:prSet presAssocID="{8A671254-E3F5-47A8-AEAF-407E80558E0A}" presName="connTx" presStyleLbl="parChTrans1D2" presStyleIdx="4" presStyleCnt="6"/>
      <dgm:spPr/>
      <dgm:t>
        <a:bodyPr/>
        <a:lstStyle/>
        <a:p>
          <a:endParaRPr lang="ru-RU"/>
        </a:p>
      </dgm:t>
    </dgm:pt>
    <dgm:pt modelId="{8D025E0D-3C6B-40E4-8E5C-1D7D6EB695F6}" type="pres">
      <dgm:prSet presAssocID="{971299C8-BA26-4EB5-88F6-70C7304A0DEB}" presName="root2" presStyleCnt="0"/>
      <dgm:spPr/>
    </dgm:pt>
    <dgm:pt modelId="{22AFC682-11E8-4CC9-8E2B-E5B8AFE91EE6}" type="pres">
      <dgm:prSet presAssocID="{971299C8-BA26-4EB5-88F6-70C7304A0DEB}" presName="LevelTwoTextNode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5478F5-F9E5-47F1-B0F7-1D24A955B5B7}" type="pres">
      <dgm:prSet presAssocID="{971299C8-BA26-4EB5-88F6-70C7304A0DEB}" presName="level3hierChild" presStyleCnt="0"/>
      <dgm:spPr/>
    </dgm:pt>
    <dgm:pt modelId="{DC9001B5-4BBE-417B-A482-405726E84422}" type="pres">
      <dgm:prSet presAssocID="{59E949AF-DA7C-463C-AC60-2E9B8C31A633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BFDC24A5-854C-42EE-AF65-75B43420D535}" type="pres">
      <dgm:prSet presAssocID="{59E949AF-DA7C-463C-AC60-2E9B8C31A633}" presName="connTx" presStyleLbl="parChTrans1D2" presStyleIdx="5" presStyleCnt="6"/>
      <dgm:spPr/>
      <dgm:t>
        <a:bodyPr/>
        <a:lstStyle/>
        <a:p>
          <a:endParaRPr lang="ru-RU"/>
        </a:p>
      </dgm:t>
    </dgm:pt>
    <dgm:pt modelId="{D577062B-8ACD-4364-AF1B-C7B12BCEA7F7}" type="pres">
      <dgm:prSet presAssocID="{0DA1432B-4FBF-4CEB-834C-056B2A0ED619}" presName="root2" presStyleCnt="0"/>
      <dgm:spPr/>
    </dgm:pt>
    <dgm:pt modelId="{1F5940BC-492B-4D2B-9107-0748AFC53131}" type="pres">
      <dgm:prSet presAssocID="{0DA1432B-4FBF-4CEB-834C-056B2A0ED619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768392-B425-400C-A3F5-F3BB99784EE3}" type="pres">
      <dgm:prSet presAssocID="{0DA1432B-4FBF-4CEB-834C-056B2A0ED619}" presName="level3hierChild" presStyleCnt="0"/>
      <dgm:spPr/>
    </dgm:pt>
  </dgm:ptLst>
  <dgm:cxnLst>
    <dgm:cxn modelId="{FA9061D2-EAEB-4880-B8F7-AD542980FA78}" srcId="{DFF04DFA-29B4-4EE7-B6BF-142BF9E3CFA2}" destId="{D435CAFB-BF03-4FC7-99F3-318EFFC8D2DA}" srcOrd="0" destOrd="0" parTransId="{F007CB6E-D9BE-4980-9809-467E302AB7A5}" sibTransId="{EC8534F1-0456-47D3-B006-4BA3E2F5BA94}"/>
    <dgm:cxn modelId="{E70FBAFB-3CA6-4D96-8C6B-41085155FA07}" type="presOf" srcId="{5A46DD1E-3AF9-4420-83FF-B55BACD1E5B1}" destId="{465950D8-8771-4BA0-9040-EFF6E04FAC23}" srcOrd="0" destOrd="0" presId="urn:microsoft.com/office/officeart/2008/layout/HorizontalMultiLevelHierarchy"/>
    <dgm:cxn modelId="{867ADEBB-3540-4025-8E93-0AFFC41FC434}" srcId="{D435CAFB-BF03-4FC7-99F3-318EFFC8D2DA}" destId="{0DA1432B-4FBF-4CEB-834C-056B2A0ED619}" srcOrd="5" destOrd="0" parTransId="{59E949AF-DA7C-463C-AC60-2E9B8C31A633}" sibTransId="{065974AA-4BEE-4959-8CDB-D28A981D2F48}"/>
    <dgm:cxn modelId="{329AD791-7457-4BE8-9B7F-61C5D3E9A424}" type="presOf" srcId="{DFF04DFA-29B4-4EE7-B6BF-142BF9E3CFA2}" destId="{9E909BED-2265-4739-B644-72697718D4E3}" srcOrd="0" destOrd="0" presId="urn:microsoft.com/office/officeart/2008/layout/HorizontalMultiLevelHierarchy"/>
    <dgm:cxn modelId="{AF0944F8-D589-48A3-9AD8-581A209229EB}" type="presOf" srcId="{36FADE26-9DD5-4825-8ADE-271677DBA91B}" destId="{A0685E6F-CB4B-471F-8B3D-8BD8501A7833}" srcOrd="0" destOrd="0" presId="urn:microsoft.com/office/officeart/2008/layout/HorizontalMultiLevelHierarchy"/>
    <dgm:cxn modelId="{5E83994F-1049-4646-BE85-6248B505110D}" type="presOf" srcId="{8A671254-E3F5-47A8-AEAF-407E80558E0A}" destId="{A1F58EC7-4ACD-487E-BE5F-BA78B1C91927}" srcOrd="1" destOrd="0" presId="urn:microsoft.com/office/officeart/2008/layout/HorizontalMultiLevelHierarchy"/>
    <dgm:cxn modelId="{04FFE0B0-0E08-411B-B2DD-FF605730E561}" type="presOf" srcId="{8A671254-E3F5-47A8-AEAF-407E80558E0A}" destId="{46A3FB4B-50CC-401A-9402-D6B1057DF7CA}" srcOrd="0" destOrd="0" presId="urn:microsoft.com/office/officeart/2008/layout/HorizontalMultiLevelHierarchy"/>
    <dgm:cxn modelId="{E80650A0-1398-4602-AAA3-30922B36B880}" type="presOf" srcId="{971299C8-BA26-4EB5-88F6-70C7304A0DEB}" destId="{22AFC682-11E8-4CC9-8E2B-E5B8AFE91EE6}" srcOrd="0" destOrd="0" presId="urn:microsoft.com/office/officeart/2008/layout/HorizontalMultiLevelHierarchy"/>
    <dgm:cxn modelId="{87ECA2F8-2D56-4ED0-903C-6914364FB69A}" srcId="{D435CAFB-BF03-4FC7-99F3-318EFFC8D2DA}" destId="{36FADE26-9DD5-4825-8ADE-271677DBA91B}" srcOrd="0" destOrd="0" parTransId="{5A46DD1E-3AF9-4420-83FF-B55BACD1E5B1}" sibTransId="{5435BA8D-633D-4466-B199-A0E7D83462ED}"/>
    <dgm:cxn modelId="{C98D0640-646E-403E-B478-D669800350F7}" type="presOf" srcId="{5A46DD1E-3AF9-4420-83FF-B55BACD1E5B1}" destId="{3C08C6B0-FF16-4772-9F5E-ED16E1BDAA6E}" srcOrd="1" destOrd="0" presId="urn:microsoft.com/office/officeart/2008/layout/HorizontalMultiLevelHierarchy"/>
    <dgm:cxn modelId="{817FBDA0-D77A-4E17-91A7-FFFBBD80DA07}" srcId="{D435CAFB-BF03-4FC7-99F3-318EFFC8D2DA}" destId="{1CEEEE0A-55A5-4AAA-8297-DA9A68942894}" srcOrd="3" destOrd="0" parTransId="{F8DBB5A8-AA31-464A-9EC8-0D5F45100858}" sibTransId="{C9546D2B-1CC9-4C70-9381-590BE81FFE2D}"/>
    <dgm:cxn modelId="{04921EE9-C889-4A7F-AD11-57886F0F7516}" type="presOf" srcId="{0DA1432B-4FBF-4CEB-834C-056B2A0ED619}" destId="{1F5940BC-492B-4D2B-9107-0748AFC53131}" srcOrd="0" destOrd="0" presId="urn:microsoft.com/office/officeart/2008/layout/HorizontalMultiLevelHierarchy"/>
    <dgm:cxn modelId="{A46AD420-BA5E-47FD-8EE9-47EE2B507BFF}" type="presOf" srcId="{F8DBB5A8-AA31-464A-9EC8-0D5F45100858}" destId="{0DF7B389-67E8-4609-944C-0466C2F99376}" srcOrd="0" destOrd="0" presId="urn:microsoft.com/office/officeart/2008/layout/HorizontalMultiLevelHierarchy"/>
    <dgm:cxn modelId="{63D4E403-8D0C-4972-9D29-0C71DF277FCE}" type="presOf" srcId="{59E949AF-DA7C-463C-AC60-2E9B8C31A633}" destId="{BFDC24A5-854C-42EE-AF65-75B43420D535}" srcOrd="1" destOrd="0" presId="urn:microsoft.com/office/officeart/2008/layout/HorizontalMultiLevelHierarchy"/>
    <dgm:cxn modelId="{6A9B5E2E-3496-4125-9223-F3547EFAF4B3}" srcId="{D435CAFB-BF03-4FC7-99F3-318EFFC8D2DA}" destId="{971299C8-BA26-4EB5-88F6-70C7304A0DEB}" srcOrd="4" destOrd="0" parTransId="{8A671254-E3F5-47A8-AEAF-407E80558E0A}" sibTransId="{70732493-2078-4EF3-B92E-8487AF61A156}"/>
    <dgm:cxn modelId="{0A247568-CF78-47A1-8C17-39A759D98704}" type="presOf" srcId="{F450C010-25D6-4A80-8DDF-0090EEF20866}" destId="{D9EF883D-0E59-4AD1-93DE-0F6A6D30238F}" srcOrd="0" destOrd="0" presId="urn:microsoft.com/office/officeart/2008/layout/HorizontalMultiLevelHierarchy"/>
    <dgm:cxn modelId="{75B70652-40C2-4F14-9503-9F3CF33686F3}" type="presOf" srcId="{C2BFF63A-4509-4489-8170-125EF51C8460}" destId="{7FFAB9EF-751E-47CA-B583-3C9CBEB33AF2}" srcOrd="1" destOrd="0" presId="urn:microsoft.com/office/officeart/2008/layout/HorizontalMultiLevelHierarchy"/>
    <dgm:cxn modelId="{431ADE13-5C56-4496-8E87-3EE91C2D805F}" type="presOf" srcId="{073B5DCF-B151-476E-927A-70C5AC33A5E4}" destId="{E639D8E9-53DB-4D6A-A7AB-AD469AD563BE}" srcOrd="0" destOrd="0" presId="urn:microsoft.com/office/officeart/2008/layout/HorizontalMultiLevelHierarchy"/>
    <dgm:cxn modelId="{7DEA8922-3B90-46ED-A05C-FEFB4A27A876}" type="presOf" srcId="{D435CAFB-BF03-4FC7-99F3-318EFFC8D2DA}" destId="{EB64B8B0-8A7C-47C4-8E24-03A8BD619145}" srcOrd="0" destOrd="0" presId="urn:microsoft.com/office/officeart/2008/layout/HorizontalMultiLevelHierarchy"/>
    <dgm:cxn modelId="{B3574722-2059-46D8-9EDB-1C339E3B3CAF}" type="presOf" srcId="{59E949AF-DA7C-463C-AC60-2E9B8C31A633}" destId="{DC9001B5-4BBE-417B-A482-405726E84422}" srcOrd="0" destOrd="0" presId="urn:microsoft.com/office/officeart/2008/layout/HorizontalMultiLevelHierarchy"/>
    <dgm:cxn modelId="{E4B8C796-6B07-449F-8ECE-B2FEE3661402}" type="presOf" srcId="{F8DBB5A8-AA31-464A-9EC8-0D5F45100858}" destId="{32932BE1-EC07-48D5-8525-3AB2221EC24B}" srcOrd="1" destOrd="0" presId="urn:microsoft.com/office/officeart/2008/layout/HorizontalMultiLevelHierarchy"/>
    <dgm:cxn modelId="{F2B9F995-A2A3-4253-9FB8-463C495DF56B}" srcId="{D435CAFB-BF03-4FC7-99F3-318EFFC8D2DA}" destId="{F450C010-25D6-4A80-8DDF-0090EEF20866}" srcOrd="2" destOrd="0" parTransId="{C2BFF63A-4509-4489-8170-125EF51C8460}" sibTransId="{AD77CCD7-8F23-4069-B06D-D2F045DC5D0B}"/>
    <dgm:cxn modelId="{6DEA7A4F-9090-48A7-A56E-749544417EA9}" srcId="{D435CAFB-BF03-4FC7-99F3-318EFFC8D2DA}" destId="{19246ADC-3977-44C0-9019-D104ED5E708C}" srcOrd="1" destOrd="0" parTransId="{073B5DCF-B151-476E-927A-70C5AC33A5E4}" sibTransId="{B1D223F2-0B0F-41ED-9603-859932371FDB}"/>
    <dgm:cxn modelId="{8F4DAFD7-D8BD-4569-9F01-0949C831CC2B}" type="presOf" srcId="{073B5DCF-B151-476E-927A-70C5AC33A5E4}" destId="{D72EDA61-7D0A-4D89-91FC-E4BC4C25DB57}" srcOrd="1" destOrd="0" presId="urn:microsoft.com/office/officeart/2008/layout/HorizontalMultiLevelHierarchy"/>
    <dgm:cxn modelId="{2A67EF24-67E2-4AC5-B62E-4274FC6CEF32}" type="presOf" srcId="{19246ADC-3977-44C0-9019-D104ED5E708C}" destId="{6CABF4C5-238F-4B94-B1F3-AD359CC4A967}" srcOrd="0" destOrd="0" presId="urn:microsoft.com/office/officeart/2008/layout/HorizontalMultiLevelHierarchy"/>
    <dgm:cxn modelId="{F95AD61C-BE0D-486D-B25F-4C5175A16C21}" type="presOf" srcId="{C2BFF63A-4509-4489-8170-125EF51C8460}" destId="{3A3A7B8B-F226-4F86-8D2C-B9DC3E065472}" srcOrd="0" destOrd="0" presId="urn:microsoft.com/office/officeart/2008/layout/HorizontalMultiLevelHierarchy"/>
    <dgm:cxn modelId="{7BE48E41-F81D-4E4A-BD55-452223362091}" type="presOf" srcId="{1CEEEE0A-55A5-4AAA-8297-DA9A68942894}" destId="{40730846-8D14-4082-B6D6-DD9A3F9BD923}" srcOrd="0" destOrd="0" presId="urn:microsoft.com/office/officeart/2008/layout/HorizontalMultiLevelHierarchy"/>
    <dgm:cxn modelId="{A5890481-09CA-4956-89EF-377F4140524E}" type="presParOf" srcId="{9E909BED-2265-4739-B644-72697718D4E3}" destId="{E8CBA3D6-5CE8-415A-B690-337AA63C5F1A}" srcOrd="0" destOrd="0" presId="urn:microsoft.com/office/officeart/2008/layout/HorizontalMultiLevelHierarchy"/>
    <dgm:cxn modelId="{A942F1B5-99B5-4D9E-B57F-0514D22669F8}" type="presParOf" srcId="{E8CBA3D6-5CE8-415A-B690-337AA63C5F1A}" destId="{EB64B8B0-8A7C-47C4-8E24-03A8BD619145}" srcOrd="0" destOrd="0" presId="urn:microsoft.com/office/officeart/2008/layout/HorizontalMultiLevelHierarchy"/>
    <dgm:cxn modelId="{A85FBFEB-CCFB-4C8D-8D09-F56FA1FB3DD3}" type="presParOf" srcId="{E8CBA3D6-5CE8-415A-B690-337AA63C5F1A}" destId="{A138EC3B-D6B6-484B-86ED-9186906989C3}" srcOrd="1" destOrd="0" presId="urn:microsoft.com/office/officeart/2008/layout/HorizontalMultiLevelHierarchy"/>
    <dgm:cxn modelId="{505D96B7-044F-4EBE-AAE7-F46B606F4390}" type="presParOf" srcId="{A138EC3B-D6B6-484B-86ED-9186906989C3}" destId="{465950D8-8771-4BA0-9040-EFF6E04FAC23}" srcOrd="0" destOrd="0" presId="urn:microsoft.com/office/officeart/2008/layout/HorizontalMultiLevelHierarchy"/>
    <dgm:cxn modelId="{BDC0FC60-277E-487A-BBBD-1E79CEE93CA3}" type="presParOf" srcId="{465950D8-8771-4BA0-9040-EFF6E04FAC23}" destId="{3C08C6B0-FF16-4772-9F5E-ED16E1BDAA6E}" srcOrd="0" destOrd="0" presId="urn:microsoft.com/office/officeart/2008/layout/HorizontalMultiLevelHierarchy"/>
    <dgm:cxn modelId="{D15E0032-3326-4AF4-B29B-DE2A29BC59BB}" type="presParOf" srcId="{A138EC3B-D6B6-484B-86ED-9186906989C3}" destId="{6F6C8D22-6812-4127-AFB0-9B8CD05128A3}" srcOrd="1" destOrd="0" presId="urn:microsoft.com/office/officeart/2008/layout/HorizontalMultiLevelHierarchy"/>
    <dgm:cxn modelId="{92E95DC9-685C-4CE1-BB02-C223C03681C6}" type="presParOf" srcId="{6F6C8D22-6812-4127-AFB0-9B8CD05128A3}" destId="{A0685E6F-CB4B-471F-8B3D-8BD8501A7833}" srcOrd="0" destOrd="0" presId="urn:microsoft.com/office/officeart/2008/layout/HorizontalMultiLevelHierarchy"/>
    <dgm:cxn modelId="{0167A470-542F-4718-B464-DC3A98E21F67}" type="presParOf" srcId="{6F6C8D22-6812-4127-AFB0-9B8CD05128A3}" destId="{4A99ADB5-5909-4683-9759-367477711F03}" srcOrd="1" destOrd="0" presId="urn:microsoft.com/office/officeart/2008/layout/HorizontalMultiLevelHierarchy"/>
    <dgm:cxn modelId="{B5D18AA7-792E-4C12-99BB-6FB5C34F4CA2}" type="presParOf" srcId="{A138EC3B-D6B6-484B-86ED-9186906989C3}" destId="{E639D8E9-53DB-4D6A-A7AB-AD469AD563BE}" srcOrd="2" destOrd="0" presId="urn:microsoft.com/office/officeart/2008/layout/HorizontalMultiLevelHierarchy"/>
    <dgm:cxn modelId="{E84D7877-225F-4034-87D0-6A3429377178}" type="presParOf" srcId="{E639D8E9-53DB-4D6A-A7AB-AD469AD563BE}" destId="{D72EDA61-7D0A-4D89-91FC-E4BC4C25DB57}" srcOrd="0" destOrd="0" presId="urn:microsoft.com/office/officeart/2008/layout/HorizontalMultiLevelHierarchy"/>
    <dgm:cxn modelId="{B9035C7D-B00E-4A4C-A2F0-3C50E501C20F}" type="presParOf" srcId="{A138EC3B-D6B6-484B-86ED-9186906989C3}" destId="{409BB659-8851-434E-88C4-2BBA1C4CE4A5}" srcOrd="3" destOrd="0" presId="urn:microsoft.com/office/officeart/2008/layout/HorizontalMultiLevelHierarchy"/>
    <dgm:cxn modelId="{6190DD34-12FB-4D2F-B9AD-3522FB5F73DD}" type="presParOf" srcId="{409BB659-8851-434E-88C4-2BBA1C4CE4A5}" destId="{6CABF4C5-238F-4B94-B1F3-AD359CC4A967}" srcOrd="0" destOrd="0" presId="urn:microsoft.com/office/officeart/2008/layout/HorizontalMultiLevelHierarchy"/>
    <dgm:cxn modelId="{92C896F0-13FB-440D-A02F-3C588BD8A8C0}" type="presParOf" srcId="{409BB659-8851-434E-88C4-2BBA1C4CE4A5}" destId="{E7A67C10-F661-433D-9093-310B2C02535F}" srcOrd="1" destOrd="0" presId="urn:microsoft.com/office/officeart/2008/layout/HorizontalMultiLevelHierarchy"/>
    <dgm:cxn modelId="{44DFA569-76EB-4F2D-86F3-F563B5C69229}" type="presParOf" srcId="{A138EC3B-D6B6-484B-86ED-9186906989C3}" destId="{3A3A7B8B-F226-4F86-8D2C-B9DC3E065472}" srcOrd="4" destOrd="0" presId="urn:microsoft.com/office/officeart/2008/layout/HorizontalMultiLevelHierarchy"/>
    <dgm:cxn modelId="{EB62EC43-4EE1-4A56-9BEB-A66575170FCC}" type="presParOf" srcId="{3A3A7B8B-F226-4F86-8D2C-B9DC3E065472}" destId="{7FFAB9EF-751E-47CA-B583-3C9CBEB33AF2}" srcOrd="0" destOrd="0" presId="urn:microsoft.com/office/officeart/2008/layout/HorizontalMultiLevelHierarchy"/>
    <dgm:cxn modelId="{B116605A-CD23-49FF-B4CB-18A39151A931}" type="presParOf" srcId="{A138EC3B-D6B6-484B-86ED-9186906989C3}" destId="{8ECBEE92-A8C2-4B91-8DD8-6F4A6B82BC00}" srcOrd="5" destOrd="0" presId="urn:microsoft.com/office/officeart/2008/layout/HorizontalMultiLevelHierarchy"/>
    <dgm:cxn modelId="{693DBAC6-921E-4D2E-B341-3704C51E52F4}" type="presParOf" srcId="{8ECBEE92-A8C2-4B91-8DD8-6F4A6B82BC00}" destId="{D9EF883D-0E59-4AD1-93DE-0F6A6D30238F}" srcOrd="0" destOrd="0" presId="urn:microsoft.com/office/officeart/2008/layout/HorizontalMultiLevelHierarchy"/>
    <dgm:cxn modelId="{EBF82747-6A2E-4112-8C74-B0DA058AA34E}" type="presParOf" srcId="{8ECBEE92-A8C2-4B91-8DD8-6F4A6B82BC00}" destId="{2AB13BC9-C442-4E5C-8D57-112A6605B2CA}" srcOrd="1" destOrd="0" presId="urn:microsoft.com/office/officeart/2008/layout/HorizontalMultiLevelHierarchy"/>
    <dgm:cxn modelId="{31C9976F-BC19-475B-802E-51DC16DE7280}" type="presParOf" srcId="{A138EC3B-D6B6-484B-86ED-9186906989C3}" destId="{0DF7B389-67E8-4609-944C-0466C2F99376}" srcOrd="6" destOrd="0" presId="urn:microsoft.com/office/officeart/2008/layout/HorizontalMultiLevelHierarchy"/>
    <dgm:cxn modelId="{DC7F2ECC-5842-428B-A3A6-4BD39FFB2918}" type="presParOf" srcId="{0DF7B389-67E8-4609-944C-0466C2F99376}" destId="{32932BE1-EC07-48D5-8525-3AB2221EC24B}" srcOrd="0" destOrd="0" presId="urn:microsoft.com/office/officeart/2008/layout/HorizontalMultiLevelHierarchy"/>
    <dgm:cxn modelId="{32999DDC-6158-4083-8D81-7B6DB6908866}" type="presParOf" srcId="{A138EC3B-D6B6-484B-86ED-9186906989C3}" destId="{A26D3588-76CF-4EF4-84A4-FAD11DD019D2}" srcOrd="7" destOrd="0" presId="urn:microsoft.com/office/officeart/2008/layout/HorizontalMultiLevelHierarchy"/>
    <dgm:cxn modelId="{EA4B1CFA-71EF-429C-A789-DBCFBB05C3BE}" type="presParOf" srcId="{A26D3588-76CF-4EF4-84A4-FAD11DD019D2}" destId="{40730846-8D14-4082-B6D6-DD9A3F9BD923}" srcOrd="0" destOrd="0" presId="urn:microsoft.com/office/officeart/2008/layout/HorizontalMultiLevelHierarchy"/>
    <dgm:cxn modelId="{CD37EFFC-24FE-44C1-A5BC-689AD646BB4E}" type="presParOf" srcId="{A26D3588-76CF-4EF4-84A4-FAD11DD019D2}" destId="{23A45A8D-A9E9-4730-AA8B-073233BB4E8D}" srcOrd="1" destOrd="0" presId="urn:microsoft.com/office/officeart/2008/layout/HorizontalMultiLevelHierarchy"/>
    <dgm:cxn modelId="{1DC50BC8-84B0-4F14-A6BD-193DA63EA15D}" type="presParOf" srcId="{A138EC3B-D6B6-484B-86ED-9186906989C3}" destId="{46A3FB4B-50CC-401A-9402-D6B1057DF7CA}" srcOrd="8" destOrd="0" presId="urn:microsoft.com/office/officeart/2008/layout/HorizontalMultiLevelHierarchy"/>
    <dgm:cxn modelId="{99533E1F-8275-4444-A45A-8C6056139A0F}" type="presParOf" srcId="{46A3FB4B-50CC-401A-9402-D6B1057DF7CA}" destId="{A1F58EC7-4ACD-487E-BE5F-BA78B1C91927}" srcOrd="0" destOrd="0" presId="urn:microsoft.com/office/officeart/2008/layout/HorizontalMultiLevelHierarchy"/>
    <dgm:cxn modelId="{AA21D408-29D3-4103-BB93-78540E962B6C}" type="presParOf" srcId="{A138EC3B-D6B6-484B-86ED-9186906989C3}" destId="{8D025E0D-3C6B-40E4-8E5C-1D7D6EB695F6}" srcOrd="9" destOrd="0" presId="urn:microsoft.com/office/officeart/2008/layout/HorizontalMultiLevelHierarchy"/>
    <dgm:cxn modelId="{34193196-6156-405E-8598-F32028CBE89F}" type="presParOf" srcId="{8D025E0D-3C6B-40E4-8E5C-1D7D6EB695F6}" destId="{22AFC682-11E8-4CC9-8E2B-E5B8AFE91EE6}" srcOrd="0" destOrd="0" presId="urn:microsoft.com/office/officeart/2008/layout/HorizontalMultiLevelHierarchy"/>
    <dgm:cxn modelId="{9AC33D6C-DDE7-46BF-87A5-8BC00C675E56}" type="presParOf" srcId="{8D025E0D-3C6B-40E4-8E5C-1D7D6EB695F6}" destId="{C25478F5-F9E5-47F1-B0F7-1D24A955B5B7}" srcOrd="1" destOrd="0" presId="urn:microsoft.com/office/officeart/2008/layout/HorizontalMultiLevelHierarchy"/>
    <dgm:cxn modelId="{6B8CBF69-8DC7-475F-B590-6F8A587ED8AD}" type="presParOf" srcId="{A138EC3B-D6B6-484B-86ED-9186906989C3}" destId="{DC9001B5-4BBE-417B-A482-405726E84422}" srcOrd="10" destOrd="0" presId="urn:microsoft.com/office/officeart/2008/layout/HorizontalMultiLevelHierarchy"/>
    <dgm:cxn modelId="{8B815EC7-FEFD-49B1-AA8F-69F1269F2ACB}" type="presParOf" srcId="{DC9001B5-4BBE-417B-A482-405726E84422}" destId="{BFDC24A5-854C-42EE-AF65-75B43420D535}" srcOrd="0" destOrd="0" presId="urn:microsoft.com/office/officeart/2008/layout/HorizontalMultiLevelHierarchy"/>
    <dgm:cxn modelId="{C39292B8-9E51-4516-AF88-A2071F573F5F}" type="presParOf" srcId="{A138EC3B-D6B6-484B-86ED-9186906989C3}" destId="{D577062B-8ACD-4364-AF1B-C7B12BCEA7F7}" srcOrd="11" destOrd="0" presId="urn:microsoft.com/office/officeart/2008/layout/HorizontalMultiLevelHierarchy"/>
    <dgm:cxn modelId="{79FF53A1-1772-4CBA-8FE2-A8A8EFC0BA71}" type="presParOf" srcId="{D577062B-8ACD-4364-AF1B-C7B12BCEA7F7}" destId="{1F5940BC-492B-4D2B-9107-0748AFC53131}" srcOrd="0" destOrd="0" presId="urn:microsoft.com/office/officeart/2008/layout/HorizontalMultiLevelHierarchy"/>
    <dgm:cxn modelId="{383C4CEC-2E42-40A4-926C-287088E870C9}" type="presParOf" srcId="{D577062B-8ACD-4364-AF1B-C7B12BCEA7F7}" destId="{54768392-B425-400C-A3F5-F3BB99784EE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DC77C25-A8D0-4748-8D23-6D17F3A5D54C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5E83B44-9B3D-449B-BC7F-678316A0D4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5890980-A29C-4BAB-B802-A7E9AA4E6DA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F9F7B3-7357-4340-84C6-9FBB7A88AE1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1BA9-ABF4-471F-81BB-FC5886381FE2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C6F62-7C09-42BA-9963-0E656297F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C73-26F8-4447-B19A-A718F6BA6D8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DE204-FF42-43F0-AC1F-02A5A4299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B813-B735-455D-AF23-AB0AE3468EC9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6DB3E-9B72-4E95-99FA-833F2E99B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F3D4A-5AE8-4318-ADB5-123D655DE285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7ACF8-6913-45A8-B9D2-2E4995B00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E5A52-0793-4295-985C-984E9DAFB924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87170-7DE4-423B-BF1F-EB958B1A0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E5545-0B32-454A-B407-F91278DE1F30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2869A-8022-4B11-965B-3370A8FAE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835B6-1742-47ED-808B-CA60E911CDD7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3D2E4-CC32-432F-8854-4A420648A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1EDB9-DF4B-4B7A-8041-7D34E7F8F776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44F42-6C35-4E94-93FF-5B6C23BF49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8C38E-AEA4-4855-B643-846037B437C0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B61B9-08C7-42D4-A562-E8C10D66D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2BA5-0EA9-4C07-B74D-DA324156B2B1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E1644-9D42-41B8-80EB-D5D82B737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D1AD-8627-4AD7-B499-55C59BA25257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C9A8E-D790-45E8-ACB8-5F234CBF0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7F8AD3-D3F6-4992-BC59-43049C062BAD}" type="datetimeFigureOut">
              <a:rPr lang="ru-RU"/>
              <a:pPr>
                <a:defRPr/>
              </a:pPr>
              <a:t>06.05.2014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9F21250-3FAE-4398-A172-E2F3BCBF4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&#1044;&#1077;&#1084;&#1086;&#1075;&#1088;&#1072;&#1092;&#1080;&#1095;&#1077;&#1089;&#1082;&#1080;&#1081;_&#1082;&#1088;&#1080;&#1079;&#1080;&#1089;_&#1074;_&#1056;&#1086;&#1089;&#1089;&#1080;&#1081;&#1089;&#1082;&#1086;&#1081;_&#1060;&#1077;&#1076;&#1077;&#1088;&#1072;&#1094;&#1080;&#1080;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44;&#1077;&#1084;&#1086;&#1075;&#1088;&#1072;&#1092;&#1080;&#1095;&#1077;&#1089;&#1082;&#1080;&#1081;_&#1082;&#1088;&#1080;&#1079;&#1080;&#1089;_&#1074;_&#1056;&#1086;&#1089;&#1089;&#1080;&#1081;&#1089;&#1082;&#1086;&#1081;_&#1060;&#1077;&#1076;&#1077;&#1088;&#1072;&#1094;&#1080;&#1080;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gen.com/images/Fertility_rate_world_map_2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demoscope.ru/weekly/app/app4001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713" y="4292600"/>
            <a:ext cx="5915025" cy="22653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80000"/>
              </a:lnSpc>
              <a:buFont typeface="Arial" charset="0"/>
              <a:buNone/>
            </a:pPr>
            <a:r>
              <a:rPr lang="ru-RU" smtClean="0"/>
              <a:t>Педагог-психолог Чистякова Ирина Григорьевна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068638"/>
            <a:ext cx="7772400" cy="1470025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Тема 6.   Проблемы </a:t>
            </a:r>
            <a:r>
              <a:rPr lang="ru-RU" b="1" dirty="0"/>
              <a:t>родительства в </a:t>
            </a:r>
            <a:r>
              <a:rPr lang="ru-RU" b="1" dirty="0" err="1"/>
              <a:t>депопулирующей</a:t>
            </a:r>
            <a:r>
              <a:rPr lang="ru-RU" b="1" dirty="0"/>
              <a:t> России</a:t>
            </a:r>
            <a:r>
              <a:rPr lang="ru-RU" dirty="0"/>
              <a:t>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dirty="0" smtClean="0">
                <a:solidFill>
                  <a:sysClr val="windowText" lastClr="000000"/>
                </a:solidFill>
              </a:rPr>
              <a:t/>
            </a:r>
            <a:br>
              <a:rPr lang="ru-RU" sz="1600" dirty="0" smtClean="0">
                <a:solidFill>
                  <a:sysClr val="windowText" lastClr="000000"/>
                </a:solidFill>
              </a:rPr>
            </a:br>
            <a:endParaRPr lang="ru-RU" sz="2400" dirty="0">
              <a:solidFill>
                <a:sysClr val="windowText" lastClr="000000"/>
              </a:solidFill>
            </a:endParaRP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08288" y="765175"/>
            <a:ext cx="3527425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smtClean="0"/>
              <a:t>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Проанализируйте </a:t>
            </a:r>
            <a:r>
              <a:rPr lang="ru-RU" dirty="0"/>
              <a:t>карту и ответьте на вопросы. </a:t>
            </a:r>
            <a:endParaRPr lang="ru-RU" dirty="0" smtClean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</a:t>
            </a:r>
            <a:r>
              <a:rPr lang="ru-RU" dirty="0"/>
              <a:t>. В каких регионах мира четко выражен демографический кризис? </a:t>
            </a:r>
            <a:endParaRPr lang="ru-RU" dirty="0" smtClean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</a:t>
            </a:r>
            <a:r>
              <a:rPr lang="ru-RU" dirty="0"/>
              <a:t>. В каких регионах мира четко выражен демографический взрыв? </a:t>
            </a:r>
            <a:endParaRPr lang="ru-RU" dirty="0" smtClean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dirty="0" smtClean="0"/>
              <a:t>Каково </a:t>
            </a:r>
            <a:r>
              <a:rPr lang="ru-RU" dirty="0"/>
              <a:t>положение России на данной карте?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41338" y="836613"/>
            <a:ext cx="10226676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4"/>
          <p:cNvSpPr>
            <a:spLocks noChangeArrowheads="1"/>
          </p:cNvSpPr>
          <p:nvPr/>
        </p:nvSpPr>
        <p:spPr bwMode="auto">
          <a:xfrm>
            <a:off x="631825" y="3175"/>
            <a:ext cx="82089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</a:rPr>
              <a:t>Карта мира по среднему количеству детей рождённых женщиной в течение жизни, с учетом средних показателей для женщин всех возрастов (данные 2011 года)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5554663"/>
            <a:ext cx="87852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1"/>
          <p:cNvSpPr>
            <a:spLocks noChangeArrowheads="1"/>
          </p:cNvSpPr>
          <p:nvPr/>
        </p:nvSpPr>
        <p:spPr bwMode="auto">
          <a:xfrm>
            <a:off x="215900" y="6462713"/>
            <a:ext cx="8928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>
                <a:latin typeface="Calibri" pitchFamily="34" charset="0"/>
                <a:hlinkClick r:id="rId4"/>
              </a:rPr>
              <a:t>http://ru.wikipedia.org/wiki/</a:t>
            </a:r>
            <a:r>
              <a:rPr lang="ru-RU">
                <a:latin typeface="Calibri" pitchFamily="34" charset="0"/>
                <a:hlinkClick r:id="rId4"/>
              </a:rPr>
              <a:t>Демографический_кризис_в_Российской_Федерации</a:t>
            </a:r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8366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cap="all" dirty="0" smtClean="0">
                <a:solidFill>
                  <a:schemeClr val="tx2"/>
                </a:solidFill>
              </a:rPr>
              <a:t>Репродуктивное поведение </a:t>
            </a:r>
            <a:endParaRPr lang="ru-RU" cap="all" dirty="0">
              <a:solidFill>
                <a:schemeClr val="tx2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6868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/>
                </a:solidFill>
              </a:rPr>
              <a:t>Структура репродуктивного поведения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975" y="981075"/>
            <a:ext cx="9324975" cy="655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3550" y="2852738"/>
            <a:ext cx="1851025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950" y="4724400"/>
            <a:ext cx="2011363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755650" y="-36513"/>
            <a:ext cx="8229600" cy="1143001"/>
          </a:xfrm>
        </p:spPr>
        <p:txBody>
          <a:bodyPr/>
          <a:lstStyle/>
          <a:p>
            <a:r>
              <a:rPr lang="ru-RU" sz="3200" smtClean="0"/>
              <a:t>Потребность в детях - </a:t>
            </a:r>
            <a:br>
              <a:rPr lang="ru-RU" sz="3200" smtClean="0"/>
            </a:br>
            <a:r>
              <a:rPr lang="ru-RU" sz="3200" smtClean="0"/>
              <a:t>социально-психологическая потребность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5075" y="1412875"/>
            <a:ext cx="6562725" cy="4679950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50" dirty="0" smtClean="0"/>
              <a:t>Потребность </a:t>
            </a:r>
            <a:r>
              <a:rPr lang="ru-RU" sz="2350" dirty="0"/>
              <a:t>в детях -  наиболее </a:t>
            </a:r>
            <a:r>
              <a:rPr lang="ru-RU" sz="2350" dirty="0" smtClean="0"/>
              <a:t>стабильный, </a:t>
            </a:r>
            <a:r>
              <a:rPr lang="ru-RU" sz="2350" dirty="0"/>
              <a:t>практически </a:t>
            </a:r>
            <a:r>
              <a:rPr lang="ru-RU" sz="2350" dirty="0" smtClean="0"/>
              <a:t>неизменяемый </a:t>
            </a:r>
            <a:r>
              <a:rPr lang="ru-RU" sz="2350" dirty="0"/>
              <a:t>на протяжении жизни человека </a:t>
            </a:r>
            <a:r>
              <a:rPr lang="ru-RU" sz="2350" dirty="0" smtClean="0"/>
              <a:t>элемент </a:t>
            </a:r>
            <a:r>
              <a:rPr lang="ru-RU" sz="2350" dirty="0"/>
              <a:t>структуры репродуктивного </a:t>
            </a:r>
            <a:r>
              <a:rPr lang="ru-RU" sz="2350" dirty="0" smtClean="0"/>
              <a:t>поведения.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50" dirty="0" smtClean="0"/>
              <a:t>Имеет </a:t>
            </a:r>
            <a:r>
              <a:rPr lang="ru-RU" sz="2350" dirty="0"/>
              <a:t>отношение к продолжению рода, к самореализации себя как личности – стремлению человека воплотить себя в потомстве, передать детям свои лучшие качества, оставить после себя жизнь.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350" dirty="0" smtClean="0"/>
              <a:t>Формируется уже в </a:t>
            </a:r>
            <a:r>
              <a:rPr lang="ru-RU" sz="2350" dirty="0"/>
              <a:t>детском возрасте</a:t>
            </a:r>
            <a:r>
              <a:rPr lang="ru-RU" sz="2350" dirty="0" smtClean="0"/>
              <a:t> </a:t>
            </a:r>
            <a:r>
              <a:rPr lang="ru-RU" sz="2350" dirty="0"/>
              <a:t>в ходе </a:t>
            </a:r>
            <a:r>
              <a:rPr lang="ru-RU" sz="2350" dirty="0" smtClean="0"/>
              <a:t>социализации и обусловлена пониманием </a:t>
            </a:r>
            <a:r>
              <a:rPr lang="ru-RU" sz="2350" dirty="0"/>
              <a:t>смысла жизни, значимости каждого человека в процессе жизнедеятельности общества. </a:t>
            </a: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350" y="1196975"/>
            <a:ext cx="2157413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20713"/>
          </a:xfrm>
        </p:spPr>
        <p:txBody>
          <a:bodyPr/>
          <a:lstStyle/>
          <a:p>
            <a:r>
              <a:rPr lang="ru-RU" sz="2000" b="1" smtClean="0"/>
              <a:t>Тест «Ваша потребность в детях»</a:t>
            </a:r>
            <a:br>
              <a:rPr lang="ru-RU" sz="2000" b="1" smtClean="0"/>
            </a:br>
            <a:endParaRPr lang="ru-RU" sz="2000" b="1" smtClean="0"/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0" y="260350"/>
            <a:ext cx="9036050" cy="936625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1600" smtClean="0"/>
              <a:t>Выразите свое отношение к следующим утверждениям, которые ассоциируются с рождением ребёнка в семье. Отметьте, с какими суждениями вы согласны («да»), а с какими не согласны («нет»). </a:t>
            </a:r>
          </a:p>
          <a:p>
            <a:pPr marL="0" indent="0" algn="just">
              <a:buFont typeface="Arial" charset="0"/>
              <a:buNone/>
            </a:pPr>
            <a:r>
              <a:rPr lang="ru-RU" sz="2000" b="1" i="1" smtClean="0"/>
              <a:t>Рождение ребенка – это...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36120"/>
            <a:ext cx="8964488" cy="5509200"/>
          </a:xfrm>
          <a:prstGeom prst="rect">
            <a:avLst/>
          </a:prstGeom>
        </p:spPr>
        <p:txBody>
          <a:bodyPr numCol="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1. Благотворная встряска, новые впечатления.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2.Радость в доме.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3.Возможность проявить свою нежность, заботу.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4.Риск для здоровья.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5.Большая физическая нагрузка.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6.Ребенок – это детская ласка, привязанность к отцу, матери.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7.Ребенок – помощник в семье, опора в старости.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8.Возможность вырастить образованного, интересного человека.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9.Ребенок – наследник всего хорошего во мне.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10.Трудность воспитания, обучения.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11.Разлад, напряжение в семье.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12.Материальные затруднения.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13.Ребенок – надежда и будущее родителей.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14.Необходимость на время оставить работу, коллектив.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15.Бессонные ночи.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16.Ребенок – это возможность проявить свой воспитательный потенциал.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17.Ребенок укрепляет семью, чувства между супругами.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18.Возможность вырастить доброго, отзывчивого человека.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19.Радость материнства (отцовства).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20.Возня с пеленками, кашками.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21.Ребенок – проблема жилья.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22.Ребенок – самый благодатный объект вложения наших сил.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23.Родить ребенка, значит, столкнуться с трудностями устройства в ясли, сад.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24.Завести  ребенка – значит,  привязать  себя  к дому.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25.Дети – это потеря лучшей части нашей жизни.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26.Ребенок придает смысл жизни.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27.Дети – это волнения за их судьбу, будущее.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28.Сложность дать хорошее образование, профессию.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29.Это самый близкий человек в горе и радости.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30.Зависимость от бабушек и дедушек.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31.Дети – это гордость родителей.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32.Дети – это веселые игры, содержательный досуг.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449263" y="1125538"/>
            <a:ext cx="8424862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Запишите себе по одному баллу за каждый ответ «да» за следующие высказывания: 1, 2, 3, 6, 7, 8, 9, 13, 16, 17, 18, 19, 22, 26, 29, 31, 32. 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Теперь запишите по одному баллу за ответ «нет» за остальные высказывания: 4, 5, 10, 11, 12, 14, 15, 20, 21, 23, 24, 25, 27, 28, 30. 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Суммируйте набранные баллы. 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Условно можно считать, что есть высокая потребность в будущем иметь в браке детей, если результат для девушек более 20 баллов, для юношей – более 18. </a:t>
            </a:r>
          </a:p>
        </p:txBody>
      </p:sp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611188" y="485775"/>
            <a:ext cx="7777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Calibri" pitchFamily="34" charset="0"/>
              </a:rPr>
              <a:t>Обработка результатов</a:t>
            </a:r>
            <a:endParaRPr lang="ru-RU" sz="24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1150" y="-61913"/>
            <a:ext cx="8677275" cy="5165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150813" y="5373688"/>
            <a:ext cx="88566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alibri" pitchFamily="34" charset="0"/>
              </a:rPr>
              <a:t>Ориентир для репродуктивного поведения - оппозиция потребности в детях (в определенном их числе) и фактического их числа в семье.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-108520" y="0"/>
          <a:ext cx="925252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4625" y="0"/>
            <a:ext cx="9426575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Воздействие условий жизни на репродуктивное поведение</a:t>
            </a:r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0975" y="1196975"/>
            <a:ext cx="932497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smtClean="0"/>
              <a:t>Вопросы: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413" cy="4525963"/>
          </a:xfrm>
        </p:spPr>
        <p:txBody>
          <a:bodyPr rtlCol="0">
            <a:normAutofit fontScale="92500"/>
          </a:bodyPr>
          <a:lstStyle/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Демографическая </a:t>
            </a:r>
            <a:r>
              <a:rPr lang="ru-RU" dirty="0"/>
              <a:t>ситуация в мире и в России</a:t>
            </a:r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Репродуктивное поведение семьи</a:t>
            </a:r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 Социальные и индивидуальные факторы репродуктивного поведения семьи  </a:t>
            </a:r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Рождение первенца</a:t>
            </a:r>
          </a:p>
          <a:p>
            <a:pPr marL="514350" indent="-514350" algn="just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Причины и последствия падения </a:t>
            </a:r>
            <a:r>
              <a:rPr lang="ru-RU" dirty="0" smtClean="0"/>
              <a:t>рождаемости </a:t>
            </a:r>
            <a:endParaRPr lang="ru-RU" b="1" dirty="0"/>
          </a:p>
          <a:p>
            <a:pPr marL="514350" indent="-514350" algn="just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Проблема детности и планирование рождаемости</a:t>
            </a:r>
            <a:endParaRPr lang="ru-RU" b="1" dirty="0"/>
          </a:p>
          <a:p>
            <a:pPr marL="0" indent="0" fontAlgn="auto" hangingPunct="0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Показатели, характеризующие репродуктивные намерения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68413"/>
            <a:ext cx="9251950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763" y="1963738"/>
            <a:ext cx="9144001" cy="4156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latin typeface="+mn-lt"/>
                <a:cs typeface="+mn-cs"/>
              </a:rPr>
              <a:t>Проблемы: 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переход семьи на новую стадию развития и адаптация к новым условиям;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изменение стиля жизни семьи, интересов и привычек обоих супругов , взглядов на семейно-бытовые обязанности;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овладение социальными ролями отца и матери; 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dirty="0">
                <a:latin typeface="+mn-lt"/>
                <a:cs typeface="+mn-cs"/>
              </a:rPr>
              <a:t>неготовность супругов к переходу от «индивидуального» брака  к «родительскому».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latin typeface="+mn-lt"/>
                <a:cs typeface="+mn-cs"/>
              </a:rPr>
              <a:t>Решение: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Семья должна перестроиться, чтобы соответствовать новым требованиям.</a:t>
            </a:r>
          </a:p>
        </p:txBody>
      </p:sp>
      <p:sp>
        <p:nvSpPr>
          <p:cNvPr id="34818" name="Прямоугольник 2"/>
          <p:cNvSpPr>
            <a:spLocks noChangeArrowheads="1"/>
          </p:cNvSpPr>
          <p:nvPr/>
        </p:nvSpPr>
        <p:spPr bwMode="auto">
          <a:xfrm>
            <a:off x="-4763" y="1125538"/>
            <a:ext cx="9144001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Появление первого ребенка – </a:t>
            </a:r>
          </a:p>
          <a:p>
            <a:pPr algn="ctr"/>
            <a:r>
              <a:rPr lang="ru-RU" sz="2800" b="1">
                <a:solidFill>
                  <a:srgbClr val="000000"/>
                </a:solidFill>
                <a:latin typeface="Calibri" pitchFamily="34" charset="0"/>
              </a:rPr>
              <a:t>один из наиболее нестабильных периодов для семьи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800" y="30163"/>
            <a:ext cx="1979613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19925" y="44450"/>
            <a:ext cx="1944688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107950" y="188913"/>
            <a:ext cx="91138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600">
                <a:latin typeface="Calibri" pitchFamily="34" charset="0"/>
              </a:rPr>
              <a:t>Родительство в большей степени, чем брак означает зрелость индивида. </a:t>
            </a:r>
          </a:p>
        </p:txBody>
      </p:sp>
      <p:pic>
        <p:nvPicPr>
          <p:cNvPr id="3584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1589088"/>
            <a:ext cx="553402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3"/>
          <p:cNvSpPr>
            <a:spLocks noChangeArrowheads="1"/>
          </p:cNvSpPr>
          <p:nvPr/>
        </p:nvSpPr>
        <p:spPr bwMode="auto">
          <a:xfrm>
            <a:off x="17463" y="2997200"/>
            <a:ext cx="899953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-457200" algn="just">
              <a:buFont typeface="Arial" charset="0"/>
              <a:buChar char="•"/>
            </a:pPr>
            <a:r>
              <a:rPr lang="ru-RU" sz="2700">
                <a:latin typeface="Calibri" pitchFamily="34" charset="0"/>
              </a:rPr>
              <a:t>Женщина решает вопрос о рождении детей положительно при благоприятной обстановке в семье. </a:t>
            </a:r>
          </a:p>
          <a:p>
            <a:pPr marL="179388" indent="-457200" algn="just">
              <a:buFont typeface="Arial" charset="0"/>
              <a:buChar char="•"/>
            </a:pPr>
            <a:r>
              <a:rPr lang="ru-RU" sz="2700">
                <a:latin typeface="Calibri" pitchFamily="34" charset="0"/>
              </a:rPr>
              <a:t>Появление второго, третьего ребенка в семье дисциплинирует и женщину, и мужчину. </a:t>
            </a:r>
          </a:p>
          <a:p>
            <a:pPr marL="179388" indent="-457200" algn="just">
              <a:buFont typeface="Arial" charset="0"/>
              <a:buChar char="•"/>
            </a:pPr>
            <a:r>
              <a:rPr lang="ru-RU" sz="2700">
                <a:latin typeface="Calibri" pitchFamily="34" charset="0"/>
              </a:rPr>
              <a:t>Увеличение семьи с рождением детей приводит к усилению внутрисемейных связей, и семья становится сплоченной. </a:t>
            </a:r>
          </a:p>
          <a:p>
            <a:pPr marL="179388" indent="-457200" algn="just">
              <a:buFont typeface="Arial" charset="0"/>
              <a:buChar char="•"/>
            </a:pPr>
            <a:r>
              <a:rPr lang="ru-RU" sz="2700">
                <a:latin typeface="Calibri" pitchFamily="34" charset="0"/>
              </a:rPr>
              <a:t>Чем больше детей в семье, тем она устойчивее, тем меньше в ней риск развода. </a:t>
            </a:r>
          </a:p>
        </p:txBody>
      </p:sp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65375" y="109538"/>
            <a:ext cx="4303713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ъект 2"/>
          <p:cNvSpPr txBox="1">
            <a:spLocks/>
          </p:cNvSpPr>
          <p:nvPr/>
        </p:nvSpPr>
        <p:spPr bwMode="auto">
          <a:xfrm>
            <a:off x="5292725" y="239713"/>
            <a:ext cx="3563938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3200">
                <a:latin typeface="Calibri" pitchFamily="34" charset="0"/>
              </a:rPr>
              <a:t>В современной семье супружеские отношения между мужем и женой имеют превосходство над отношениями между детьми и родителями.</a:t>
            </a:r>
          </a:p>
        </p:txBody>
      </p:sp>
      <p:sp>
        <p:nvSpPr>
          <p:cNvPr id="37890" name="Прямоугольник 4"/>
          <p:cNvSpPr>
            <a:spLocks noChangeArrowheads="1"/>
          </p:cNvSpPr>
          <p:nvPr/>
        </p:nvSpPr>
        <p:spPr bwMode="auto">
          <a:xfrm>
            <a:off x="246063" y="5172075"/>
            <a:ext cx="87137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Семейные ценности в современной семье сменяются индивидуальными</a:t>
            </a:r>
            <a:r>
              <a:rPr lang="ru-RU">
                <a:latin typeface="Calibri" pitchFamily="34" charset="0"/>
              </a:rPr>
              <a:t>. </a:t>
            </a: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 cstate="email"/>
          <a:srcRect l="10629" t="853" r="7481" b="-853"/>
          <a:stretch>
            <a:fillRect/>
          </a:stretch>
        </p:blipFill>
        <p:spPr bwMode="auto">
          <a:xfrm>
            <a:off x="107950" y="476250"/>
            <a:ext cx="4968875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260350"/>
            <a:ext cx="69850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Прямоугольник 3"/>
          <p:cNvSpPr>
            <a:spLocks noChangeArrowheads="1"/>
          </p:cNvSpPr>
          <p:nvPr/>
        </p:nvSpPr>
        <p:spPr bwMode="auto">
          <a:xfrm>
            <a:off x="468313" y="5084763"/>
            <a:ext cx="84248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2800" i="1">
                <a:solidFill>
                  <a:srgbClr val="000000"/>
                </a:solidFill>
                <a:latin typeface="Calibri" pitchFamily="34" charset="0"/>
              </a:rPr>
              <a:t>Материнство, а также отцовство во многом потеряли престиж в глазах окружающих. </a:t>
            </a:r>
            <a:endParaRPr lang="ru-RU" sz="28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Последствия падения рождаемости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экономические </a:t>
            </a:r>
            <a:r>
              <a:rPr lang="ru-RU" dirty="0" smtClean="0"/>
              <a:t>– прогрессивный рост дефицита трудовых ресурсов во всех сферах народного хозяйства;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демографические</a:t>
            </a:r>
            <a:r>
              <a:rPr lang="ru-RU" dirty="0" smtClean="0"/>
              <a:t> – сокращение относительного числа женщин, способного иметь детей, растущая диспропорция полов и увеличение в составе населения доли лиц пожилого возраста;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моральные</a:t>
            </a:r>
            <a:r>
              <a:rPr lang="ru-RU" dirty="0" smtClean="0"/>
              <a:t> – развитие эгоизма у детей и юношества, падение контактности и социальной ответственности людей;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этические </a:t>
            </a:r>
            <a:r>
              <a:rPr lang="ru-RU" dirty="0" smtClean="0"/>
              <a:t>– формирование потребительского отношения к жизни;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социально-гигиенические</a:t>
            </a:r>
            <a:r>
              <a:rPr lang="ru-RU" dirty="0" smtClean="0"/>
              <a:t> – увеличение числа поздних браков и, соответственно, поздних рождений;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генетические</a:t>
            </a:r>
            <a:r>
              <a:rPr lang="ru-RU" dirty="0" smtClean="0"/>
              <a:t> – нарастание в популяции отрицательных генетических последствий и увеличение лиц с наследственными болезнями.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975" y="1019175"/>
            <a:ext cx="854710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Прямоугольник 2"/>
          <p:cNvSpPr>
            <a:spLocks noChangeArrowheads="1"/>
          </p:cNvSpPr>
          <p:nvPr/>
        </p:nvSpPr>
        <p:spPr bwMode="auto">
          <a:xfrm>
            <a:off x="434975" y="188913"/>
            <a:ext cx="83137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Формирование показателя СКР в ходе репродуктивного процесса в обществе с модернизированными ценностями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1341438"/>
            <a:ext cx="3668712" cy="3670300"/>
          </a:xfrm>
        </p:spPr>
      </p:pic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30700" y="1557338"/>
            <a:ext cx="4608513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8163" y="5156200"/>
            <a:ext cx="840105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76375" y="188913"/>
            <a:ext cx="6653213" cy="3600450"/>
          </a:xfrm>
        </p:spPr>
      </p:pic>
      <p:sp>
        <p:nvSpPr>
          <p:cNvPr id="43010" name="Прямоугольник 1"/>
          <p:cNvSpPr>
            <a:spLocks noChangeArrowheads="1"/>
          </p:cNvSpPr>
          <p:nvPr/>
        </p:nvSpPr>
        <p:spPr bwMode="auto">
          <a:xfrm>
            <a:off x="395288" y="3860800"/>
            <a:ext cx="8353425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 typeface="Arial" charset="0"/>
              <a:buChar char="•"/>
            </a:pPr>
            <a:r>
              <a:rPr lang="ru-RU" sz="2600">
                <a:latin typeface="Calibri" pitchFamily="34" charset="0"/>
              </a:rPr>
              <a:t>С увеличением числа детей семья реже остаётся вне брака, а уровень разводимости снижается. </a:t>
            </a:r>
          </a:p>
          <a:p>
            <a:pPr marL="342900" indent="-342900" algn="just">
              <a:buFont typeface="Arial" charset="0"/>
              <a:buChar char="•"/>
            </a:pPr>
            <a:r>
              <a:rPr lang="ru-RU" sz="2600">
                <a:latin typeface="Calibri" pitchFamily="34" charset="0"/>
              </a:rPr>
              <a:t>Многодетная семья в меньшей степени, чем однодетная  подвержена конфликтам.</a:t>
            </a:r>
          </a:p>
          <a:p>
            <a:pPr marL="342900" indent="-342900" algn="just">
              <a:buFont typeface="Arial" charset="0"/>
              <a:buChar char="•"/>
            </a:pPr>
            <a:r>
              <a:rPr lang="ru-RU" sz="2600">
                <a:latin typeface="Calibri" pitchFamily="34" charset="0"/>
              </a:rPr>
              <a:t>Семьи с несколькими детьми  более крепкие, чем семьи малодетные, а тем более бездетные.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63" y="2492375"/>
            <a:ext cx="9144000" cy="4160838"/>
          </a:xfrm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Демография - </a:t>
            </a:r>
            <a:r>
              <a:rPr lang="ru-RU" dirty="0"/>
              <a:t>наука о численности, составе, размещении и движении населения.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Демографическая </a:t>
            </a:r>
            <a:r>
              <a:rPr lang="ru-RU" dirty="0"/>
              <a:t>ситуация </a:t>
            </a:r>
            <a:r>
              <a:rPr lang="ru-RU" dirty="0" smtClean="0"/>
              <a:t>– это </a:t>
            </a:r>
            <a:r>
              <a:rPr lang="ru-RU" dirty="0"/>
              <a:t>комплексная характеристика демографических </a:t>
            </a:r>
            <a:r>
              <a:rPr lang="ru-RU" dirty="0" smtClean="0"/>
              <a:t>процессов (</a:t>
            </a:r>
            <a:r>
              <a:rPr lang="ru-RU" dirty="0"/>
              <a:t>рождаемости, смертности, миграции, </a:t>
            </a:r>
            <a:r>
              <a:rPr lang="ru-RU" dirty="0" err="1"/>
              <a:t>брачности</a:t>
            </a:r>
            <a:r>
              <a:rPr lang="ru-RU" dirty="0"/>
              <a:t>, разводимости</a:t>
            </a:r>
            <a:r>
              <a:rPr lang="ru-RU" dirty="0" smtClean="0"/>
              <a:t>) на </a:t>
            </a:r>
            <a:r>
              <a:rPr lang="ru-RU" dirty="0"/>
              <a:t>определенной </a:t>
            </a:r>
            <a:r>
              <a:rPr lang="ru-RU" dirty="0" smtClean="0"/>
              <a:t>территории.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95588" y="260350"/>
            <a:ext cx="34956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dirty="0"/>
              <a:t>Вопросы к лекции: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 rtlCol="0">
            <a:normAutofit fontScale="85000" lnSpcReduction="20000"/>
          </a:bodyPr>
          <a:lstStyle/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Каковы социально-демографические проблемы в</a:t>
            </a:r>
            <a:r>
              <a:rPr lang="ru-RU" b="1" dirty="0"/>
              <a:t> </a:t>
            </a:r>
            <a:r>
              <a:rPr lang="ru-RU" dirty="0"/>
              <a:t>мире и в России?</a:t>
            </a:r>
            <a:endParaRPr lang="ru-RU" b="1" dirty="0"/>
          </a:p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Что такое репродуктивное поведение?</a:t>
            </a:r>
            <a:endParaRPr lang="ru-RU" b="1" dirty="0"/>
          </a:p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Какие основные понятия используются для характеристики репродуктивного поведения?</a:t>
            </a:r>
            <a:endParaRPr lang="ru-RU" b="1" dirty="0"/>
          </a:p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Что такое потребность в детях?</a:t>
            </a:r>
            <a:endParaRPr lang="ru-RU" b="1" dirty="0"/>
          </a:p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 Вспомните основные факторы, влияющие на репродуктивное поведение</a:t>
            </a:r>
            <a:endParaRPr lang="ru-RU" b="1" dirty="0"/>
          </a:p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Каковы основные причины и факторы падения рождаемости в мире и в нашей стране?</a:t>
            </a:r>
            <a:endParaRPr lang="ru-RU" b="1" dirty="0"/>
          </a:p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В чём заключается проблема детности в прошлом и сегодня?</a:t>
            </a:r>
            <a:endParaRPr lang="ru-RU" b="1" dirty="0"/>
          </a:p>
          <a:p>
            <a:pPr marL="514350" indent="-514350" fontAlgn="auto" hangingPunct="0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Каковы причины и последствия малодетности?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Задания для самоконтроля:</a:t>
            </a:r>
          </a:p>
        </p:txBody>
      </p:sp>
      <p:sp>
        <p:nvSpPr>
          <p:cNvPr id="460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mtClean="0"/>
              <a:t>1.	Составьте перечень основных факторов, влияющих на репродуктивные установки современных молодых людей.</a:t>
            </a:r>
          </a:p>
          <a:p>
            <a:pPr marL="0" indent="0" algn="just">
              <a:buFont typeface="Arial" charset="0"/>
              <a:buNone/>
            </a:pPr>
            <a:r>
              <a:rPr lang="ru-RU" smtClean="0"/>
              <a:t>2.	Назовите страны с наиболее трагическим демографическим  положением.</a:t>
            </a:r>
          </a:p>
          <a:p>
            <a:pPr marL="0" indent="0" algn="just">
              <a:buFont typeface="Arial" charset="0"/>
              <a:buNone/>
            </a:pPr>
            <a:r>
              <a:rPr lang="ru-RU" smtClean="0"/>
              <a:t>3.	Объясните, в чём суть феномена планирования рождаемости.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mtClean="0"/>
              <a:t>Темы рефератов и эссе: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1.	Депопуляция </a:t>
            </a:r>
            <a:r>
              <a:rPr lang="ru-RU" dirty="0"/>
              <a:t>как демографическая катастрофа в современных обществах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2.	Потребность в детях молодых и зрелых мужчин и женщин: факторы различий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3.	Дети как средство достижения жизненного благополучия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4.	Супружеские и родительские отношения в семье: приоритеты и ценности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5.	Положение ребёнка в незарегистрированном браке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229600" cy="1143000"/>
          </a:xfrm>
        </p:spPr>
        <p:txBody>
          <a:bodyPr/>
          <a:lstStyle/>
          <a:p>
            <a:r>
              <a:rPr lang="ru-RU" smtClean="0"/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1052513"/>
            <a:ext cx="8964613" cy="4929187"/>
          </a:xfrm>
        </p:spPr>
        <p:txBody>
          <a:bodyPr rtlCol="0">
            <a:noAutofit/>
          </a:bodyPr>
          <a:lstStyle/>
          <a:p>
            <a:pPr fontAlgn="auto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Антонов А.И., Борисов В.А. Лекции по демографии. – М.: Академический Проект, </a:t>
            </a:r>
            <a:r>
              <a:rPr lang="ru-RU" sz="2000" dirty="0" err="1" smtClean="0"/>
              <a:t>Альма</a:t>
            </a:r>
            <a:r>
              <a:rPr lang="ru-RU" sz="2000" dirty="0" smtClean="0"/>
              <a:t> Матер, 2011. 592 с.</a:t>
            </a:r>
            <a:endParaRPr lang="ru-RU" sz="2000" b="1" dirty="0" smtClean="0"/>
          </a:p>
          <a:p>
            <a:pPr fontAlgn="auto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Антонов А.И., Медков В.М., Архангельский В.Н. Демографические процессы в России ХХ века. М.: ИД «Грааль», 2002. 168 с.</a:t>
            </a:r>
            <a:endParaRPr lang="ru-RU" sz="2000" b="1" dirty="0" smtClean="0"/>
          </a:p>
          <a:p>
            <a:pPr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Голод С.И. Семья и брак: историко-социологический анализ. – Санкт-Петербург, ТОО ТК «</a:t>
            </a:r>
            <a:r>
              <a:rPr lang="ru-RU" sz="2000" dirty="0" err="1" smtClean="0"/>
              <a:t>Петрополис</a:t>
            </a:r>
            <a:r>
              <a:rPr lang="ru-RU" sz="2000" dirty="0" smtClean="0"/>
              <a:t>», 1998. 272 с.</a:t>
            </a:r>
          </a:p>
          <a:p>
            <a:pPr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Медков В. М. Демография / В. М. Медков. – М.: ИНФРА-М, 2003. 544с. </a:t>
            </a:r>
          </a:p>
          <a:p>
            <a:pPr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Михеева А. Р. Человек в сфере частной жизни: векторы трансформации семейных отношений. – Новосибирск: ИЭОПП СО РАН, 2012. 156 с. </a:t>
            </a:r>
          </a:p>
          <a:p>
            <a:pPr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Синельников А.Б., Медков В.М., Антонов А.И. Семья и вера в социологическом измерении (результаты межрегионального и межконфессионального исследования). – М.: КДУ, 2009. 288 с.</a:t>
            </a:r>
          </a:p>
          <a:p>
            <a:pPr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Социология семьи /Под ред. проф.А.И. Антонова. – М.: ИНФРА-М, 2005. 640с.</a:t>
            </a:r>
          </a:p>
          <a:p>
            <a:pPr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err="1" smtClean="0"/>
              <a:t>Харчев</a:t>
            </a:r>
            <a:r>
              <a:rPr lang="ru-RU" sz="2000" dirty="0" smtClean="0"/>
              <a:t> А.Г. Социология семьи: проблемы становления науки. – М.: ЦСП, 2003. 342 с.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AutoNum type="arabicPeriod" startAt="5"/>
              <a:defRPr/>
            </a:pPr>
            <a:endParaRPr lang="ru-RU" sz="1900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Особенности современного демографического развития западных стран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2950" cy="4525963"/>
          </a:xfrm>
        </p:spPr>
        <p:txBody>
          <a:bodyPr rtlCol="0">
            <a:normAutofit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1</a:t>
            </a:r>
            <a:r>
              <a:rPr lang="ru-RU" dirty="0"/>
              <a:t>) Влияние экономического фактора на демографические </a:t>
            </a:r>
            <a:r>
              <a:rPr lang="ru-RU" dirty="0" smtClean="0"/>
              <a:t>процессы.</a:t>
            </a:r>
            <a:endParaRPr lang="ru-RU" dirty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2) Прогресс в экономике и ослабление влияния религиозных норм на брачно-семейное поведение повлекли изменения в нравственной сфере </a:t>
            </a:r>
            <a:r>
              <a:rPr lang="ru-RU" dirty="0" smtClean="0"/>
              <a:t>общества. </a:t>
            </a:r>
            <a:endParaRPr lang="ru-RU" dirty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3) Изменение статуса женщины в обществе повлияло на снижение рождаемости.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-17463"/>
            <a:ext cx="8229600" cy="1143001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Демографическая </a:t>
            </a:r>
            <a:r>
              <a:rPr lang="ru-RU" dirty="0"/>
              <a:t>ситуация в России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2989263"/>
            <a:ext cx="8928100" cy="3752850"/>
          </a:xfrm>
        </p:spPr>
        <p:txBody>
          <a:bodyPr rtlCol="0">
            <a:normAutofit fontScale="77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•сократилась </a:t>
            </a:r>
            <a:r>
              <a:rPr lang="ru-RU" dirty="0"/>
              <a:t>продолжительность жизни </a:t>
            </a:r>
            <a:r>
              <a:rPr lang="ru-RU" dirty="0" smtClean="0"/>
              <a:t>населения, </a:t>
            </a:r>
            <a:endParaRPr lang="ru-RU" dirty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•упала </a:t>
            </a:r>
            <a:r>
              <a:rPr lang="ru-RU" dirty="0"/>
              <a:t>рождаемость, 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•возросла </a:t>
            </a:r>
            <a:r>
              <a:rPr lang="ru-RU" dirty="0"/>
              <a:t>младенческая смертность, 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•понизилась </a:t>
            </a:r>
            <a:r>
              <a:rPr lang="ru-RU" dirty="0"/>
              <a:t>брачность, 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•распространяются </a:t>
            </a:r>
            <a:r>
              <a:rPr lang="ru-RU" dirty="0"/>
              <a:t>незарегистрированные браки, отсюда увеличивается доля детей, рожденных вне брака, 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•родители </a:t>
            </a:r>
            <a:r>
              <a:rPr lang="ru-RU" dirty="0"/>
              <a:t>отказываются от детей, понятие социального сиротства (при живых родителях),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•растет </a:t>
            </a:r>
            <a:r>
              <a:rPr lang="ru-RU" dirty="0"/>
              <a:t>беспризорность, 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•ухудшается </a:t>
            </a:r>
            <a:r>
              <a:rPr lang="ru-RU" dirty="0"/>
              <a:t>здоровье населения и пр.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17813" y="981075"/>
            <a:ext cx="3651250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3200" smtClean="0"/>
              <a:t>Численность населения России, 1950 - 2010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50" y="908050"/>
            <a:ext cx="9144000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179388" y="6484938"/>
            <a:ext cx="8964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>
                <a:latin typeface="Calibri" pitchFamily="34" charset="0"/>
                <a:hlinkClick r:id="rId3"/>
              </a:rPr>
              <a:t>http://ru.wikipedia.org/wiki</a:t>
            </a:r>
            <a:r>
              <a:rPr lang="ru-RU">
                <a:latin typeface="Calibri" pitchFamily="34" charset="0"/>
                <a:hlinkClick r:id="rId3"/>
              </a:rPr>
              <a:t>/Демографический_кризис_в_Российской_Федерации</a:t>
            </a:r>
            <a:endParaRPr lang="ru-RU">
              <a:latin typeface="Calibri" pitchFamily="34" charset="0"/>
            </a:endParaRPr>
          </a:p>
          <a:p>
            <a:pPr algn="r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2263" y="333375"/>
            <a:ext cx="8451850" cy="579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813"/>
            <a:ext cx="8435975" cy="6192837"/>
          </a:xfrm>
        </p:spPr>
        <p:txBody>
          <a:bodyPr rtlCol="0">
            <a:normAutofit lnSpcReduction="10000"/>
          </a:bodyPr>
          <a:lstStyle/>
          <a:p>
            <a:pPr marL="0" indent="457200"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Демографическая ситуация в мире противоречива: </a:t>
            </a:r>
            <a:r>
              <a:rPr lang="ru-RU" dirty="0" smtClean="0"/>
              <a:t>в Китае - перенаселение, в России - депопуляция. 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Современные </a:t>
            </a:r>
            <a:r>
              <a:rPr lang="ru-RU" dirty="0"/>
              <a:t>демографические процессы </a:t>
            </a:r>
            <a:r>
              <a:rPr lang="ru-RU" dirty="0" smtClean="0"/>
              <a:t>определяют </a:t>
            </a:r>
            <a:r>
              <a:rPr lang="ru-RU" dirty="0"/>
              <a:t>две тенденции </a:t>
            </a:r>
            <a:r>
              <a:rPr lang="ru-RU" dirty="0" smtClean="0"/>
              <a:t>: </a:t>
            </a:r>
            <a:endParaRPr lang="ru-RU" dirty="0"/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демографический «взрыв» (резкий прирост населения) </a:t>
            </a:r>
            <a:r>
              <a:rPr lang="ru-RU" dirty="0"/>
              <a:t>в странах Азии, Африки, Латинской </a:t>
            </a:r>
            <a:r>
              <a:rPr lang="ru-RU" dirty="0" smtClean="0"/>
              <a:t>Америки с </a:t>
            </a:r>
            <a:r>
              <a:rPr lang="ru-RU" dirty="0"/>
              <a:t>60-х годов; </a:t>
            </a:r>
          </a:p>
          <a:p>
            <a:pPr marL="514350" indent="-51435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«нулевой прирост» </a:t>
            </a:r>
            <a:r>
              <a:rPr lang="ru-RU" dirty="0"/>
              <a:t>населения (рождаемость равна </a:t>
            </a:r>
            <a:r>
              <a:rPr lang="ru-RU" dirty="0" smtClean="0"/>
              <a:t>смертности) </a:t>
            </a:r>
            <a:r>
              <a:rPr lang="ru-RU" dirty="0"/>
              <a:t>в странах Западной Европы.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Коэффициент </a:t>
            </a:r>
            <a:r>
              <a:rPr lang="ru-RU" sz="3200" dirty="0"/>
              <a:t>фертильности </a:t>
            </a:r>
            <a:r>
              <a:rPr lang="ru-RU" sz="3200" dirty="0" smtClean="0"/>
              <a:t>по странам мира</a:t>
            </a:r>
            <a:br>
              <a:rPr lang="ru-RU" sz="3200" dirty="0" smtClean="0"/>
            </a:br>
            <a:r>
              <a:rPr lang="ru-RU" sz="3200" dirty="0" smtClean="0"/>
              <a:t>(</a:t>
            </a:r>
            <a:r>
              <a:rPr lang="ru-RU" sz="3200" dirty="0"/>
              <a:t>отношение числа рожденных детей к числу </a:t>
            </a:r>
            <a:r>
              <a:rPr lang="ru-RU" sz="3200" dirty="0" smtClean="0"/>
              <a:t>женщин репродуктивного </a:t>
            </a:r>
            <a:r>
              <a:rPr lang="ru-RU" sz="3200" dirty="0"/>
              <a:t>возраста)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252413" y="1341438"/>
            <a:ext cx="9517063" cy="5256212"/>
          </a:xfrm>
        </p:spPr>
      </p:pic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1557338" y="6494463"/>
            <a:ext cx="76152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>
                <a:latin typeface="Calibri" pitchFamily="34" charset="0"/>
                <a:hlinkClick r:id="rId3"/>
              </a:rPr>
              <a:t>http://www.mygen.com/images/Fertility_rate_world_map_2.jpg</a:t>
            </a:r>
            <a:endParaRPr lang="ru-RU">
              <a:latin typeface="Calibri" pitchFamily="34" charset="0"/>
            </a:endParaRPr>
          </a:p>
          <a:p>
            <a:pPr algn="r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925" y="1196975"/>
          <a:ext cx="9001125" cy="5384800"/>
        </p:xfrm>
        <a:graphic>
          <a:graphicData uri="http://schemas.openxmlformats.org/drawingml/2006/table">
            <a:tbl>
              <a:tblPr/>
              <a:tblGrid>
                <a:gridCol w="1657350"/>
                <a:gridCol w="792163"/>
                <a:gridCol w="792162"/>
                <a:gridCol w="790575"/>
                <a:gridCol w="865188"/>
                <a:gridCol w="744537"/>
                <a:gridCol w="766763"/>
                <a:gridCol w="936625"/>
                <a:gridCol w="900112"/>
                <a:gridCol w="755650"/>
              </a:tblGrid>
              <a:tr h="4032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Страна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Великобритания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52200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55546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57157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58785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62499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62990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68376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72543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78269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78180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79113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82163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81802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81752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81844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4907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5581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Ирландия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3393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4468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4495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Испания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27760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33588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37242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38826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45989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46153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46196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Италия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53685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56388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56694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56924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60340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60626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60851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Канада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17870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21297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24516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27701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30689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33913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34294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34670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Нидерланды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11417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12958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14091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14893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15864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16575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16656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16730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Норвегия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4079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4920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Португалия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8406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8698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9714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10195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10638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10572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10542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101438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119046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129941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138127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147665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146890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141915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142887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143056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США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150730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179250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203865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226140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248142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280726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308061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310531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Франция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41647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45465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50528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53731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56577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60545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64694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65048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65398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Швейцария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4668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5296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6169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6674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7164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Швеция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6986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7471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8303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8861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9341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9416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9483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Япония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81773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92641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102536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116155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123205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126686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127510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128056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4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  <p:sp>
        <p:nvSpPr>
          <p:cNvPr id="22731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036050" cy="390525"/>
          </a:xfrm>
        </p:spPr>
        <p:txBody>
          <a:bodyPr/>
          <a:lstStyle/>
          <a:p>
            <a:r>
              <a:rPr lang="ru-RU" sz="2400" b="1" smtClean="0"/>
              <a:t>Численность населения на 1 января (тысяч человек), 1950 - 2012</a:t>
            </a:r>
          </a:p>
        </p:txBody>
      </p:sp>
      <p:sp>
        <p:nvSpPr>
          <p:cNvPr id="22732" name="Прямоугольник 9"/>
          <p:cNvSpPr>
            <a:spLocks noChangeArrowheads="1"/>
          </p:cNvSpPr>
          <p:nvPr/>
        </p:nvSpPr>
        <p:spPr bwMode="auto">
          <a:xfrm>
            <a:off x="2114550" y="6567488"/>
            <a:ext cx="6948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>
                <a:latin typeface="Calibri" pitchFamily="34" charset="0"/>
                <a:hlinkClick r:id="rId2"/>
              </a:rPr>
              <a:t>http://demoscope.ru/weekly/app/app4001.php</a:t>
            </a:r>
            <a:endParaRPr lang="ru-RU">
              <a:latin typeface="Calibri" pitchFamily="34" charset="0"/>
            </a:endParaRPr>
          </a:p>
          <a:p>
            <a:pPr algn="r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8511</TotalTime>
  <Words>1665</Words>
  <Application>Microsoft Office PowerPoint</Application>
  <PresentationFormat>Экран (4:3)</PresentationFormat>
  <Paragraphs>332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Вопросы:</vt:lpstr>
      <vt:lpstr>Слайд 3</vt:lpstr>
      <vt:lpstr>Особенности современного демографического развития западных стран</vt:lpstr>
      <vt:lpstr>Демографическая ситуация в России </vt:lpstr>
      <vt:lpstr>Численность населения России, 1950 - 2010</vt:lpstr>
      <vt:lpstr>Слайд 7</vt:lpstr>
      <vt:lpstr>Коэффициент фертильности по странам мира (отношение числа рожденных детей к числу женщин репродуктивного возраста)</vt:lpstr>
      <vt:lpstr>Численность населения на 1 января (тысяч человек), 1950 - 2012</vt:lpstr>
      <vt:lpstr>ЗАДАНИЕ</vt:lpstr>
      <vt:lpstr>Слайд 11</vt:lpstr>
      <vt:lpstr>Репродуктивное поведение </vt:lpstr>
      <vt:lpstr>Структура репродуктивного поведения</vt:lpstr>
      <vt:lpstr>Потребность в детях -  социально-психологическая потребность  </vt:lpstr>
      <vt:lpstr>Тест «Ваша потребность в детях» </vt:lpstr>
      <vt:lpstr>Слайд 16</vt:lpstr>
      <vt:lpstr>Слайд 17</vt:lpstr>
      <vt:lpstr>Слайд 18</vt:lpstr>
      <vt:lpstr>Воздействие условий жизни на репродуктивное поведение</vt:lpstr>
      <vt:lpstr>Показатели, характеризующие репродуктивные намерения</vt:lpstr>
      <vt:lpstr>Слайд 21</vt:lpstr>
      <vt:lpstr>Слайд 22</vt:lpstr>
      <vt:lpstr>Слайд 23</vt:lpstr>
      <vt:lpstr>Слайд 24</vt:lpstr>
      <vt:lpstr>Слайд 25</vt:lpstr>
      <vt:lpstr>Последствия падения рождаемости</vt:lpstr>
      <vt:lpstr>Слайд 27</vt:lpstr>
      <vt:lpstr>Слайд 28</vt:lpstr>
      <vt:lpstr>Слайд 29</vt:lpstr>
      <vt:lpstr>Вопросы к лекции: </vt:lpstr>
      <vt:lpstr>Задания для самоконтроля:</vt:lpstr>
      <vt:lpstr>Темы рефератов и эссе:</vt:lpstr>
      <vt:lpstr>Литература</vt:lpstr>
    </vt:vector>
  </TitlesOfParts>
  <Company>Curnos™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</cp:lastModifiedBy>
  <cp:revision>104</cp:revision>
  <dcterms:created xsi:type="dcterms:W3CDTF">2012-10-26T05:40:19Z</dcterms:created>
  <dcterms:modified xsi:type="dcterms:W3CDTF">2014-05-06T14:02:40Z</dcterms:modified>
</cp:coreProperties>
</file>