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2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FF00"/>
    <a:srgbClr val="FF0000"/>
    <a:srgbClr val="8000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8ED26-B952-48BA-A03D-13C0E04B9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67E33-19D5-4F34-B683-A0F337A8EA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CDBD0-7351-44E7-872A-F6FE001874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9C198-6C1A-4C73-8341-D1E5CCBCC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204FF-F55D-4ECF-A6C8-A8BF99CA9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12BBD-90A0-4699-BF69-F832ED7F0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9F755-1AA4-4F6B-BBAD-78D8943A5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26BE7-934D-4056-9299-C531CAD5C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595C35-4AC6-4EC4-9DBB-8050CADFD2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C118C-3F4F-40EA-9935-D17CA9B4A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12BC4-757F-40D7-8152-6AA37A251D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CD98A-2E07-4086-A561-7E75C2CF4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311AE35-9B4E-43A3-B663-ECFB7BC3A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_____Microsoft_Office_Excel2.xls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1%D0%BE%D0%BB%D1%8C%D1%88%D0%B0%D1%8F_%D0%A0%D0%BE%D1%81%D1%81%D0%B8%D0%B9%D1%81%D0%BA%D0%B0%D1%8F_%D1%8D%D0%BD%D1%86%D0%B8%D0%BA%D0%BB%D0%BE%D0%BF%D0%B5%D0%B4%D0%B8%D1%8F" TargetMode="External"/><Relationship Id="rId7" Type="http://schemas.openxmlformats.org/officeDocument/2006/relationships/hyperlink" Target="http://ru.wikipedia.org/wiki/%D0%9D%D0%B0%D1%83%D0%BA%D0%B0_(%D0%B8%D0%B7%D0%B4%D0%B0%D1%82%D0%B5%D0%BB%D1%8C%D1%81%D1%82%D0%B2%D0%BE)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D%D1%82%D0%BD%D0%BE%D0%B3%D1%80%D0%B0%D1%84%D0%B8%D1%87%D0%B5%D1%81%D0%BA%D0%BE%D0%B5_%D0%BE%D0%B1%D0%BE%D0%B7%D1%80%D0%B5%D0%BD%D0%B8%D0%B5" TargetMode="External"/><Relationship Id="rId5" Type="http://schemas.openxmlformats.org/officeDocument/2006/relationships/hyperlink" Target="http://journal.iea.ras.ru/archive/2000s/2007/Mongush_%202007_1.pdf" TargetMode="External"/><Relationship Id="rId4" Type="http://schemas.openxmlformats.org/officeDocument/2006/relationships/hyperlink" Target="http://ru.wikipedia.org/wiki/%D0%9A%D1%8B%D1%87%D0%B0%D0%BD%D0%BE%D0%B2,_%D0%95%D0%B2%D0%B3%D0%B5%D0%BD%D0%B8%D0%B9_%D0%98%D0%B2%D0%B0%D0%BD%D0%BE%D0%B2%D0%B8%D1%87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_Microsoft_Office_Excel1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6" descr="orange-background-hd-6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23375" cy="691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18"/>
          <p:cNvSpPr txBox="1">
            <a:spLocks noChangeArrowheads="1"/>
          </p:cNvSpPr>
          <p:nvPr/>
        </p:nvSpPr>
        <p:spPr bwMode="auto">
          <a:xfrm>
            <a:off x="3276600" y="3429000"/>
            <a:ext cx="5399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Педагог-психолог Чистякова Ирина Григорьевна</a:t>
            </a:r>
          </a:p>
        </p:txBody>
      </p:sp>
      <p:sp>
        <p:nvSpPr>
          <p:cNvPr id="4101" name="WordArt 19"/>
          <p:cNvSpPr>
            <a:spLocks noChangeArrowheads="1" noChangeShapeType="1" noTextEdit="1"/>
          </p:cNvSpPr>
          <p:nvPr/>
        </p:nvSpPr>
        <p:spPr bwMode="auto">
          <a:xfrm>
            <a:off x="755650" y="1628775"/>
            <a:ext cx="8137525" cy="1338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Тема 11. Традиции брака и семьи </a:t>
            </a:r>
          </a:p>
          <a:p>
            <a:pPr algn="ctr"/>
            <a:r>
              <a:rPr lang="ru-RU" sz="36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в буддизме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96838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323850" y="1844675"/>
            <a:ext cx="8334375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 sz="2000"/>
              <a:t> Будда учил, что в жизни мы постоянно испытываем страдания, </a:t>
            </a:r>
          </a:p>
          <a:p>
            <a:pPr algn="ctr"/>
            <a:r>
              <a:rPr lang="ru-RU" sz="2000"/>
              <a:t>причиной которых являются довлеющие над нами желания</a:t>
            </a:r>
            <a:r>
              <a:rPr lang="ru-RU"/>
              <a:t>.</a:t>
            </a:r>
          </a:p>
          <a:p>
            <a:endParaRPr lang="ru-RU"/>
          </a:p>
          <a:p>
            <a:pPr>
              <a:buClr>
                <a:srgbClr val="FFFF00"/>
              </a:buClr>
              <a:buSzPct val="165000"/>
              <a:buFont typeface="Wingdings" pitchFamily="2" charset="2"/>
              <a:buNone/>
            </a:pPr>
            <a:endParaRPr lang="ru-RU" sz="2000"/>
          </a:p>
          <a:p>
            <a:pPr>
              <a:buClr>
                <a:srgbClr val="FFFF00"/>
              </a:buClr>
              <a:buSzPct val="200000"/>
              <a:buFont typeface="Wingdings" pitchFamily="2" charset="2"/>
              <a:buNone/>
            </a:pPr>
            <a:endParaRPr lang="ru-RU" sz="2000"/>
          </a:p>
          <a:p>
            <a:pPr>
              <a:buClr>
                <a:srgbClr val="FFFF00"/>
              </a:buClr>
              <a:buSzPct val="200000"/>
              <a:buFont typeface="Wingdings" pitchFamily="2" charset="2"/>
              <a:buNone/>
            </a:pPr>
            <a:endParaRPr lang="ru-RU" sz="2000"/>
          </a:p>
        </p:txBody>
      </p:sp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1116013" y="5851525"/>
            <a:ext cx="71866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 sz="2000"/>
              <a:t> Будда придавал большое значение браку и семейным </a:t>
            </a:r>
          </a:p>
          <a:p>
            <a:pPr algn="ctr"/>
            <a:r>
              <a:rPr lang="ru-RU" sz="2000"/>
              <a:t>отношениям, считая, что они могут стать для человека </a:t>
            </a:r>
          </a:p>
          <a:p>
            <a:pPr algn="ctr"/>
            <a:r>
              <a:rPr lang="ru-RU" sz="2000"/>
              <a:t>источником огромного счастья или привести к страданиям.</a:t>
            </a:r>
          </a:p>
        </p:txBody>
      </p:sp>
      <p:sp>
        <p:nvSpPr>
          <p:cNvPr id="12293" name="Rectangle 8"/>
          <p:cNvSpPr>
            <a:spLocks noChangeArrowheads="1"/>
          </p:cNvSpPr>
          <p:nvPr/>
        </p:nvSpPr>
        <p:spPr bwMode="auto">
          <a:xfrm>
            <a:off x="539750" y="2781300"/>
            <a:ext cx="7775575" cy="9350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Обретение внутреннего покоя, следуя </a:t>
            </a:r>
          </a:p>
          <a:p>
            <a:pPr algn="ctr"/>
            <a:r>
              <a:rPr lang="ru-RU"/>
              <a:t>Восьмеричному пути, который приведёт нас к достижению Нирваны.</a:t>
            </a:r>
          </a:p>
        </p:txBody>
      </p:sp>
      <p:sp>
        <p:nvSpPr>
          <p:cNvPr id="12294" name="Rectangle 9"/>
          <p:cNvSpPr>
            <a:spLocks noChangeArrowheads="1"/>
          </p:cNvSpPr>
          <p:nvPr/>
        </p:nvSpPr>
        <p:spPr bwMode="auto">
          <a:xfrm>
            <a:off x="250825" y="4437063"/>
            <a:ext cx="3455988" cy="1225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стать монахом или монахиней, </a:t>
            </a:r>
          </a:p>
          <a:p>
            <a:pPr algn="ctr"/>
            <a:r>
              <a:rPr lang="ru-RU"/>
              <a:t>порвать все элементы связи </a:t>
            </a:r>
          </a:p>
          <a:p>
            <a:pPr algn="ctr"/>
            <a:r>
              <a:rPr lang="ru-RU"/>
              <a:t>и дать обет безбрачия </a:t>
            </a:r>
          </a:p>
        </p:txBody>
      </p:sp>
      <p:sp>
        <p:nvSpPr>
          <p:cNvPr id="12295" name="Rectangle 10"/>
          <p:cNvSpPr>
            <a:spLocks noChangeArrowheads="1"/>
          </p:cNvSpPr>
          <p:nvPr/>
        </p:nvSpPr>
        <p:spPr bwMode="auto">
          <a:xfrm>
            <a:off x="5003800" y="4437063"/>
            <a:ext cx="3744913" cy="1225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  <a:p>
            <a:pPr algn="ctr"/>
            <a:r>
              <a:rPr lang="ru-RU"/>
              <a:t>вступить в брак и быть </a:t>
            </a:r>
          </a:p>
          <a:p>
            <a:pPr algn="ctr"/>
            <a:r>
              <a:rPr lang="ru-RU"/>
              <a:t>хорошим мужем или женой, </a:t>
            </a:r>
          </a:p>
          <a:p>
            <a:pPr algn="ctr"/>
            <a:r>
              <a:rPr lang="ru-RU"/>
              <a:t>отцом или матерью. </a:t>
            </a:r>
          </a:p>
          <a:p>
            <a:pPr algn="ctr"/>
            <a:endParaRPr lang="ru-RU"/>
          </a:p>
        </p:txBody>
      </p:sp>
      <p:sp>
        <p:nvSpPr>
          <p:cNvPr id="12296" name="Line 11"/>
          <p:cNvSpPr>
            <a:spLocks noChangeShapeType="1"/>
          </p:cNvSpPr>
          <p:nvPr/>
        </p:nvSpPr>
        <p:spPr bwMode="auto">
          <a:xfrm>
            <a:off x="1979613" y="3789363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6516688" y="3789363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9949" name="Picture 13" descr="header-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188" y="188913"/>
            <a:ext cx="81280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411413" y="0"/>
            <a:ext cx="3671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</a:rPr>
              <a:t>БРАКОСОЧЕТАНИЕ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2727325" y="1052513"/>
            <a:ext cx="37512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ctr">
              <a:buClr>
                <a:srgbClr val="FFFF00"/>
              </a:buClr>
              <a:buSzPct val="130000"/>
              <a:buFont typeface="Wingdings" pitchFamily="2" charset="2"/>
              <a:buNone/>
            </a:pPr>
            <a:r>
              <a:rPr lang="ru-RU" sz="2000" b="1" i="1">
                <a:solidFill>
                  <a:schemeClr val="bg2"/>
                </a:solidFill>
              </a:rPr>
              <a:t>Перед женитьбой человек, </a:t>
            </a:r>
          </a:p>
          <a:p>
            <a:pPr marL="342900" indent="-342900" algn="ctr"/>
            <a:r>
              <a:rPr lang="ru-RU" sz="2000" b="1" i="1">
                <a:solidFill>
                  <a:schemeClr val="bg2"/>
                </a:solidFill>
              </a:rPr>
              <a:t>исповедующий буддизм, </a:t>
            </a:r>
          </a:p>
          <a:p>
            <a:pPr marL="342900" indent="-342900" algn="ctr"/>
            <a:r>
              <a:rPr lang="ru-RU" sz="2000" b="1" i="1">
                <a:solidFill>
                  <a:schemeClr val="bg2"/>
                </a:solidFill>
              </a:rPr>
              <a:t>должен провести хотя бы </a:t>
            </a:r>
          </a:p>
          <a:p>
            <a:pPr marL="342900" indent="-342900" algn="ctr"/>
            <a:r>
              <a:rPr lang="ru-RU" sz="2000" b="1" i="1">
                <a:solidFill>
                  <a:schemeClr val="bg2"/>
                </a:solidFill>
              </a:rPr>
              <a:t>три месяца в монастыре</a:t>
            </a:r>
            <a:r>
              <a:rPr lang="ru-RU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179388" y="3284538"/>
            <a:ext cx="8494712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FFFF00"/>
              </a:buClr>
              <a:buSzPct val="130000"/>
              <a:buFont typeface="Wingdings" pitchFamily="2" charset="2"/>
              <a:buChar char="q"/>
            </a:pPr>
            <a:r>
              <a:rPr lang="ru-RU" sz="2400"/>
              <a:t> В большинстве буддистских общин бракосочетание </a:t>
            </a:r>
          </a:p>
          <a:p>
            <a:pPr>
              <a:buClr>
                <a:srgbClr val="FFFF00"/>
              </a:buClr>
              <a:buSzPct val="130000"/>
              <a:buFont typeface="Wingdings" pitchFamily="2" charset="2"/>
              <a:buNone/>
            </a:pPr>
            <a:r>
              <a:rPr lang="ru-RU" sz="2400"/>
              <a:t>не является религиозным обрядом; </a:t>
            </a:r>
          </a:p>
          <a:p>
            <a:pPr>
              <a:buClr>
                <a:srgbClr val="FFFF00"/>
              </a:buClr>
              <a:buSzPct val="130000"/>
              <a:buFont typeface="Wingdings" pitchFamily="2" charset="2"/>
              <a:buChar char="q"/>
            </a:pPr>
            <a:r>
              <a:rPr lang="ru-RU" sz="2400"/>
              <a:t> Хотя утром этого дня в дом невесты приглашаются </a:t>
            </a:r>
          </a:p>
          <a:p>
            <a:pPr>
              <a:buClr>
                <a:srgbClr val="FFFF00"/>
              </a:buClr>
              <a:buSzPct val="130000"/>
              <a:buFont typeface="Wingdings" pitchFamily="2" charset="2"/>
              <a:buNone/>
            </a:pPr>
            <a:r>
              <a:rPr lang="ru-RU" sz="2400"/>
              <a:t>монахи. Им предлагают специальную праздничную </a:t>
            </a:r>
          </a:p>
          <a:p>
            <a:r>
              <a:rPr lang="ru-RU" sz="2400"/>
              <a:t>трапезу и в ответ они читают отрывки из буддистских </a:t>
            </a:r>
          </a:p>
          <a:p>
            <a:r>
              <a:rPr lang="ru-RU" sz="2400"/>
              <a:t>писаний, призванные защитить невесту и жениха. </a:t>
            </a:r>
          </a:p>
          <a:p>
            <a:pPr>
              <a:buClr>
                <a:srgbClr val="FFFF00"/>
              </a:buClr>
              <a:buSzPct val="130000"/>
              <a:buFont typeface="Wingdings" pitchFamily="2" charset="2"/>
              <a:buChar char="q"/>
            </a:pPr>
            <a:r>
              <a:rPr lang="ru-RU" sz="2400"/>
              <a:t> Затем – до того, как начнётся обряд бракосочетания, - </a:t>
            </a:r>
          </a:p>
          <a:p>
            <a:pPr>
              <a:buClr>
                <a:srgbClr val="FFFF00"/>
              </a:buClr>
              <a:buSzPct val="130000"/>
              <a:buFont typeface="Wingdings" pitchFamily="2" charset="2"/>
              <a:buNone/>
            </a:pPr>
            <a:r>
              <a:rPr lang="ru-RU" sz="2400"/>
              <a:t>монахи возвращаются в монастырь. </a:t>
            </a:r>
          </a:p>
          <a:p>
            <a:r>
              <a:rPr lang="ru-RU" sz="2400"/>
              <a:t>Они никогда не участвуют в самой церемонии.</a:t>
            </a:r>
          </a:p>
        </p:txBody>
      </p:sp>
      <p:pic>
        <p:nvPicPr>
          <p:cNvPr id="45070" name="Picture 14" descr="thailand5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981075"/>
            <a:ext cx="2376488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71" name="Picture 15" descr="thai_weddi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88125" y="836613"/>
            <a:ext cx="2339975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2700338" y="333375"/>
            <a:ext cx="3409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</a:rPr>
              <a:t>СЕКСУАЛЬНОСТЬ</a:t>
            </a: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323850" y="1125538"/>
            <a:ext cx="60404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chemeClr val="bg2"/>
                </a:solidFill>
              </a:rPr>
              <a:t>Будда не осуждал сексуальное влечение, </a:t>
            </a:r>
          </a:p>
          <a:p>
            <a:r>
              <a:rPr lang="ru-RU" sz="2000" b="1" i="1">
                <a:solidFill>
                  <a:schemeClr val="bg2"/>
                </a:solidFill>
              </a:rPr>
              <a:t>но указывал, что к нему можно относиться </a:t>
            </a:r>
          </a:p>
          <a:p>
            <a:r>
              <a:rPr lang="ru-RU" sz="2000" b="1" i="1">
                <a:solidFill>
                  <a:schemeClr val="bg2"/>
                </a:solidFill>
              </a:rPr>
              <a:t>по-разному:</a:t>
            </a:r>
            <a:r>
              <a:rPr lang="ru-RU" sz="2000" b="1" i="1"/>
              <a:t> </a:t>
            </a: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179388" y="2420938"/>
            <a:ext cx="85915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/>
              <a:t>Мы можем зависеть от нашей сексуальности </a:t>
            </a:r>
          </a:p>
          <a:p>
            <a:pPr marL="342900" indent="-342900"/>
            <a:r>
              <a:rPr lang="ru-RU" sz="2000"/>
              <a:t>в той мере, в какой она даёт нам праведное земное </a:t>
            </a:r>
          </a:p>
          <a:p>
            <a:pPr marL="342900" indent="-342900"/>
            <a:r>
              <a:rPr lang="ru-RU" sz="2000"/>
              <a:t>удовольствие и счастье; при этом оба, и мужчина </a:t>
            </a:r>
          </a:p>
          <a:p>
            <a:pPr marL="342900" indent="-342900"/>
            <a:r>
              <a:rPr lang="ru-RU" sz="2000"/>
              <a:t>и женщина, сильно зависят друг от друга;</a:t>
            </a:r>
          </a:p>
          <a:p>
            <a:pPr marL="342900" indent="-342900"/>
            <a:endParaRPr lang="ru-RU" sz="2000"/>
          </a:p>
          <a:p>
            <a:pPr marL="342900" indent="-342900">
              <a:buFontTx/>
              <a:buAutoNum type="arabicPeriod" startAt="2"/>
            </a:pPr>
            <a:r>
              <a:rPr lang="ru-RU" sz="2000"/>
              <a:t>Мы можем злоупотреблять сексуальностью и извращать её п</a:t>
            </a:r>
          </a:p>
          <a:p>
            <a:pPr marL="342900" indent="-342900"/>
            <a:r>
              <a:rPr lang="ru-RU" sz="2000"/>
              <a:t>охотью, ненавистью и алчностью. Если мы будем поступать так, то </a:t>
            </a:r>
          </a:p>
          <a:p>
            <a:pPr marL="342900" indent="-342900"/>
            <a:r>
              <a:rPr lang="ru-RU" sz="2000"/>
              <a:t>принесём боль и страдания и другим людям, и самим себе;</a:t>
            </a:r>
          </a:p>
          <a:p>
            <a:pPr marL="342900" indent="-342900"/>
            <a:endParaRPr lang="ru-RU" sz="2000"/>
          </a:p>
          <a:p>
            <a:pPr marL="342900" indent="-342900"/>
            <a:r>
              <a:rPr lang="ru-RU" sz="2000"/>
              <a:t>3.  Мы можем жить, не будучи зависимыми от сексуальности, но и не </a:t>
            </a:r>
          </a:p>
          <a:p>
            <a:pPr marL="342900" indent="-342900"/>
            <a:r>
              <a:rPr lang="ru-RU" sz="2000"/>
              <a:t>игнорируя её естественную природу; таким образом, мы освободимся </a:t>
            </a:r>
          </a:p>
          <a:p>
            <a:pPr marL="342900" indent="-342900"/>
            <a:r>
              <a:rPr lang="ru-RU" sz="2000"/>
              <a:t>от зависимости от неё.</a:t>
            </a:r>
          </a:p>
        </p:txBody>
      </p:sp>
      <p:pic>
        <p:nvPicPr>
          <p:cNvPr id="46088" name="Picture 8" descr="66375057_213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588" y="404813"/>
            <a:ext cx="20701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2916238" y="333375"/>
            <a:ext cx="2990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</a:rPr>
              <a:t>СУПРУЖЕСТВО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323850" y="1125538"/>
            <a:ext cx="8618538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/>
              <a:t>Каждая мысль, действие и слово </a:t>
            </a:r>
          </a:p>
          <a:p>
            <a:pPr marL="342900" indent="-342900"/>
            <a:r>
              <a:rPr lang="ru-RU" sz="2000"/>
              <a:t>должны быть направлены на благо супруга;</a:t>
            </a:r>
          </a:p>
          <a:p>
            <a:pPr marL="342900" indent="-342900"/>
            <a:endParaRPr lang="ru-RU" sz="2000"/>
          </a:p>
          <a:p>
            <a:pPr marL="342900" indent="-342900">
              <a:buFontTx/>
              <a:buAutoNum type="arabicPeriod" startAt="2"/>
            </a:pPr>
            <a:r>
              <a:rPr lang="ru-RU" sz="2000"/>
              <a:t>Брак не должен заключаться под влиянием </a:t>
            </a:r>
          </a:p>
          <a:p>
            <a:pPr marL="342900" indent="-342900"/>
            <a:r>
              <a:rPr lang="ru-RU" sz="2000"/>
              <a:t>импульса, решение о нём созревает на основе </a:t>
            </a:r>
          </a:p>
          <a:p>
            <a:pPr marL="342900" indent="-342900"/>
            <a:r>
              <a:rPr lang="ru-RU" sz="2000"/>
              <a:t>усиливающегося взаимопонимания;</a:t>
            </a:r>
          </a:p>
          <a:p>
            <a:pPr marL="342900" indent="-342900"/>
            <a:r>
              <a:rPr lang="ru-RU"/>
              <a:t> </a:t>
            </a:r>
            <a:endParaRPr lang="ru-RU" sz="2000"/>
          </a:p>
          <a:p>
            <a:pPr marL="342900" indent="-342900"/>
            <a:r>
              <a:rPr lang="ru-RU" sz="2000"/>
              <a:t>3. Брак заключается не только для двоих: согласно традиции </a:t>
            </a:r>
          </a:p>
          <a:p>
            <a:pPr marL="342900" indent="-342900"/>
            <a:r>
              <a:rPr lang="ru-RU" sz="2000"/>
              <a:t>буддизма супруги должны заботиться о своих родителях, детях </a:t>
            </a:r>
          </a:p>
          <a:p>
            <a:pPr marL="342900" indent="-342900"/>
            <a:r>
              <a:rPr lang="ru-RU" sz="2000"/>
              <a:t>и любом члене обеих семей, который нуждается в поддержке;</a:t>
            </a:r>
          </a:p>
          <a:p>
            <a:pPr marL="342900" indent="-342900"/>
            <a:endParaRPr lang="ru-RU" sz="2000"/>
          </a:p>
          <a:p>
            <a:pPr marL="342900" indent="-342900"/>
            <a:r>
              <a:rPr lang="ru-RU" sz="2000"/>
              <a:t>4. Как и любой жизненный опыт, брак должен помочь нам стать лучше</a:t>
            </a:r>
            <a:r>
              <a:rPr lang="ru-RU"/>
              <a:t>;</a:t>
            </a:r>
          </a:p>
          <a:p>
            <a:pPr marL="342900" indent="-342900"/>
            <a:endParaRPr lang="ru-RU"/>
          </a:p>
          <a:p>
            <a:pPr marL="342900" indent="-342900"/>
            <a:r>
              <a:rPr lang="ru-RU" sz="2000"/>
              <a:t>5.</a:t>
            </a:r>
            <a:r>
              <a:rPr lang="ru-RU"/>
              <a:t> </a:t>
            </a:r>
            <a:r>
              <a:rPr lang="ru-RU" sz="2000"/>
              <a:t>В супружестве мы можем развить свои духовные качества, </a:t>
            </a:r>
          </a:p>
          <a:p>
            <a:pPr marL="342900" indent="-342900"/>
            <a:r>
              <a:rPr lang="ru-RU" sz="2000"/>
              <a:t>научившись терпению, умению сосредотачиваться и мудрости;</a:t>
            </a:r>
          </a:p>
          <a:p>
            <a:pPr marL="342900" indent="-342900"/>
            <a:endParaRPr lang="ru-RU" sz="2000"/>
          </a:p>
          <a:p>
            <a:pPr marL="342900" indent="-342900"/>
            <a:r>
              <a:rPr lang="ru-RU" sz="2000"/>
              <a:t>6. В браке каждый из супругов должен принимать на себя различные </a:t>
            </a:r>
          </a:p>
          <a:p>
            <a:pPr marL="342900" indent="-342900"/>
            <a:r>
              <a:rPr lang="ru-RU" sz="2000"/>
              <a:t>роли, с помощью которых он сможет дополнять другого.</a:t>
            </a:r>
          </a:p>
        </p:txBody>
      </p:sp>
      <p:pic>
        <p:nvPicPr>
          <p:cNvPr id="47113" name="Picture 9" descr="rodzinabog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59563" y="188913"/>
            <a:ext cx="21605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1187450" y="26035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chemeClr val="accent2"/>
                </a:solidFill>
              </a:rPr>
              <a:t>Обязанности мужа по отношению к жене:</a:t>
            </a:r>
            <a:endParaRPr lang="ru-RU" sz="2400" b="1">
              <a:solidFill>
                <a:schemeClr val="accent2"/>
              </a:solidFill>
            </a:endParaRP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4211638" y="1844675"/>
            <a:ext cx="460216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 sz="2000"/>
              <a:t> Почитание её;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 sz="2000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 sz="2000"/>
              <a:t> Уважительное к ней отношение; 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 sz="2000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 sz="2000"/>
              <a:t> Верность;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 sz="2000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 sz="2000"/>
              <a:t> Признание её авторитета;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 sz="2000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 sz="2000"/>
              <a:t> Проявление своей любви к ней с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None/>
            </a:pPr>
            <a:r>
              <a:rPr lang="ru-RU" sz="2000"/>
              <a:t>помощью подарков.</a:t>
            </a:r>
          </a:p>
        </p:txBody>
      </p:sp>
      <p:pic>
        <p:nvPicPr>
          <p:cNvPr id="48135" name="Picture 7" descr="Budda_html_m6b2c3bd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052513"/>
            <a:ext cx="3789363" cy="520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7625" y="-33338"/>
            <a:ext cx="9240838" cy="692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1116013" y="0"/>
            <a:ext cx="6872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chemeClr val="accent2"/>
                </a:solidFill>
              </a:rPr>
              <a:t>Обязанности жены по отношению к мужу:</a:t>
            </a:r>
            <a:endParaRPr lang="ru-RU" sz="2400" b="1">
              <a:solidFill>
                <a:schemeClr val="accent2"/>
              </a:solidFill>
            </a:endParaRP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179388" y="692150"/>
            <a:ext cx="4483100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/>
              <a:t> Хорошее ведение домашнего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None/>
            </a:pPr>
            <a:r>
              <a:rPr lang="ru-RU"/>
              <a:t>хозяйства; 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/>
              <a:t> Гостеприимность по отношению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None/>
            </a:pPr>
            <a:r>
              <a:rPr lang="ru-RU"/>
              <a:t>к членам его семьи и своей;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/>
              <a:t> Верность; 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/>
              <a:t> Забота об имуществе семьи;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/>
              <a:t> Относится с любящей симпатией,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None/>
            </a:pPr>
            <a:r>
              <a:rPr lang="ru-RU"/>
              <a:t>как мать; 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/>
              <a:t> Проявляет уважение и почитает,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None/>
            </a:pPr>
            <a:r>
              <a:rPr lang="ru-RU"/>
              <a:t>как младшая сестра;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None/>
            </a:pPr>
            <a:endParaRPr lang="ru-RU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/>
              <a:t> Рада в любое время видеть и быть,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None/>
            </a:pPr>
            <a:r>
              <a:rPr lang="ru-RU"/>
              <a:t>как лучший друг; 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endParaRPr lang="ru-RU"/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Char char="q"/>
            </a:pPr>
            <a:r>
              <a:rPr lang="ru-RU"/>
              <a:t> Послушна и верна, </a:t>
            </a:r>
          </a:p>
          <a:p>
            <a:pPr algn="r">
              <a:buClr>
                <a:srgbClr val="FFFF00"/>
              </a:buClr>
              <a:buSzPct val="165000"/>
              <a:buFont typeface="Wingdings" pitchFamily="2" charset="2"/>
              <a:buNone/>
            </a:pPr>
            <a:r>
              <a:rPr lang="ru-RU"/>
              <a:t>как верный слуга семьи. </a:t>
            </a:r>
          </a:p>
        </p:txBody>
      </p:sp>
      <p:pic>
        <p:nvPicPr>
          <p:cNvPr id="49159" name="Picture 7" descr="Budda_html_m7039e0c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825" y="1052513"/>
            <a:ext cx="3632200" cy="499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1258888" y="549275"/>
            <a:ext cx="7208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chemeClr val="bg2"/>
                </a:solidFill>
              </a:rPr>
              <a:t>Верность в браке признаётся абсолютной истиной.</a:t>
            </a:r>
            <a:r>
              <a:rPr lang="ru-RU"/>
              <a:t> </a:t>
            </a:r>
          </a:p>
        </p:txBody>
      </p:sp>
      <p:sp>
        <p:nvSpPr>
          <p:cNvPr id="18436" name="Text Box 26"/>
          <p:cNvSpPr txBox="1">
            <a:spLocks noChangeArrowheads="1"/>
          </p:cNvSpPr>
          <p:nvPr/>
        </p:nvSpPr>
        <p:spPr bwMode="auto">
          <a:xfrm>
            <a:off x="1042988" y="4221163"/>
            <a:ext cx="73326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200000"/>
              <a:buFont typeface="Wingdings" pitchFamily="2" charset="2"/>
              <a:buChar char="ü"/>
            </a:pPr>
            <a:r>
              <a:rPr lang="ru-RU"/>
              <a:t> </a:t>
            </a:r>
            <a:r>
              <a:rPr lang="ru-RU" sz="2000"/>
              <a:t>Тогда супруги будут дружны и у них не будет размолвок.</a:t>
            </a:r>
          </a:p>
          <a:p>
            <a:pPr>
              <a:buSzPct val="200000"/>
              <a:buFont typeface="Wingdings" pitchFamily="2" charset="2"/>
              <a:buChar char="ü"/>
            </a:pPr>
            <a:r>
              <a:rPr lang="ru-RU" sz="2000"/>
              <a:t>Муж и жена должны по священному учению </a:t>
            </a:r>
          </a:p>
          <a:p>
            <a:pPr>
              <a:buSzPct val="200000"/>
              <a:buFont typeface="Wingdings" pitchFamily="2" charset="2"/>
              <a:buNone/>
            </a:pPr>
            <a:r>
              <a:rPr lang="ru-RU" sz="2000"/>
              <a:t>совершенствовать свои души.</a:t>
            </a:r>
            <a:r>
              <a:rPr lang="ru-RU"/>
              <a:t> </a:t>
            </a:r>
            <a:r>
              <a:rPr lang="ru-RU" sz="2000"/>
              <a:t> </a:t>
            </a:r>
          </a:p>
        </p:txBody>
      </p:sp>
      <p:sp>
        <p:nvSpPr>
          <p:cNvPr id="18437" name="Rectangle 27"/>
          <p:cNvSpPr>
            <a:spLocks noChangeArrowheads="1"/>
          </p:cNvSpPr>
          <p:nvPr/>
        </p:nvSpPr>
        <p:spPr bwMode="auto">
          <a:xfrm>
            <a:off x="395288" y="1052513"/>
            <a:ext cx="1655762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МУЖ</a:t>
            </a:r>
          </a:p>
        </p:txBody>
      </p:sp>
      <p:sp>
        <p:nvSpPr>
          <p:cNvPr id="18438" name="Rectangle 29"/>
          <p:cNvSpPr>
            <a:spLocks noChangeArrowheads="1"/>
          </p:cNvSpPr>
          <p:nvPr/>
        </p:nvSpPr>
        <p:spPr bwMode="auto">
          <a:xfrm>
            <a:off x="7019925" y="1052513"/>
            <a:ext cx="1800225" cy="6492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ЖЕНА</a:t>
            </a:r>
          </a:p>
        </p:txBody>
      </p:sp>
      <p:sp>
        <p:nvSpPr>
          <p:cNvPr id="18439" name="Rectangle 30"/>
          <p:cNvSpPr>
            <a:spLocks noChangeArrowheads="1"/>
          </p:cNvSpPr>
          <p:nvPr/>
        </p:nvSpPr>
        <p:spPr bwMode="auto">
          <a:xfrm>
            <a:off x="1763713" y="2060575"/>
            <a:ext cx="2736850" cy="1512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Tx/>
              <a:buChar char="•"/>
            </a:pPr>
            <a:r>
              <a:rPr lang="ru-RU"/>
              <a:t> уважать жену, </a:t>
            </a:r>
          </a:p>
          <a:p>
            <a:pPr algn="ctr">
              <a:buFontTx/>
              <a:buChar char="•"/>
            </a:pPr>
            <a:r>
              <a:rPr lang="ru-RU"/>
              <a:t> быть с ней вежливым </a:t>
            </a:r>
          </a:p>
          <a:p>
            <a:pPr algn="ctr">
              <a:buFontTx/>
              <a:buChar char="•"/>
            </a:pPr>
            <a:r>
              <a:rPr lang="ru-RU"/>
              <a:t> хранить верность</a:t>
            </a:r>
          </a:p>
        </p:txBody>
      </p:sp>
      <p:sp>
        <p:nvSpPr>
          <p:cNvPr id="18440" name="Rectangle 31"/>
          <p:cNvSpPr>
            <a:spLocks noChangeArrowheads="1"/>
          </p:cNvSpPr>
          <p:nvPr/>
        </p:nvSpPr>
        <p:spPr bwMode="auto">
          <a:xfrm>
            <a:off x="4716463" y="2060575"/>
            <a:ext cx="3671887" cy="1512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Tx/>
              <a:buChar char="•"/>
            </a:pPr>
            <a:r>
              <a:rPr lang="ru-RU"/>
              <a:t> держать дом в порядке,</a:t>
            </a:r>
          </a:p>
          <a:p>
            <a:pPr algn="ctr">
              <a:buFontTx/>
              <a:buChar char="•"/>
            </a:pPr>
            <a:r>
              <a:rPr lang="ru-RU"/>
              <a:t> хранить верность, </a:t>
            </a:r>
          </a:p>
          <a:p>
            <a:pPr algn="ctr">
              <a:buFontTx/>
              <a:buChar char="•"/>
            </a:pPr>
            <a:r>
              <a:rPr lang="ru-RU"/>
              <a:t> не расточать доходов мужа</a:t>
            </a:r>
          </a:p>
          <a:p>
            <a:pPr algn="ctr">
              <a:buFontTx/>
              <a:buChar char="•"/>
            </a:pPr>
            <a:r>
              <a:rPr lang="ru-RU"/>
              <a:t> хорошо управляться </a:t>
            </a:r>
          </a:p>
          <a:p>
            <a:pPr algn="ctr"/>
            <a:r>
              <a:rPr lang="ru-RU"/>
              <a:t>с делами по хозяйству.</a:t>
            </a:r>
          </a:p>
        </p:txBody>
      </p:sp>
      <p:sp>
        <p:nvSpPr>
          <p:cNvPr id="18441" name="Text Box 32"/>
          <p:cNvSpPr txBox="1">
            <a:spLocks noChangeArrowheads="1"/>
          </p:cNvSpPr>
          <p:nvPr/>
        </p:nvSpPr>
        <p:spPr bwMode="auto">
          <a:xfrm>
            <a:off x="447675" y="5608638"/>
            <a:ext cx="75088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>
                <a:solidFill>
                  <a:schemeClr val="bg2"/>
                </a:solidFill>
              </a:rPr>
              <a:t>В семье больше всего происходит общение душ, </a:t>
            </a:r>
          </a:p>
          <a:p>
            <a:pPr algn="ctr"/>
            <a:r>
              <a:rPr lang="ru-RU" b="1" i="1">
                <a:solidFill>
                  <a:schemeClr val="bg2"/>
                </a:solidFill>
              </a:rPr>
              <a:t>поэтому если семья дружная, она красива, как цветущий сад. </a:t>
            </a:r>
          </a:p>
          <a:p>
            <a:pPr algn="ctr"/>
            <a:r>
              <a:rPr lang="ru-RU" b="1" i="1">
                <a:solidFill>
                  <a:schemeClr val="bg2"/>
                </a:solidFill>
              </a:rPr>
              <a:t>Но если нарушится гармония душ, начнутся раздоры </a:t>
            </a:r>
          </a:p>
          <a:p>
            <a:pPr algn="ctr"/>
            <a:r>
              <a:rPr lang="ru-RU" b="1" i="1">
                <a:solidFill>
                  <a:schemeClr val="bg2"/>
                </a:solidFill>
              </a:rPr>
              <a:t>и семья обречена на развал. </a:t>
            </a:r>
          </a:p>
        </p:txBody>
      </p:sp>
      <p:sp>
        <p:nvSpPr>
          <p:cNvPr id="18442" name="Line 33"/>
          <p:cNvSpPr>
            <a:spLocks noChangeShapeType="1"/>
          </p:cNvSpPr>
          <p:nvPr/>
        </p:nvSpPr>
        <p:spPr bwMode="auto">
          <a:xfrm>
            <a:off x="1331913" y="1700213"/>
            <a:ext cx="15113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3" name="Line 34"/>
          <p:cNvSpPr>
            <a:spLocks noChangeShapeType="1"/>
          </p:cNvSpPr>
          <p:nvPr/>
        </p:nvSpPr>
        <p:spPr bwMode="auto">
          <a:xfrm flipH="1">
            <a:off x="6300788" y="1700213"/>
            <a:ext cx="136683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4" name="Text Box 35"/>
          <p:cNvSpPr txBox="1">
            <a:spLocks noChangeArrowheads="1"/>
          </p:cNvSpPr>
          <p:nvPr/>
        </p:nvSpPr>
        <p:spPr bwMode="auto">
          <a:xfrm>
            <a:off x="2700338" y="0"/>
            <a:ext cx="415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chemeClr val="accent2"/>
                </a:solidFill>
              </a:rPr>
              <a:t>Супружеская неверность</a:t>
            </a:r>
            <a:endParaRPr lang="ru-RU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3203575" y="333375"/>
            <a:ext cx="314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accent2"/>
                </a:solidFill>
              </a:rPr>
              <a:t>Семейная этика</a:t>
            </a:r>
            <a:endParaRPr lang="ru-RU" sz="2800" b="1">
              <a:solidFill>
                <a:schemeClr val="accent2"/>
              </a:solidFill>
            </a:endParaRPr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395288" y="1125538"/>
            <a:ext cx="5508625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FF00"/>
              </a:buClr>
              <a:buSzPct val="140000"/>
              <a:buFont typeface="Wingdings" pitchFamily="2" charset="2"/>
              <a:buChar char="q"/>
            </a:pPr>
            <a:r>
              <a:rPr lang="ru-RU" sz="2800"/>
              <a:t> Будда впервые проповедовал </a:t>
            </a:r>
          </a:p>
          <a:p>
            <a:pPr>
              <a:buClr>
                <a:srgbClr val="33CC33"/>
              </a:buClr>
              <a:buSzPct val="200000"/>
            </a:pPr>
            <a:r>
              <a:rPr lang="ru-RU" sz="2800"/>
              <a:t>свой кодекс социальной </a:t>
            </a:r>
          </a:p>
          <a:p>
            <a:pPr>
              <a:buClr>
                <a:srgbClr val="33CC33"/>
              </a:buClr>
              <a:buSzPct val="200000"/>
            </a:pPr>
            <a:r>
              <a:rPr lang="ru-RU" sz="2800"/>
              <a:t>этики для людей, выбравших </a:t>
            </a:r>
          </a:p>
          <a:p>
            <a:r>
              <a:rPr lang="ru-RU" sz="2800"/>
              <a:t>мирской образ жизни, </a:t>
            </a:r>
          </a:p>
          <a:p>
            <a:r>
              <a:rPr lang="ru-RU" sz="2800"/>
              <a:t>обращаясь к молодому </a:t>
            </a:r>
          </a:p>
          <a:p>
            <a:r>
              <a:rPr lang="ru-RU" sz="2800"/>
              <a:t>человеку по имени Силья. </a:t>
            </a:r>
          </a:p>
          <a:p>
            <a:r>
              <a:rPr lang="ru-RU" sz="2800"/>
              <a:t>В этой речи Будда раскрыл </a:t>
            </a:r>
          </a:p>
          <a:p>
            <a:r>
              <a:rPr lang="ru-RU" sz="2800"/>
              <a:t>обязанности родителей </a:t>
            </a:r>
          </a:p>
          <a:p>
            <a:r>
              <a:rPr lang="ru-RU" sz="2800"/>
              <a:t>и детей, мужей и жен, </a:t>
            </a:r>
          </a:p>
          <a:p>
            <a:r>
              <a:rPr lang="ru-RU" sz="2800"/>
              <a:t>учителей и друзей</a:t>
            </a:r>
            <a:r>
              <a:rPr lang="ru-RU" sz="2400"/>
              <a:t> </a:t>
            </a:r>
          </a:p>
        </p:txBody>
      </p:sp>
      <p:pic>
        <p:nvPicPr>
          <p:cNvPr id="52232" name="Picture 8" descr="1087_LITV344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525" y="1341438"/>
            <a:ext cx="318611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5" descr="25777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875" y="188913"/>
            <a:ext cx="42354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755650" y="3357563"/>
            <a:ext cx="760095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i="1">
                <a:solidFill>
                  <a:schemeClr val="bg2"/>
                </a:solidFill>
              </a:rPr>
              <a:t>Материнская любовь</a:t>
            </a:r>
            <a:r>
              <a:rPr lang="ru-RU" sz="2400"/>
              <a:t> – ведущая роль среди </a:t>
            </a:r>
          </a:p>
          <a:p>
            <a:pPr algn="ctr"/>
            <a:r>
              <a:rPr lang="ru-RU" sz="2400"/>
              <a:t>семейных ценностей</a:t>
            </a:r>
          </a:p>
          <a:p>
            <a:pPr algn="ctr"/>
            <a:r>
              <a:rPr lang="ru-RU" sz="2400" b="1" i="1">
                <a:solidFill>
                  <a:schemeClr val="bg2"/>
                </a:solidFill>
              </a:rPr>
              <a:t>материнская любовь</a:t>
            </a:r>
            <a:r>
              <a:rPr lang="ru-RU" sz="2400"/>
              <a:t> - ближе всего к чистой </a:t>
            </a:r>
          </a:p>
          <a:p>
            <a:pPr algn="ctr"/>
            <a:r>
              <a:rPr lang="ru-RU" sz="2400"/>
              <a:t>любви или состраданию, и именно она более всего </a:t>
            </a:r>
          </a:p>
          <a:p>
            <a:pPr algn="ctr"/>
            <a:r>
              <a:rPr lang="ru-RU" sz="2400"/>
              <a:t>доступна пониманию простого человека. </a:t>
            </a:r>
          </a:p>
          <a:p>
            <a:pPr algn="ctr"/>
            <a:r>
              <a:rPr lang="ru-RU" sz="2400"/>
              <a:t>Размышляя о доброте матерей, можно прийти </a:t>
            </a:r>
          </a:p>
          <a:p>
            <a:pPr algn="ctr"/>
            <a:r>
              <a:rPr lang="ru-RU" sz="2400"/>
              <a:t>к пониманию того, что же такое вообще истинная </a:t>
            </a:r>
          </a:p>
          <a:p>
            <a:pPr algn="ctr"/>
            <a:r>
              <a:rPr lang="ru-RU" sz="2400"/>
              <a:t>самоотверженная любовь.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3203575" y="282575"/>
            <a:ext cx="33607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bg2"/>
                </a:solidFill>
              </a:rPr>
              <a:t>Считается, что:</a:t>
            </a:r>
          </a:p>
        </p:txBody>
      </p:sp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395288" y="836613"/>
            <a:ext cx="7827962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400"/>
              <a:t> размышления о существовании </a:t>
            </a:r>
          </a:p>
          <a:p>
            <a:r>
              <a:rPr lang="ru-RU" sz="2400"/>
              <a:t>и происхождении Бога будут отвлекать человека от </a:t>
            </a:r>
          </a:p>
          <a:p>
            <a:r>
              <a:rPr lang="ru-RU" sz="2400"/>
              <a:t>стремления к духовному росту и совершенствованию</a:t>
            </a:r>
          </a:p>
          <a:p>
            <a:pPr>
              <a:buFontTx/>
              <a:buChar char="•"/>
            </a:pPr>
            <a:r>
              <a:rPr lang="ru-RU" sz="2400"/>
              <a:t> лучший способ служения Богу – служение своим </a:t>
            </a:r>
          </a:p>
          <a:p>
            <a:r>
              <a:rPr lang="ru-RU" sz="2400"/>
              <a:t>родителям.</a:t>
            </a:r>
          </a:p>
          <a:p>
            <a:r>
              <a:rPr lang="ru-RU"/>
              <a:t> </a:t>
            </a:r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3203575" y="2828925"/>
            <a:ext cx="3362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chemeClr val="bg2"/>
                </a:solidFill>
              </a:rPr>
              <a:t>Аборт разрешен</a:t>
            </a:r>
            <a:r>
              <a:rPr lang="ru-RU" sz="2600" b="1" i="1">
                <a:solidFill>
                  <a:schemeClr val="bg2"/>
                </a:solidFill>
              </a:rPr>
              <a:t>:</a:t>
            </a:r>
          </a:p>
        </p:txBody>
      </p:sp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611188" y="3860800"/>
            <a:ext cx="814546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400"/>
              <a:t> когда беременность ставит под угрозу здоровье </a:t>
            </a:r>
          </a:p>
          <a:p>
            <a:r>
              <a:rPr lang="ru-RU" sz="2400"/>
              <a:t>женщины </a:t>
            </a:r>
          </a:p>
          <a:p>
            <a:pPr>
              <a:buFontTx/>
              <a:buChar char="•"/>
            </a:pPr>
            <a:r>
              <a:rPr lang="ru-RU" sz="2400"/>
              <a:t> женщинам моложе 17 и старше 40 лет </a:t>
            </a:r>
          </a:p>
          <a:p>
            <a:pPr>
              <a:buFontTx/>
              <a:buChar char="•"/>
            </a:pPr>
            <a:r>
              <a:rPr lang="ru-RU" sz="2400"/>
              <a:t> если беременность наступила в результате </a:t>
            </a:r>
          </a:p>
          <a:p>
            <a:r>
              <a:rPr lang="ru-RU" sz="2400"/>
              <a:t>изнасилования, кровосмешения, внесемейной связи </a:t>
            </a:r>
          </a:p>
          <a:p>
            <a:pPr>
              <a:buFontTx/>
              <a:buChar char="•"/>
            </a:pPr>
            <a:r>
              <a:rPr lang="ru-RU" sz="2400"/>
              <a:t> существует опасность неправильного развития плода</a:t>
            </a:r>
            <a:r>
              <a:rPr lang="ru-RU" sz="200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66675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3708400" y="555625"/>
            <a:ext cx="1749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>
                <a:latin typeface="Arial Unicode MS" pitchFamily="34" charset="-128"/>
              </a:rPr>
              <a:t>Вопросы: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611188" y="2060575"/>
            <a:ext cx="409892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/>
              <a:t>  Буддизм как вероучение</a:t>
            </a:r>
          </a:p>
          <a:p>
            <a:pPr marL="342900" indent="-342900">
              <a:buFontTx/>
              <a:buAutoNum type="arabicPeriod"/>
            </a:pPr>
            <a:endParaRPr lang="ru-RU" sz="2400"/>
          </a:p>
          <a:p>
            <a:pPr marL="342900" indent="-342900"/>
            <a:r>
              <a:rPr lang="ru-RU" sz="2400"/>
              <a:t>2.  Буддизм в России</a:t>
            </a:r>
          </a:p>
          <a:p>
            <a:pPr marL="342900" indent="-342900"/>
            <a:endParaRPr lang="ru-RU" sz="2400"/>
          </a:p>
          <a:p>
            <a:pPr marL="342900" indent="-342900"/>
            <a:r>
              <a:rPr lang="ru-RU" sz="2400"/>
              <a:t>3.  Супружество, брак, </a:t>
            </a:r>
          </a:p>
          <a:p>
            <a:pPr marL="342900" indent="-342900"/>
            <a:r>
              <a:rPr lang="ru-RU" sz="2400"/>
              <a:t>секс и любовь в буддизме</a:t>
            </a:r>
          </a:p>
          <a:p>
            <a:pPr marL="342900" indent="-342900"/>
            <a:endParaRPr lang="ru-RU" sz="2400"/>
          </a:p>
          <a:p>
            <a:pPr marL="342900" indent="-342900"/>
            <a:r>
              <a:rPr lang="ru-RU" sz="2400"/>
              <a:t>4.  Семейные ценности и </a:t>
            </a:r>
          </a:p>
          <a:p>
            <a:pPr marL="342900" indent="-342900"/>
            <a:r>
              <a:rPr lang="ru-RU" sz="2400"/>
              <a:t>обязанности родителей</a:t>
            </a:r>
          </a:p>
        </p:txBody>
      </p:sp>
      <p:pic>
        <p:nvPicPr>
          <p:cNvPr id="86021" name="Picture 5" descr="буддизм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64163" y="1412875"/>
            <a:ext cx="3376612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4" descr="v3_master03_backgroun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47625" y="-33338"/>
            <a:ext cx="9240838" cy="692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1116013" y="476250"/>
            <a:ext cx="72151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chemeClr val="bg2"/>
                </a:solidFill>
              </a:rPr>
              <a:t>Среди теологов буддизма существуют разногласия</a:t>
            </a:r>
            <a:r>
              <a:rPr lang="ru-RU"/>
              <a:t> </a:t>
            </a:r>
          </a:p>
        </p:txBody>
      </p:sp>
      <p:graphicFrame>
        <p:nvGraphicFramePr>
          <p:cNvPr id="2050" name="Object 9"/>
          <p:cNvGraphicFramePr>
            <a:graphicFrameLocks noChangeAspect="1"/>
          </p:cNvGraphicFramePr>
          <p:nvPr>
            <p:ph/>
          </p:nvPr>
        </p:nvGraphicFramePr>
        <p:xfrm>
          <a:off x="755650" y="1412875"/>
          <a:ext cx="7867650" cy="4140200"/>
        </p:xfrm>
        <a:graphic>
          <a:graphicData uri="http://schemas.openxmlformats.org/presentationml/2006/ole">
            <p:oleObj spid="_x0000_s2050" name="Диаграмма" r:id="rId4" imgW="4213885" imgH="2217342" progId="Excel.Chart.8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619250" y="188913"/>
            <a:ext cx="624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>
                <a:solidFill>
                  <a:schemeClr val="bg2"/>
                </a:solidFill>
              </a:rPr>
              <a:t>Соблюдение пути родителей и детей</a:t>
            </a:r>
            <a:r>
              <a:rPr lang="ru-RU"/>
              <a:t> </a:t>
            </a:r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1258888" y="1052513"/>
            <a:ext cx="1439862" cy="5746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РОДИТЕЛИ</a:t>
            </a:r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250825" y="2133600"/>
            <a:ext cx="3744913" cy="27352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Char char="•"/>
            </a:pPr>
            <a:r>
              <a:rPr lang="ru-RU"/>
              <a:t> пресекать зло, </a:t>
            </a:r>
          </a:p>
          <a:p>
            <a:pPr>
              <a:buFontTx/>
              <a:buChar char="•"/>
            </a:pPr>
            <a:r>
              <a:rPr lang="ru-RU"/>
              <a:t> учить детей добру, </a:t>
            </a:r>
          </a:p>
          <a:p>
            <a:pPr>
              <a:buFontTx/>
              <a:buChar char="•"/>
            </a:pPr>
            <a:r>
              <a:rPr lang="ru-RU"/>
              <a:t> дать хорошее воспитание, </a:t>
            </a:r>
          </a:p>
          <a:p>
            <a:pPr>
              <a:buFontTx/>
              <a:buChar char="•"/>
            </a:pPr>
            <a:r>
              <a:rPr lang="ru-RU"/>
              <a:t> найти им хорошую пару, </a:t>
            </a:r>
          </a:p>
          <a:p>
            <a:pPr>
              <a:buFontTx/>
              <a:buChar char="•"/>
            </a:pPr>
            <a:r>
              <a:rPr lang="ru-RU"/>
              <a:t> в подходящее время передать </a:t>
            </a:r>
          </a:p>
          <a:p>
            <a:r>
              <a:rPr lang="ru-RU"/>
              <a:t>им дом в наследство,</a:t>
            </a:r>
          </a:p>
          <a:p>
            <a:pPr>
              <a:buFontTx/>
              <a:buChar char="•"/>
            </a:pPr>
            <a:r>
              <a:rPr lang="ru-RU"/>
              <a:t> уводить их от зла,</a:t>
            </a:r>
          </a:p>
          <a:p>
            <a:pPr>
              <a:buFontTx/>
              <a:buChar char="•"/>
            </a:pPr>
            <a:r>
              <a:rPr lang="ru-RU"/>
              <a:t>побуждать их делать добро,</a:t>
            </a:r>
          </a:p>
          <a:p>
            <a:pPr>
              <a:buFontTx/>
              <a:buChar char="•"/>
            </a:pPr>
            <a:r>
              <a:rPr lang="ru-RU"/>
              <a:t> обеспечить их образование,</a:t>
            </a:r>
          </a:p>
          <a:p>
            <a:pPr>
              <a:buFontTx/>
              <a:buChar char="•"/>
            </a:pPr>
            <a:endParaRPr lang="ru-RU"/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6300788" y="1052513"/>
            <a:ext cx="1871662" cy="5762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ДЕТИ</a:t>
            </a:r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4716463" y="1916113"/>
            <a:ext cx="4176712" cy="38877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Char char="•"/>
            </a:pPr>
            <a:r>
              <a:rPr lang="ru-RU"/>
              <a:t> служить отцу и матери, </a:t>
            </a:r>
          </a:p>
          <a:p>
            <a:pPr>
              <a:buFontTx/>
              <a:buChar char="•"/>
            </a:pPr>
            <a:r>
              <a:rPr lang="ru-RU"/>
              <a:t> помогать им по дому, </a:t>
            </a:r>
          </a:p>
          <a:p>
            <a:pPr>
              <a:buFontTx/>
              <a:buChar char="•"/>
            </a:pPr>
            <a:r>
              <a:rPr lang="ru-RU"/>
              <a:t> дорожить родословной, </a:t>
            </a:r>
          </a:p>
          <a:p>
            <a:pPr>
              <a:buFontTx/>
              <a:buChar char="•"/>
            </a:pPr>
            <a:r>
              <a:rPr lang="ru-RU"/>
              <a:t> охранять наследство,</a:t>
            </a:r>
          </a:p>
          <a:p>
            <a:pPr>
              <a:buFontTx/>
              <a:buChar char="•"/>
            </a:pPr>
            <a:r>
              <a:rPr lang="ru-RU"/>
              <a:t> после смерти аккуратно</a:t>
            </a:r>
          </a:p>
          <a:p>
            <a:r>
              <a:rPr lang="ru-RU"/>
              <a:t>справлять по ним панихиду,</a:t>
            </a:r>
          </a:p>
          <a:p>
            <a:pPr>
              <a:buFontTx/>
              <a:buChar char="•"/>
            </a:pPr>
            <a:r>
              <a:rPr lang="ru-RU"/>
              <a:t> поддерживать и сохранять</a:t>
            </a:r>
          </a:p>
          <a:p>
            <a:r>
              <a:rPr lang="ru-RU"/>
              <a:t>семейный уклад и традиции,</a:t>
            </a:r>
          </a:p>
          <a:p>
            <a:pPr>
              <a:buFontTx/>
              <a:buChar char="•"/>
            </a:pPr>
            <a:r>
              <a:rPr lang="ru-RU"/>
              <a:t>вести себя так, чтобы быть </a:t>
            </a:r>
          </a:p>
          <a:p>
            <a:r>
              <a:rPr lang="ru-RU"/>
              <a:t>достойным наследства  </a:t>
            </a:r>
          </a:p>
          <a:p>
            <a:pPr>
              <a:buFontTx/>
              <a:buChar char="•"/>
            </a:pPr>
            <a:r>
              <a:rPr lang="ru-RU"/>
              <a:t> исполнять свой религиозный долг,</a:t>
            </a:r>
          </a:p>
          <a:p>
            <a:pPr>
              <a:buFontTx/>
              <a:buChar char="•"/>
            </a:pPr>
            <a:r>
              <a:rPr lang="ru-RU"/>
              <a:t>приносить религиозные дары </a:t>
            </a:r>
          </a:p>
          <a:p>
            <a:r>
              <a:rPr lang="ru-RU"/>
              <a:t>родителям даже после их смерти </a:t>
            </a:r>
          </a:p>
        </p:txBody>
      </p:sp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684213" y="5851525"/>
            <a:ext cx="76565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SzPct val="200000"/>
              <a:buFont typeface="Wingdings" pitchFamily="2" charset="2"/>
              <a:buChar char="ü"/>
            </a:pPr>
            <a:r>
              <a:rPr lang="ru-RU" sz="2000"/>
              <a:t> Если родители и дети будут соблюдать свои обязанности, </a:t>
            </a:r>
          </a:p>
          <a:p>
            <a:pPr algn="ctr"/>
            <a:r>
              <a:rPr lang="ru-RU" sz="2000"/>
              <a:t>в семье будут мир и покой и не будет разлада </a:t>
            </a:r>
          </a:p>
          <a:p>
            <a:pPr algn="ctr"/>
            <a:r>
              <a:rPr lang="ru-RU" sz="2000"/>
              <a:t>между родителями и детьми </a:t>
            </a:r>
          </a:p>
        </p:txBody>
      </p:sp>
      <p:sp>
        <p:nvSpPr>
          <p:cNvPr id="22537" name="Rectangle 14"/>
          <p:cNvSpPr>
            <a:spLocks noChangeArrowheads="1"/>
          </p:cNvSpPr>
          <p:nvPr/>
        </p:nvSpPr>
        <p:spPr bwMode="auto">
          <a:xfrm>
            <a:off x="3419475" y="765175"/>
            <a:ext cx="2232025" cy="5762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Обязанности</a:t>
            </a:r>
          </a:p>
        </p:txBody>
      </p:sp>
      <p:sp>
        <p:nvSpPr>
          <p:cNvPr id="22538" name="Line 17"/>
          <p:cNvSpPr>
            <a:spLocks noChangeShapeType="1"/>
          </p:cNvSpPr>
          <p:nvPr/>
        </p:nvSpPr>
        <p:spPr bwMode="auto">
          <a:xfrm flipH="1">
            <a:off x="2700338" y="1052513"/>
            <a:ext cx="71913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9" name="Line 18"/>
          <p:cNvSpPr>
            <a:spLocks noChangeShapeType="1"/>
          </p:cNvSpPr>
          <p:nvPr/>
        </p:nvSpPr>
        <p:spPr bwMode="auto">
          <a:xfrm>
            <a:off x="5651500" y="1052513"/>
            <a:ext cx="649288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40" name="Line 19"/>
          <p:cNvSpPr>
            <a:spLocks noChangeShapeType="1"/>
          </p:cNvSpPr>
          <p:nvPr/>
        </p:nvSpPr>
        <p:spPr bwMode="auto">
          <a:xfrm>
            <a:off x="1908175" y="16287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41" name="Line 20"/>
          <p:cNvSpPr>
            <a:spLocks noChangeShapeType="1"/>
          </p:cNvSpPr>
          <p:nvPr/>
        </p:nvSpPr>
        <p:spPr bwMode="auto">
          <a:xfrm>
            <a:off x="7164388" y="162877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7625" y="-33338"/>
            <a:ext cx="9240838" cy="692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323850" y="1339850"/>
            <a:ext cx="8259763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ru-RU" sz="2400">
              <a:solidFill>
                <a:schemeClr val="accent2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sz="2400"/>
              <a:t> Сформулируйте моральный кодекс брачных и </a:t>
            </a:r>
          </a:p>
          <a:p>
            <a:pPr marL="342900" indent="-342900"/>
            <a:r>
              <a:rPr lang="ru-RU" sz="2400"/>
              <a:t>семейных отношений в буддизме</a:t>
            </a:r>
          </a:p>
          <a:p>
            <a:pPr marL="342900" indent="-342900">
              <a:buFontTx/>
              <a:buAutoNum type="arabicPeriod"/>
            </a:pPr>
            <a:endParaRPr lang="ru-RU" sz="2400"/>
          </a:p>
          <a:p>
            <a:pPr marL="342900" indent="-342900"/>
            <a:r>
              <a:rPr lang="ru-RU" sz="2400"/>
              <a:t>2. Какие стороны буддистского брака являются </a:t>
            </a:r>
          </a:p>
          <a:p>
            <a:pPr marL="342900" indent="-342900"/>
            <a:r>
              <a:rPr lang="ru-RU" sz="2400"/>
              <a:t>наиболее современными?</a:t>
            </a:r>
          </a:p>
          <a:p>
            <a:pPr marL="342900" indent="-342900"/>
            <a:endParaRPr lang="ru-RU" sz="2400"/>
          </a:p>
          <a:p>
            <a:pPr marL="342900" indent="-342900"/>
            <a:r>
              <a:rPr lang="ru-RU" sz="2400"/>
              <a:t>3. В чём состоит специфика любовных переживаний </a:t>
            </a:r>
          </a:p>
          <a:p>
            <a:pPr marL="342900" indent="-342900"/>
            <a:r>
              <a:rPr lang="ru-RU" sz="2400"/>
              <a:t>последователей буддизма?</a:t>
            </a:r>
          </a:p>
          <a:p>
            <a:pPr marL="342900" indent="-342900">
              <a:buFontTx/>
              <a:buAutoNum type="arabicPeriod"/>
            </a:pPr>
            <a:endParaRPr lang="ru-RU" sz="2400"/>
          </a:p>
          <a:p>
            <a:pPr marL="342900" indent="-342900"/>
            <a:r>
              <a:rPr lang="ru-RU" sz="2400"/>
              <a:t>4. Как вы оцениваете особенности детско-родительских </a:t>
            </a:r>
          </a:p>
          <a:p>
            <a:pPr marL="342900" indent="-342900"/>
            <a:r>
              <a:rPr lang="ru-RU" sz="2400"/>
              <a:t>отношений в буддизме? Они близки вам?</a:t>
            </a:r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2268538" y="425450"/>
            <a:ext cx="5238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</a:rPr>
              <a:t>Задания для самоконтроля: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6"/>
          <p:cNvSpPr txBox="1">
            <a:spLocks noChangeArrowheads="1"/>
          </p:cNvSpPr>
          <p:nvPr/>
        </p:nvSpPr>
        <p:spPr bwMode="auto">
          <a:xfrm>
            <a:off x="3492500" y="333375"/>
            <a:ext cx="2349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</a:rPr>
              <a:t>Литература:</a:t>
            </a: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268288" y="1125538"/>
            <a:ext cx="8875712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200"/>
              <a:t> Буддизм // </a:t>
            </a:r>
            <a:r>
              <a:rPr lang="ru-RU" sz="2200">
                <a:hlinkClick r:id="rId3" tooltip="Большая Российская энциклопедия"/>
              </a:rPr>
              <a:t>Большая Российская энциклопедия</a:t>
            </a:r>
            <a:r>
              <a:rPr lang="ru-RU" sz="2200"/>
              <a:t>. — Т.4.  М., </a:t>
            </a:r>
          </a:p>
          <a:p>
            <a:pPr marL="342900" indent="-342900"/>
            <a:r>
              <a:rPr lang="ru-RU" sz="2200"/>
              <a:t>2006.</a:t>
            </a:r>
          </a:p>
          <a:p>
            <a:pPr marL="342900" indent="-342900"/>
            <a:endParaRPr lang="ru-RU" sz="2200"/>
          </a:p>
          <a:p>
            <a:pPr marL="342900" indent="-342900"/>
            <a:r>
              <a:rPr lang="ru-RU" sz="2200"/>
              <a:t>2. Дюмулен Г. История дзэн-буддизма.  М.: ЗАО Центрполиграф, </a:t>
            </a:r>
          </a:p>
          <a:p>
            <a:pPr marL="342900" indent="-342900"/>
            <a:r>
              <a:rPr lang="ru-RU" sz="2200"/>
              <a:t>2003.  С. 99—100. — 317 с.</a:t>
            </a:r>
          </a:p>
          <a:p>
            <a:pPr marL="342900" indent="-342900"/>
            <a:endParaRPr lang="ru-RU" sz="2200"/>
          </a:p>
          <a:p>
            <a:pPr marL="342900" indent="-342900"/>
            <a:r>
              <a:rPr lang="ru-RU" sz="2200"/>
              <a:t>3. </a:t>
            </a:r>
            <a:r>
              <a:rPr lang="ru-RU" sz="2200">
                <a:hlinkClick r:id="rId4" tooltip="Кычанов, Евгений Иванович"/>
              </a:rPr>
              <a:t>Кычанов Е. И.</a:t>
            </a:r>
            <a:r>
              <a:rPr lang="ru-RU" sz="2200"/>
              <a:t>, Мельниченко Б. Н. История Тибета с </a:t>
            </a:r>
          </a:p>
          <a:p>
            <a:pPr marL="342900" indent="-342900"/>
            <a:r>
              <a:rPr lang="ru-RU" sz="2200"/>
              <a:t>древнейших времён до наших дней. — М.: </a:t>
            </a:r>
          </a:p>
          <a:p>
            <a:pPr marL="342900" indent="-342900"/>
            <a:r>
              <a:rPr lang="ru-RU" sz="2200"/>
              <a:t>Вост. лит., 2005. С. 60—61.</a:t>
            </a:r>
          </a:p>
          <a:p>
            <a:pPr marL="342900" indent="-342900"/>
            <a:endParaRPr lang="ru-RU" sz="2200"/>
          </a:p>
          <a:p>
            <a:pPr marL="342900" indent="-342900"/>
            <a:r>
              <a:rPr lang="ru-RU" sz="2200"/>
              <a:t>4. Монгуш М. В. </a:t>
            </a:r>
            <a:r>
              <a:rPr lang="ru-RU" sz="2200">
                <a:hlinkClick r:id="rId5"/>
              </a:rPr>
              <a:t>О Будде Майтрее, духах и Шамбале </a:t>
            </a:r>
          </a:p>
          <a:p>
            <a:pPr marL="342900" indent="-342900"/>
            <a:r>
              <a:rPr lang="ru-RU" sz="2200">
                <a:hlinkClick r:id="rId5"/>
              </a:rPr>
              <a:t>(диалог науки с буддизмом)</a:t>
            </a:r>
            <a:r>
              <a:rPr lang="ru-RU" sz="2200"/>
              <a:t> // </a:t>
            </a:r>
            <a:r>
              <a:rPr lang="ru-RU" sz="2200">
                <a:hlinkClick r:id="rId6" tooltip="Этнографическое обозрение"/>
              </a:rPr>
              <a:t>Этнографическое обозрение</a:t>
            </a:r>
            <a:r>
              <a:rPr lang="ru-RU" sz="2200"/>
              <a:t>. — М.: </a:t>
            </a:r>
          </a:p>
          <a:p>
            <a:pPr marL="342900" indent="-342900"/>
            <a:r>
              <a:rPr lang="ru-RU" sz="2200">
                <a:hlinkClick r:id="rId7" tooltip="Наука (издательство)"/>
              </a:rPr>
              <a:t>Наука</a:t>
            </a:r>
            <a:r>
              <a:rPr lang="ru-RU" sz="2200"/>
              <a:t>, 2007. — № 1. </a:t>
            </a:r>
          </a:p>
          <a:p>
            <a:pPr marL="342900" indent="-342900"/>
            <a:endParaRPr lang="ru-RU" sz="2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Oval 21"/>
          <p:cNvSpPr>
            <a:spLocks noChangeArrowheads="1"/>
          </p:cNvSpPr>
          <p:nvPr/>
        </p:nvSpPr>
        <p:spPr bwMode="auto">
          <a:xfrm>
            <a:off x="3924300" y="2852738"/>
            <a:ext cx="1439863" cy="13668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БУДДИЗМ</a:t>
            </a:r>
          </a:p>
        </p:txBody>
      </p:sp>
      <p:sp>
        <p:nvSpPr>
          <p:cNvPr id="6148" name="Oval 24"/>
          <p:cNvSpPr>
            <a:spLocks noChangeArrowheads="1"/>
          </p:cNvSpPr>
          <p:nvPr/>
        </p:nvSpPr>
        <p:spPr bwMode="auto">
          <a:xfrm>
            <a:off x="6084888" y="4868863"/>
            <a:ext cx="2233612" cy="14414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Основатель</a:t>
            </a:r>
          </a:p>
          <a:p>
            <a:pPr algn="ctr"/>
            <a:r>
              <a:rPr lang="ru-RU" sz="1600"/>
              <a:t>Сиддхартха Гаутама </a:t>
            </a:r>
          </a:p>
          <a:p>
            <a:pPr algn="ctr"/>
            <a:r>
              <a:rPr lang="ru-RU" sz="1600"/>
              <a:t>(Будда)</a:t>
            </a:r>
          </a:p>
          <a:p>
            <a:pPr algn="ctr"/>
            <a:endParaRPr lang="ru-RU" sz="1600"/>
          </a:p>
        </p:txBody>
      </p:sp>
      <p:sp>
        <p:nvSpPr>
          <p:cNvPr id="6149" name="Oval 28"/>
          <p:cNvSpPr>
            <a:spLocks noChangeArrowheads="1"/>
          </p:cNvSpPr>
          <p:nvPr/>
        </p:nvSpPr>
        <p:spPr bwMode="auto">
          <a:xfrm>
            <a:off x="3276600" y="188913"/>
            <a:ext cx="2879725" cy="19446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религиозно-философское </a:t>
            </a:r>
          </a:p>
          <a:p>
            <a:pPr algn="ctr"/>
            <a:r>
              <a:rPr lang="ru-RU" sz="1600"/>
              <a:t>учение (дхарма) о </a:t>
            </a:r>
          </a:p>
          <a:p>
            <a:pPr algn="ctr"/>
            <a:r>
              <a:rPr lang="ru-RU" sz="1600"/>
              <a:t>духовном пробуждении </a:t>
            </a:r>
          </a:p>
          <a:p>
            <a:pPr algn="ctr"/>
            <a:r>
              <a:rPr lang="ru-RU" sz="1600"/>
              <a:t>(бодхи)</a:t>
            </a:r>
            <a:r>
              <a:rPr lang="ru-RU"/>
              <a:t> </a:t>
            </a:r>
          </a:p>
        </p:txBody>
      </p:sp>
      <p:sp>
        <p:nvSpPr>
          <p:cNvPr id="6150" name="Oval 29"/>
          <p:cNvSpPr>
            <a:spLocks noChangeArrowheads="1"/>
          </p:cNvSpPr>
          <p:nvPr/>
        </p:nvSpPr>
        <p:spPr bwMode="auto">
          <a:xfrm>
            <a:off x="971550" y="4149725"/>
            <a:ext cx="2089150" cy="1584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Одна из </a:t>
            </a:r>
          </a:p>
          <a:p>
            <a:pPr algn="ctr"/>
            <a:r>
              <a:rPr lang="ru-RU" sz="1600"/>
              <a:t>древнейших </a:t>
            </a:r>
          </a:p>
          <a:p>
            <a:pPr algn="ctr"/>
            <a:r>
              <a:rPr lang="ru-RU" sz="1600"/>
              <a:t>мировых религий</a:t>
            </a:r>
            <a:r>
              <a:rPr lang="ru-RU"/>
              <a:t> </a:t>
            </a:r>
          </a:p>
        </p:txBody>
      </p:sp>
      <p:sp>
        <p:nvSpPr>
          <p:cNvPr id="6151" name="Oval 30"/>
          <p:cNvSpPr>
            <a:spLocks noChangeArrowheads="1"/>
          </p:cNvSpPr>
          <p:nvPr/>
        </p:nvSpPr>
        <p:spPr bwMode="auto">
          <a:xfrm>
            <a:off x="1116013" y="836613"/>
            <a:ext cx="2016125" cy="17287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Возник около </a:t>
            </a:r>
          </a:p>
          <a:p>
            <a:pPr algn="ctr"/>
            <a:r>
              <a:rPr lang="ru-RU" sz="1600"/>
              <a:t>VI века </a:t>
            </a:r>
          </a:p>
          <a:p>
            <a:pPr algn="ctr"/>
            <a:r>
              <a:rPr lang="ru-RU" sz="1600"/>
              <a:t>до н. э. в </a:t>
            </a:r>
          </a:p>
          <a:p>
            <a:pPr algn="ctr"/>
            <a:r>
              <a:rPr lang="ru-RU" sz="1600"/>
              <a:t>Древней Индии</a:t>
            </a:r>
            <a:r>
              <a:rPr lang="ru-RU"/>
              <a:t> </a:t>
            </a:r>
          </a:p>
        </p:txBody>
      </p:sp>
      <p:sp>
        <p:nvSpPr>
          <p:cNvPr id="6152" name="Oval 31"/>
          <p:cNvSpPr>
            <a:spLocks noChangeArrowheads="1"/>
          </p:cNvSpPr>
          <p:nvPr/>
        </p:nvSpPr>
        <p:spPr bwMode="auto">
          <a:xfrm>
            <a:off x="3132138" y="5084763"/>
            <a:ext cx="2736850" cy="15843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Признанна различными </a:t>
            </a:r>
          </a:p>
          <a:p>
            <a:pPr algn="ctr"/>
            <a:r>
              <a:rPr lang="ru-RU" sz="1600"/>
              <a:t>народами с совершенно </a:t>
            </a:r>
          </a:p>
          <a:p>
            <a:pPr algn="ctr"/>
            <a:r>
              <a:rPr lang="ru-RU" sz="1600"/>
              <a:t>разными традициями </a:t>
            </a:r>
          </a:p>
        </p:txBody>
      </p:sp>
      <p:sp>
        <p:nvSpPr>
          <p:cNvPr id="6153" name="Oval 34"/>
          <p:cNvSpPr>
            <a:spLocks noChangeArrowheads="1"/>
          </p:cNvSpPr>
          <p:nvPr/>
        </p:nvSpPr>
        <p:spPr bwMode="auto">
          <a:xfrm>
            <a:off x="6156325" y="1125538"/>
            <a:ext cx="2303463" cy="16573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Термин «буддизм» </a:t>
            </a:r>
          </a:p>
          <a:p>
            <a:pPr algn="ctr"/>
            <a:r>
              <a:rPr lang="ru-RU" sz="1600"/>
              <a:t>создан европейцами </a:t>
            </a:r>
          </a:p>
          <a:p>
            <a:pPr algn="ctr"/>
            <a:r>
              <a:rPr lang="ru-RU" sz="1600"/>
              <a:t>в XIX веке. </a:t>
            </a:r>
          </a:p>
        </p:txBody>
      </p:sp>
      <p:sp>
        <p:nvSpPr>
          <p:cNvPr id="6154" name="Oval 35"/>
          <p:cNvSpPr>
            <a:spLocks noChangeArrowheads="1"/>
          </p:cNvSpPr>
          <p:nvPr/>
        </p:nvSpPr>
        <p:spPr bwMode="auto">
          <a:xfrm>
            <a:off x="6443663" y="3284538"/>
            <a:ext cx="2305050" cy="12255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«науку о сознании» </a:t>
            </a:r>
          </a:p>
        </p:txBody>
      </p:sp>
      <p:sp>
        <p:nvSpPr>
          <p:cNvPr id="6155" name="Oval 36"/>
          <p:cNvSpPr>
            <a:spLocks noChangeArrowheads="1"/>
          </p:cNvSpPr>
          <p:nvPr/>
        </p:nvSpPr>
        <p:spPr bwMode="auto">
          <a:xfrm>
            <a:off x="323850" y="2708275"/>
            <a:ext cx="2016125" cy="13700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/>
              <a:t>Одна из трех</a:t>
            </a:r>
          </a:p>
          <a:p>
            <a:pPr algn="ctr"/>
            <a:r>
              <a:rPr lang="ru-RU" sz="1600"/>
              <a:t>Мировых религий</a:t>
            </a:r>
          </a:p>
        </p:txBody>
      </p:sp>
      <p:sp>
        <p:nvSpPr>
          <p:cNvPr id="6156" name="Line 37"/>
          <p:cNvSpPr>
            <a:spLocks noChangeShapeType="1"/>
          </p:cNvSpPr>
          <p:nvPr/>
        </p:nvSpPr>
        <p:spPr bwMode="auto">
          <a:xfrm flipH="1">
            <a:off x="2916238" y="3933825"/>
            <a:ext cx="1150937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7" name="Line 38"/>
          <p:cNvSpPr>
            <a:spLocks noChangeShapeType="1"/>
          </p:cNvSpPr>
          <p:nvPr/>
        </p:nvSpPr>
        <p:spPr bwMode="auto">
          <a:xfrm flipH="1">
            <a:off x="4500563" y="4221163"/>
            <a:ext cx="71437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8" name="Line 39"/>
          <p:cNvSpPr>
            <a:spLocks noChangeShapeType="1"/>
          </p:cNvSpPr>
          <p:nvPr/>
        </p:nvSpPr>
        <p:spPr bwMode="auto">
          <a:xfrm>
            <a:off x="5148263" y="4005263"/>
            <a:ext cx="1079500" cy="1223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9" name="Line 41"/>
          <p:cNvSpPr>
            <a:spLocks noChangeShapeType="1"/>
          </p:cNvSpPr>
          <p:nvPr/>
        </p:nvSpPr>
        <p:spPr bwMode="auto">
          <a:xfrm>
            <a:off x="5364163" y="3573463"/>
            <a:ext cx="107950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0" name="Line 42"/>
          <p:cNvSpPr>
            <a:spLocks noChangeShapeType="1"/>
          </p:cNvSpPr>
          <p:nvPr/>
        </p:nvSpPr>
        <p:spPr bwMode="auto">
          <a:xfrm flipV="1">
            <a:off x="5292725" y="2420938"/>
            <a:ext cx="107950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1" name="Line 43"/>
          <p:cNvSpPr>
            <a:spLocks noChangeShapeType="1"/>
          </p:cNvSpPr>
          <p:nvPr/>
        </p:nvSpPr>
        <p:spPr bwMode="auto">
          <a:xfrm flipV="1">
            <a:off x="4643438" y="2133600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2" name="Line 46"/>
          <p:cNvSpPr>
            <a:spLocks noChangeShapeType="1"/>
          </p:cNvSpPr>
          <p:nvPr/>
        </p:nvSpPr>
        <p:spPr bwMode="auto">
          <a:xfrm flipH="1" flipV="1">
            <a:off x="2339975" y="3429000"/>
            <a:ext cx="1584325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3" name="Line 47"/>
          <p:cNvSpPr>
            <a:spLocks noChangeShapeType="1"/>
          </p:cNvSpPr>
          <p:nvPr/>
        </p:nvSpPr>
        <p:spPr bwMode="auto">
          <a:xfrm flipH="1" flipV="1">
            <a:off x="2916238" y="2276475"/>
            <a:ext cx="1150937" cy="865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7625" y="-33338"/>
            <a:ext cx="9240838" cy="692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611188" y="188913"/>
            <a:ext cx="7710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/>
              <a:t>Количества последователей буддизма во всём мире</a:t>
            </a:r>
          </a:p>
          <a:p>
            <a:pPr algn="ctr"/>
            <a:r>
              <a:rPr lang="ru-RU" sz="2400"/>
              <a:t>Колеблются: 350—500 миллионов человек. </a:t>
            </a: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1763713" y="1196975"/>
            <a:ext cx="55149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100"/>
              <a:t>В основном в странах</a:t>
            </a:r>
          </a:p>
          <a:p>
            <a:pPr algn="ctr">
              <a:buFontTx/>
              <a:buChar char="•"/>
            </a:pPr>
            <a:r>
              <a:rPr lang="ru-RU" sz="2100"/>
              <a:t>Южной, Юго-Восточной, Восточной Азии:</a:t>
            </a:r>
            <a:r>
              <a:rPr lang="ru-RU" sz="2000"/>
              <a:t> </a:t>
            </a:r>
            <a:endParaRPr lang="ru-RU"/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2195513" y="2205038"/>
            <a:ext cx="1995487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400"/>
              <a:t> Бутане, </a:t>
            </a:r>
          </a:p>
          <a:p>
            <a:pPr>
              <a:buFontTx/>
              <a:buChar char="•"/>
            </a:pPr>
            <a:r>
              <a:rPr lang="ru-RU" sz="2400"/>
              <a:t> Вьетнаме,</a:t>
            </a:r>
          </a:p>
          <a:p>
            <a:pPr>
              <a:buFontTx/>
              <a:buChar char="•"/>
            </a:pPr>
            <a:r>
              <a:rPr lang="ru-RU" sz="2400"/>
              <a:t> Индии, </a:t>
            </a:r>
          </a:p>
          <a:p>
            <a:pPr>
              <a:buFontTx/>
              <a:buChar char="•"/>
            </a:pPr>
            <a:r>
              <a:rPr lang="ru-RU" sz="2400"/>
              <a:t> Камбодже, </a:t>
            </a:r>
          </a:p>
          <a:p>
            <a:pPr>
              <a:buFontTx/>
              <a:buChar char="•"/>
            </a:pPr>
            <a:r>
              <a:rPr lang="ru-RU" sz="2400"/>
              <a:t> Китае</a:t>
            </a:r>
          </a:p>
          <a:p>
            <a:pPr>
              <a:buFontTx/>
              <a:buChar char="•"/>
            </a:pPr>
            <a:r>
              <a:rPr lang="ru-RU" sz="2400"/>
              <a:t> Корее, </a:t>
            </a:r>
          </a:p>
          <a:p>
            <a:pPr>
              <a:buFontTx/>
              <a:buChar char="•"/>
            </a:pPr>
            <a:r>
              <a:rPr lang="ru-RU" sz="2400"/>
              <a:t> Лаосе,</a:t>
            </a:r>
            <a:r>
              <a:rPr lang="ru-RU"/>
              <a:t> </a:t>
            </a:r>
          </a:p>
          <a:p>
            <a:endParaRPr lang="ru-RU"/>
          </a:p>
          <a:p>
            <a:endParaRPr lang="ru-RU"/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932363" y="2205038"/>
            <a:ext cx="210502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400"/>
              <a:t> Монголии, </a:t>
            </a:r>
          </a:p>
          <a:p>
            <a:pPr>
              <a:buFontTx/>
              <a:buChar char="•"/>
            </a:pPr>
            <a:r>
              <a:rPr lang="ru-RU" sz="2400"/>
              <a:t> Мьянме,</a:t>
            </a:r>
          </a:p>
          <a:p>
            <a:pPr>
              <a:buFontTx/>
              <a:buChar char="•"/>
            </a:pPr>
            <a:r>
              <a:rPr lang="ru-RU" sz="2400"/>
              <a:t> Непале, </a:t>
            </a:r>
          </a:p>
          <a:p>
            <a:pPr>
              <a:buFontTx/>
              <a:buChar char="•"/>
            </a:pPr>
            <a:r>
              <a:rPr lang="ru-RU" sz="2400"/>
              <a:t> Таиланде, </a:t>
            </a:r>
          </a:p>
          <a:p>
            <a:pPr>
              <a:buFontTx/>
              <a:buChar char="•"/>
            </a:pPr>
            <a:r>
              <a:rPr lang="ru-RU" sz="2400"/>
              <a:t> Тибете, </a:t>
            </a:r>
          </a:p>
          <a:p>
            <a:pPr>
              <a:buFontTx/>
              <a:buChar char="•"/>
            </a:pPr>
            <a:r>
              <a:rPr lang="ru-RU" sz="2400"/>
              <a:t> Шри-Ланке, </a:t>
            </a:r>
          </a:p>
          <a:p>
            <a:pPr>
              <a:buFontTx/>
              <a:buChar char="•"/>
            </a:pPr>
            <a:r>
              <a:rPr lang="ru-RU" sz="2400"/>
              <a:t> Японии </a:t>
            </a:r>
          </a:p>
          <a:p>
            <a:endParaRPr lang="ru-RU" sz="2400"/>
          </a:p>
        </p:txBody>
      </p:sp>
      <p:sp>
        <p:nvSpPr>
          <p:cNvPr id="7175" name="Text Box 9"/>
          <p:cNvSpPr txBox="1">
            <a:spLocks noChangeArrowheads="1"/>
          </p:cNvSpPr>
          <p:nvPr/>
        </p:nvSpPr>
        <p:spPr bwMode="auto">
          <a:xfrm>
            <a:off x="1979613" y="5084763"/>
            <a:ext cx="56594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i="1">
                <a:solidFill>
                  <a:schemeClr val="accent2"/>
                </a:solidFill>
              </a:rPr>
              <a:t>В России буддизм традиционно </a:t>
            </a:r>
          </a:p>
          <a:p>
            <a:pPr algn="ctr"/>
            <a:r>
              <a:rPr lang="ru-RU" sz="2800" i="1">
                <a:solidFill>
                  <a:schemeClr val="accent2"/>
                </a:solidFill>
              </a:rPr>
              <a:t>Исповедуют: </a:t>
            </a:r>
          </a:p>
          <a:p>
            <a:pPr algn="ctr"/>
            <a:r>
              <a:rPr lang="ru-RU" sz="2800" i="1">
                <a:solidFill>
                  <a:schemeClr val="accent2"/>
                </a:solidFill>
              </a:rPr>
              <a:t>буряты, калмыки, тувинцы.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slide-2-72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613" y="260350"/>
            <a:ext cx="5408612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808038" y="2224088"/>
            <a:ext cx="275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ru-RU"/>
          </a:p>
        </p:txBody>
      </p:sp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936625" y="2133600"/>
            <a:ext cx="7767638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FF0000"/>
              </a:buClr>
              <a:buSzPct val="165000"/>
              <a:buFont typeface="Wingdings" pitchFamily="2" charset="2"/>
              <a:buChar char="Ø"/>
            </a:pPr>
            <a:r>
              <a:rPr lang="ru-RU" sz="3200"/>
              <a:t>В 1741 году императрица Елизавета </a:t>
            </a:r>
          </a:p>
          <a:p>
            <a:pPr algn="ctr"/>
            <a:r>
              <a:rPr lang="ru-RU" sz="3200"/>
              <a:t>Петровна издала указ, согласно</a:t>
            </a:r>
          </a:p>
          <a:p>
            <a:pPr algn="ctr"/>
            <a:r>
              <a:rPr lang="ru-RU" sz="3200"/>
              <a:t>которому в Бурятии признавалось</a:t>
            </a:r>
          </a:p>
          <a:p>
            <a:pPr algn="ctr"/>
            <a:r>
              <a:rPr lang="ru-RU" sz="3200"/>
              <a:t>существование ламаистской веры </a:t>
            </a:r>
          </a:p>
          <a:p>
            <a:pPr algn="ctr"/>
            <a:r>
              <a:rPr lang="ru-RU" sz="3200"/>
              <a:t>и утверждалось 11 дацанов 150</a:t>
            </a:r>
          </a:p>
          <a:p>
            <a:pPr algn="ctr"/>
            <a:r>
              <a:rPr lang="ru-RU" sz="3200"/>
              <a:t>штатных лам. Эта дата считается</a:t>
            </a:r>
          </a:p>
          <a:p>
            <a:pPr algn="ctr"/>
            <a:r>
              <a:rPr lang="ru-RU" sz="3200"/>
              <a:t>датой официального признания</a:t>
            </a:r>
          </a:p>
          <a:p>
            <a:pPr algn="ctr"/>
            <a:r>
              <a:rPr lang="ru-RU" sz="3200"/>
              <a:t>буддизма в России.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Безимени-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6013" y="188913"/>
            <a:ext cx="7059612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1046163" y="1844675"/>
            <a:ext cx="7096125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FF0000"/>
              </a:buClr>
              <a:buSzPct val="150000"/>
              <a:buFont typeface="Wingdings" pitchFamily="2" charset="2"/>
              <a:buChar char="Ø"/>
            </a:pPr>
            <a:r>
              <a:rPr lang="ru-RU" sz="2700"/>
              <a:t>В XIX в. глава буддийского духовенства </a:t>
            </a:r>
          </a:p>
          <a:p>
            <a:pPr algn="ctr">
              <a:buClr>
                <a:srgbClr val="FF0000"/>
              </a:buClr>
              <a:buFont typeface="Wingdings" pitchFamily="2" charset="2"/>
              <a:buNone/>
            </a:pPr>
            <a:r>
              <a:rPr lang="ru-RU" sz="2700"/>
              <a:t>Бурятии утверждался царским указом, </a:t>
            </a:r>
          </a:p>
          <a:p>
            <a:pPr algn="ctr">
              <a:buClr>
                <a:srgbClr val="FF0000"/>
              </a:buClr>
              <a:buFont typeface="Wingdings" pitchFamily="2" charset="2"/>
              <a:buNone/>
            </a:pPr>
            <a:r>
              <a:rPr lang="ru-RU" sz="2700"/>
              <a:t>а настоятели монастырей — </a:t>
            </a:r>
          </a:p>
          <a:p>
            <a:pPr algn="ctr">
              <a:buClr>
                <a:srgbClr val="FF0000"/>
              </a:buClr>
              <a:buFont typeface="Wingdings" pitchFamily="2" charset="2"/>
              <a:buNone/>
            </a:pPr>
            <a:r>
              <a:rPr lang="ru-RU" sz="2700"/>
              <a:t>генерал-губернаторами. </a:t>
            </a:r>
          </a:p>
          <a:p>
            <a:pPr algn="ctr">
              <a:buClr>
                <a:srgbClr val="FF0000"/>
              </a:buClr>
              <a:buFont typeface="Wingdings" pitchFamily="2" charset="2"/>
              <a:buNone/>
            </a:pPr>
            <a:r>
              <a:rPr lang="ru-RU" sz="2700"/>
              <a:t>В Калмыкии лама калмыцкого народа </a:t>
            </a:r>
          </a:p>
          <a:p>
            <a:pPr algn="ctr">
              <a:buClr>
                <a:srgbClr val="FF0000"/>
              </a:buClr>
              <a:buFont typeface="Wingdings" pitchFamily="2" charset="2"/>
              <a:buNone/>
            </a:pPr>
            <a:r>
              <a:rPr lang="ru-RU" sz="2700"/>
              <a:t>также назначался царским указом. </a:t>
            </a: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1258888" y="4581525"/>
            <a:ext cx="652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FF0000"/>
              </a:buClr>
              <a:buSzPct val="240000"/>
              <a:buFont typeface="Wingdings" pitchFamily="2" charset="2"/>
              <a:buChar char="Ø"/>
            </a:pPr>
            <a:r>
              <a:rPr lang="ru-RU"/>
              <a:t> </a:t>
            </a:r>
            <a:r>
              <a:rPr lang="ru-RU" sz="2700"/>
              <a:t>В 1914 г. Россия в качестве своего </a:t>
            </a:r>
          </a:p>
          <a:p>
            <a:pPr algn="ctr">
              <a:buClr>
                <a:srgbClr val="FF0000"/>
              </a:buClr>
              <a:buFont typeface="Wingdings" pitchFamily="2" charset="2"/>
              <a:buNone/>
            </a:pPr>
            <a:r>
              <a:rPr lang="ru-RU" sz="2700"/>
              <a:t>протектората присоединила Тыву, </a:t>
            </a:r>
          </a:p>
          <a:p>
            <a:pPr algn="ctr">
              <a:buClr>
                <a:srgbClr val="FF0000"/>
              </a:buClr>
              <a:buFont typeface="Wingdings" pitchFamily="2" charset="2"/>
              <a:buNone/>
            </a:pPr>
            <a:r>
              <a:rPr lang="ru-RU" sz="2700"/>
              <a:t>где господствующими религиями были </a:t>
            </a:r>
          </a:p>
          <a:p>
            <a:pPr algn="ctr">
              <a:buClr>
                <a:srgbClr val="FF0000"/>
              </a:buClr>
              <a:buFont typeface="Wingdings" pitchFamily="2" charset="2"/>
              <a:buNone/>
            </a:pPr>
            <a:r>
              <a:rPr lang="ru-RU" sz="2700"/>
              <a:t>шаманизм и буддизм.</a:t>
            </a:r>
            <a:r>
              <a:rPr lang="ru-RU" sz="2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4" descr="v3_master03_backgroun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47625" y="-33338"/>
            <a:ext cx="9240838" cy="692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1003300" y="692150"/>
            <a:ext cx="721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FF0000"/>
              </a:buClr>
              <a:buSzPct val="165000"/>
              <a:buFont typeface="Wingdings" pitchFamily="2" charset="2"/>
              <a:buChar char="Ø"/>
            </a:pPr>
            <a:r>
              <a:rPr lang="ru-RU" sz="2400"/>
              <a:t> Буддизм традиционен для трёх регионов РФ: </a:t>
            </a:r>
          </a:p>
          <a:p>
            <a:pPr algn="ctr">
              <a:buClr>
                <a:srgbClr val="FF0000"/>
              </a:buClr>
              <a:buSzPct val="135000"/>
              <a:buFont typeface="Wingdings" pitchFamily="2" charset="2"/>
              <a:buNone/>
            </a:pPr>
            <a:r>
              <a:rPr lang="ru-RU" sz="2400"/>
              <a:t>Бурятии, Тувы и Калмыкии.</a:t>
            </a:r>
            <a:r>
              <a:rPr lang="ru-RU"/>
              <a:t> </a:t>
            </a:r>
          </a:p>
        </p:txBody>
      </p:sp>
      <p:graphicFrame>
        <p:nvGraphicFramePr>
          <p:cNvPr id="1026" name="Object 32"/>
          <p:cNvGraphicFramePr>
            <a:graphicFrameLocks noChangeAspect="1"/>
          </p:cNvGraphicFramePr>
          <p:nvPr>
            <p:ph/>
          </p:nvPr>
        </p:nvGraphicFramePr>
        <p:xfrm>
          <a:off x="827088" y="1916113"/>
          <a:ext cx="7634287" cy="3789362"/>
        </p:xfrm>
        <a:graphic>
          <a:graphicData uri="http://schemas.openxmlformats.org/presentationml/2006/ole">
            <p:oleObj spid="_x0000_s1026" name="Диаграмма" r:id="rId4" imgW="5524502" imgH="2743173" progId="Excel.Chart.8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323850" y="2133600"/>
            <a:ext cx="86487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FF0000"/>
              </a:buClr>
              <a:buSzPct val="165000"/>
              <a:buFont typeface="Wingdings" pitchFamily="2" charset="2"/>
              <a:buChar char="Ø"/>
            </a:pPr>
            <a:r>
              <a:rPr lang="ru-RU" sz="2400"/>
              <a:t> </a:t>
            </a:r>
            <a:r>
              <a:rPr lang="ru-RU" sz="3200"/>
              <a:t>В 90-х годах XX века усилиями </a:t>
            </a:r>
          </a:p>
          <a:p>
            <a:pPr algn="ctr">
              <a:buClr>
                <a:srgbClr val="FF0000"/>
              </a:buClr>
              <a:buSzPct val="135000"/>
              <a:buFont typeface="Wingdings" pitchFamily="2" charset="2"/>
              <a:buNone/>
            </a:pPr>
            <a:r>
              <a:rPr lang="ru-RU" sz="3200"/>
              <a:t>иностранных миссионеров и отечественных </a:t>
            </a:r>
          </a:p>
          <a:p>
            <a:pPr algn="ctr">
              <a:buClr>
                <a:srgbClr val="FF0000"/>
              </a:buClr>
              <a:buSzPct val="135000"/>
              <a:buFont typeface="Wingdings" pitchFamily="2" charset="2"/>
              <a:buNone/>
            </a:pPr>
            <a:r>
              <a:rPr lang="ru-RU" sz="3200"/>
              <a:t>исповедников в крупных городах стали </a:t>
            </a:r>
          </a:p>
          <a:p>
            <a:pPr algn="ctr">
              <a:buClr>
                <a:srgbClr val="FF0000"/>
              </a:buClr>
              <a:buSzPct val="135000"/>
              <a:buFont typeface="Wingdings" pitchFamily="2" charset="2"/>
              <a:buNone/>
            </a:pPr>
            <a:r>
              <a:rPr lang="ru-RU" sz="3200"/>
              <a:t>появляться буддистские общины, </a:t>
            </a:r>
          </a:p>
          <a:p>
            <a:pPr algn="ctr">
              <a:buClr>
                <a:srgbClr val="FF0000"/>
              </a:buClr>
              <a:buSzPct val="135000"/>
              <a:buFont typeface="Wingdings" pitchFamily="2" charset="2"/>
              <a:buNone/>
            </a:pPr>
            <a:r>
              <a:rPr lang="ru-RU" sz="3200"/>
              <a:t>обычно принадлежащие к </a:t>
            </a:r>
          </a:p>
          <a:p>
            <a:pPr algn="ctr">
              <a:buClr>
                <a:srgbClr val="FF0000"/>
              </a:buClr>
              <a:buSzPct val="135000"/>
              <a:buFont typeface="Wingdings" pitchFamily="2" charset="2"/>
              <a:buNone/>
            </a:pPr>
            <a:r>
              <a:rPr lang="ru-RU" sz="3200"/>
              <a:t>дальневосточной школе дзэн или </a:t>
            </a:r>
          </a:p>
          <a:p>
            <a:pPr algn="ctr">
              <a:buClr>
                <a:srgbClr val="FF0000"/>
              </a:buClr>
              <a:buSzPct val="135000"/>
              <a:buFont typeface="Wingdings" pitchFamily="2" charset="2"/>
              <a:buNone/>
            </a:pPr>
            <a:r>
              <a:rPr lang="ru-RU" sz="3200"/>
              <a:t>тибетскому направлению.</a:t>
            </a:r>
          </a:p>
        </p:txBody>
      </p:sp>
      <p:pic>
        <p:nvPicPr>
          <p:cNvPr id="37894" name="Picture 6" descr="уые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404813"/>
            <a:ext cx="8647113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v3_master03_backgroun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408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Безимени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4213" y="476250"/>
            <a:ext cx="78120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539750" y="2636838"/>
            <a:ext cx="8234363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Clr>
                <a:srgbClr val="FF0000"/>
              </a:buClr>
              <a:buSzPct val="195000"/>
              <a:buFont typeface="Wingdings" pitchFamily="2" charset="2"/>
              <a:buChar char="Ø"/>
            </a:pPr>
            <a:r>
              <a:rPr lang="ru-RU"/>
              <a:t> </a:t>
            </a:r>
            <a:r>
              <a:rPr lang="ru-RU" sz="3000"/>
              <a:t>Самый северный в мире буддийский храм </a:t>
            </a:r>
          </a:p>
          <a:p>
            <a:pPr algn="ctr">
              <a:buClr>
                <a:srgbClr val="FF0000"/>
              </a:buClr>
              <a:buSzPct val="195000"/>
              <a:buFont typeface="Wingdings" pitchFamily="2" charset="2"/>
              <a:buNone/>
            </a:pPr>
            <a:r>
              <a:rPr lang="ru-RU" sz="3000"/>
              <a:t>в Санкт-Петербурге — построенный ещё </a:t>
            </a:r>
          </a:p>
          <a:p>
            <a:pPr algn="ctr">
              <a:buClr>
                <a:srgbClr val="FF0000"/>
              </a:buClr>
              <a:buSzPct val="195000"/>
              <a:buFont typeface="Wingdings" pitchFamily="2" charset="2"/>
              <a:buNone/>
            </a:pPr>
            <a:r>
              <a:rPr lang="ru-RU" sz="3000"/>
              <a:t>до революции в Петрограде дацан </a:t>
            </a:r>
          </a:p>
          <a:p>
            <a:pPr algn="ctr">
              <a:buClr>
                <a:srgbClr val="FF0000"/>
              </a:buClr>
              <a:buSzPct val="195000"/>
              <a:buFont typeface="Wingdings" pitchFamily="2" charset="2"/>
              <a:buNone/>
            </a:pPr>
            <a:r>
              <a:rPr lang="ru-RU" sz="3000"/>
              <a:t>«Гунзэчойнэй» — сейчас служит </a:t>
            </a:r>
          </a:p>
          <a:p>
            <a:pPr algn="ctr">
              <a:buClr>
                <a:srgbClr val="FF0000"/>
              </a:buClr>
              <a:buSzPct val="135000"/>
              <a:buFont typeface="Wingdings" pitchFamily="2" charset="2"/>
              <a:buNone/>
            </a:pPr>
            <a:r>
              <a:rPr lang="ru-RU" sz="3000"/>
              <a:t>туристическим и культовым </a:t>
            </a:r>
          </a:p>
          <a:p>
            <a:pPr algn="ctr">
              <a:buClr>
                <a:srgbClr val="FF0000"/>
              </a:buClr>
              <a:buSzPct val="135000"/>
              <a:buFont typeface="Wingdings" pitchFamily="2" charset="2"/>
              <a:buNone/>
            </a:pPr>
            <a:r>
              <a:rPr lang="ru-RU" sz="3000"/>
              <a:t>центром буддистской культуры.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</TotalTime>
  <Words>1334</Words>
  <Application>Microsoft Office PowerPoint</Application>
  <PresentationFormat>Экран (4:3)</PresentationFormat>
  <Paragraphs>298</Paragraphs>
  <Slides>23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Arial Unicode MS</vt:lpstr>
      <vt:lpstr>Wingdings</vt:lpstr>
      <vt:lpstr>Оформление по умолчанию</vt:lpstr>
      <vt:lpstr>Диаграмма Microsoft Office Excel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re</cp:lastModifiedBy>
  <cp:revision>87</cp:revision>
  <dcterms:created xsi:type="dcterms:W3CDTF">2013-02-11T15:38:54Z</dcterms:created>
  <dcterms:modified xsi:type="dcterms:W3CDTF">2014-05-06T14:03:22Z</dcterms:modified>
</cp:coreProperties>
</file>