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4" r:id="rId2"/>
    <p:sldId id="265" r:id="rId3"/>
    <p:sldId id="256" r:id="rId4"/>
    <p:sldId id="277" r:id="rId5"/>
    <p:sldId id="279" r:id="rId6"/>
    <p:sldId id="271" r:id="rId7"/>
    <p:sldId id="257" r:id="rId8"/>
    <p:sldId id="280" r:id="rId9"/>
    <p:sldId id="281" r:id="rId10"/>
    <p:sldId id="282" r:id="rId11"/>
    <p:sldId id="283" r:id="rId12"/>
    <p:sldId id="278" r:id="rId13"/>
    <p:sldId id="286" r:id="rId14"/>
    <p:sldId id="285" r:id="rId15"/>
    <p:sldId id="284" r:id="rId16"/>
    <p:sldId id="260" r:id="rId17"/>
    <p:sldId id="272" r:id="rId18"/>
    <p:sldId id="266" r:id="rId19"/>
    <p:sldId id="267" r:id="rId20"/>
    <p:sldId id="268" r:id="rId21"/>
    <p:sldId id="26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9CF95D"/>
    <a:srgbClr val="BFE48E"/>
    <a:srgbClr val="E3E38F"/>
    <a:srgbClr val="BEDC96"/>
    <a:srgbClr val="BFE58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D885C2-3ED6-49CD-9F14-3B60C457E09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E0B936-8ADA-404F-98CB-FF4194F97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D081C3-5379-4619-A0E3-54C2C2771A8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16469-ACE7-453C-B012-08605AB88778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8BE6A-2B37-49C6-92E8-5D51835C5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EC10A-8712-4308-B89B-9E7312C7295B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A70F2-F3F8-4848-90CF-2F69A834A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6582F-BF61-454E-94BF-277C9668B9DD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D0C9A-616F-4E7A-A283-B1ABFA424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C9FD-7400-4173-AA89-8EF13FFD9CD4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F54A2-A7DC-4C27-8F19-D787663DA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F1788-A0F0-416F-AA84-B6897F337128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375FE-BE52-4F92-A18B-8731B6191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19C1C-484C-4DF5-8E6B-7811A8EC6FDF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41DBA-55ED-4A42-9D45-844E4E736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9767B-46C5-4A62-A5D6-837102C38CD7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99D11-75EF-4BA5-83D4-9EA3E64B4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9E3E4-CF51-48DC-A551-4C492C152DCD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41FB9-B6BD-476E-822A-CE58F7AF8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2DE0-210A-40DE-ACC6-150EF0FCF33F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236A8-53C2-4C5D-910B-55D748754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FCFA5-7F1D-48EB-8A55-860AFFA51E9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FEC5B-7B51-4D0E-9EB9-CD5C5E49C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00D41-DF75-40F7-89CB-E7D6B845D2F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3D6C-AC5A-4DC5-B929-5BB3725A8F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10AF28-98DE-4A33-9EAB-293B3C3A850E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692E26-2FFB-43B7-8303-2419AEC6D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1763713" y="4292600"/>
            <a:ext cx="5915025" cy="226536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>
              <a:solidFill>
                <a:prstClr val="black">
                  <a:tint val="75000"/>
                </a:prst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>
              <a:solidFill>
                <a:prstClr val="black">
                  <a:tint val="75000"/>
                </a:prst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>
              <a:solidFill>
                <a:prstClr val="black">
                  <a:tint val="75000"/>
                </a:prst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>
              <a:solidFill>
                <a:prstClr val="black">
                  <a:tint val="75000"/>
                </a:prst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>
              <a:solidFill>
                <a:prstClr val="black">
                  <a:tint val="75000"/>
                </a:prstClr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prstClr val="black">
                    <a:tint val="75000"/>
                  </a:prstClr>
                </a:solidFill>
              </a:rPr>
              <a:t> 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88975" y="4076700"/>
            <a:ext cx="7772400" cy="1470025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9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1600" dirty="0" smtClean="0">
                <a:solidFill>
                  <a:sysClr val="windowText" lastClr="000000"/>
                </a:solidFill>
              </a:rPr>
              <a:t/>
            </a:r>
            <a:br>
              <a:rPr lang="ru-RU" sz="1600" dirty="0" smtClean="0">
                <a:solidFill>
                  <a:sysClr val="windowText" lastClr="000000"/>
                </a:solidFill>
              </a:rPr>
            </a:b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Тема 10. Православие о браке и семье</a:t>
            </a:r>
            <a:endParaRPr lang="ru-RU" b="1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/>
              <a:t>Педагог-психолог Чистякова Ирина Григорьевна</a:t>
            </a:r>
          </a:p>
        </p:txBody>
      </p:sp>
      <p:pic>
        <p:nvPicPr>
          <p:cNvPr id="1434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73175" y="1871663"/>
            <a:ext cx="2406650" cy="3983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68849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Любовь – высшая ценность и добродетель</a:t>
            </a:r>
          </a:p>
        </p:txBody>
      </p:sp>
      <p:sp>
        <p:nvSpPr>
          <p:cNvPr id="23554" name="Прямоугольник 2"/>
          <p:cNvSpPr>
            <a:spLocks noChangeArrowheads="1"/>
          </p:cNvSpPr>
          <p:nvPr/>
        </p:nvSpPr>
        <p:spPr bwMode="auto">
          <a:xfrm>
            <a:off x="5589588" y="1052513"/>
            <a:ext cx="3240087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В семье можно познать любовь Бога к человеку и все виды любви – к родителям, к детям, к другому человеку. Монашествующий получает это другим трудом, сложным долгим молитвенным стоянием… 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268413"/>
            <a:ext cx="4859337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3"/>
          <p:cNvSpPr>
            <a:spLocks noChangeArrowheads="1"/>
          </p:cNvSpPr>
          <p:nvPr/>
        </p:nvSpPr>
        <p:spPr bwMode="auto">
          <a:xfrm>
            <a:off x="223838" y="5516563"/>
            <a:ext cx="860425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latin typeface="Calibri" pitchFamily="34" charset="0"/>
              </a:rPr>
              <a:t>«Любовь долго терпит, милосердствует, любовь не завидует, не гордится, не бесчинствует… не ищет своего, не раздражается, не мыслит зла, не радуется неправде, а сорадуется истине… всё покрывает, всему верит, всего надеется, всё переносит. Любовь никогда не перестаёт…» апостол Павел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5003800" y="1038225"/>
            <a:ext cx="388937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libri" pitchFamily="34" charset="0"/>
              </a:rPr>
              <a:t>Сначала должен регистрироваться государством, как свидетельство взаимной супружеской верности, продемонстрированной перед людьми. </a:t>
            </a:r>
          </a:p>
          <a:p>
            <a:endParaRPr lang="ru-RU" sz="2200">
              <a:latin typeface="Calibri" pitchFamily="34" charset="0"/>
            </a:endParaRPr>
          </a:p>
          <a:p>
            <a:endParaRPr lang="ru-RU" sz="2200">
              <a:latin typeface="Calibri" pitchFamily="34" charset="0"/>
            </a:endParaRPr>
          </a:p>
          <a:p>
            <a:endParaRPr lang="ru-RU" sz="2200">
              <a:latin typeface="Calibri" pitchFamily="34" charset="0"/>
            </a:endParaRPr>
          </a:p>
          <a:p>
            <a:r>
              <a:rPr lang="ru-RU" sz="2200">
                <a:latin typeface="Calibri" pitchFamily="34" charset="0"/>
              </a:rPr>
              <a:t>Позже заключается церковным венчанием, как свидетельством того же факта перед лицом бога.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9638" y="3284538"/>
            <a:ext cx="3810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398463"/>
            <a:ext cx="378142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2"/>
          <p:cNvSpPr>
            <a:spLocks noChangeArrowheads="1"/>
          </p:cNvSpPr>
          <p:nvPr/>
        </p:nvSpPr>
        <p:spPr bwMode="auto">
          <a:xfrm>
            <a:off x="4067175" y="249238"/>
            <a:ext cx="54689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Современный церковный брак </a:t>
            </a:r>
            <a:endParaRPr lang="ru-RU" sz="28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1"/>
          <p:cNvSpPr>
            <a:spLocks noChangeArrowheads="1"/>
          </p:cNvSpPr>
          <p:nvPr/>
        </p:nvSpPr>
        <p:spPr bwMode="auto">
          <a:xfrm>
            <a:off x="250825" y="260350"/>
            <a:ext cx="4295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Семья есть малая церковь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27538" y="949325"/>
            <a:ext cx="4465637" cy="5692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Церковь не созидается «на время» - она создается навсегда.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Муж в христианской семье - глава жены на тех же основаниях, что и Христос - глава Церкви.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Муж должен проявлять по отношению к жене столько заботы, внимания, опеки и нежности, сколько Христос проявляет по отношению к Церкви.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Быть главой – это значит служить, первенствовать в любви, понимании и терпении, защищать и оберегать свою семью.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3429000"/>
            <a:ext cx="28844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955675"/>
            <a:ext cx="31115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6225" y="1189038"/>
            <a:ext cx="6002338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0" y="184150"/>
            <a:ext cx="90360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Семья Николая </a:t>
            </a:r>
            <a:r>
              <a:rPr lang="en-US" sz="2400" b="1">
                <a:latin typeface="Calibri" pitchFamily="34" charset="0"/>
              </a:rPr>
              <a:t>II </a:t>
            </a:r>
            <a:r>
              <a:rPr lang="ru-RU" sz="2400" b="1">
                <a:latin typeface="Calibri" pitchFamily="34" charset="0"/>
              </a:rPr>
              <a:t>– совершенный образец </a:t>
            </a:r>
            <a:endParaRPr lang="en-US" sz="2400" b="1">
              <a:latin typeface="Calibri" pitchFamily="34" charset="0"/>
            </a:endParaRPr>
          </a:p>
          <a:p>
            <a:pPr algn="ctr"/>
            <a:r>
              <a:rPr lang="ru-RU" sz="2400" b="1">
                <a:latin typeface="Calibri" pitchFamily="34" charset="0"/>
              </a:rPr>
              <a:t>православного брака и семьи</a:t>
            </a:r>
          </a:p>
        </p:txBody>
      </p:sp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179388" y="5876925"/>
            <a:ext cx="86407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400">
                <a:latin typeface="Calibri" pitchFamily="34" charset="0"/>
              </a:rPr>
              <a:t>В 2000 году члены семьи причислены к лику святых Русской Православной Церковью (РПЦ).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3550" y="935038"/>
            <a:ext cx="4692650" cy="46783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Муж и жена не оказывают давления, не ограничивают свободу действий и абсолютно доверяют друг другу.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Согласно православной традиции муж должен любить свою жену больше, чем свои мирские обязанности, ибо нет успеха выше чем счастливая семья, и если неладно в семье, то все другие достижения теряют смысл.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Жене, как стержню, на котором держится вся семья, и как учительнице добродетелей для своих детей, отводится труднейшая обязанность – послушание.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408113"/>
            <a:ext cx="3808413" cy="357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415925" y="34925"/>
            <a:ext cx="80438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Единственная жена единственного мужа – </a:t>
            </a:r>
          </a:p>
          <a:p>
            <a:pPr indent="457200" algn="ctr"/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жизненный идеал семейной жизни  в православии</a:t>
            </a:r>
            <a:endParaRPr lang="en-US" sz="24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7652" name="Прямоугольник 4"/>
          <p:cNvSpPr>
            <a:spLocks noChangeArrowheads="1"/>
          </p:cNvSpPr>
          <p:nvPr/>
        </p:nvSpPr>
        <p:spPr bwMode="auto">
          <a:xfrm>
            <a:off x="269875" y="5300663"/>
            <a:ext cx="86963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000">
                <a:latin typeface="Calibri" pitchFamily="34" charset="0"/>
              </a:rPr>
              <a:t>Роли мужа и жены не исключительны: иногда жена должна продемонстрировать силу, а муж – подчиниться жене. </a:t>
            </a:r>
          </a:p>
          <a:p>
            <a:pPr indent="457200" algn="just"/>
            <a:r>
              <a:rPr lang="ru-RU" sz="2000">
                <a:latin typeface="Calibri" pitchFamily="34" charset="0"/>
              </a:rPr>
              <a:t>В наиболее зрелых, духовных семьях отношения супругов превращаются во взаимное послушание.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300038" y="671513"/>
            <a:ext cx="8713787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1</a:t>
            </a:r>
            <a:r>
              <a:rPr lang="ru-RU" sz="2400">
                <a:latin typeface="Calibri" pitchFamily="34" charset="0"/>
              </a:rPr>
              <a:t>. сохранение честного непорочного брака; </a:t>
            </a:r>
          </a:p>
          <a:p>
            <a:pPr algn="just"/>
            <a:r>
              <a:rPr lang="ru-RU" sz="2400">
                <a:latin typeface="Calibri" pitchFamily="34" charset="0"/>
              </a:rPr>
              <a:t>2. рождение и воспитание детей;</a:t>
            </a:r>
          </a:p>
          <a:p>
            <a:pPr algn="just"/>
            <a:r>
              <a:rPr lang="ru-RU" sz="2400">
                <a:latin typeface="Calibri" pitchFamily="34" charset="0"/>
              </a:rPr>
              <a:t>3. сохранение и передача из поколения в поколение духовных и религиозных ценностей.</a:t>
            </a:r>
          </a:p>
          <a:p>
            <a:pPr algn="just"/>
            <a:endParaRPr lang="ru-RU">
              <a:latin typeface="Calibri" pitchFamily="34" charset="0"/>
            </a:endParaRPr>
          </a:p>
        </p:txBody>
      </p:sp>
      <p:sp>
        <p:nvSpPr>
          <p:cNvPr id="28674" name="Прямоугольник 2"/>
          <p:cNvSpPr>
            <a:spLocks noChangeArrowheads="1"/>
          </p:cNvSpPr>
          <p:nvPr/>
        </p:nvSpPr>
        <p:spPr bwMode="auto">
          <a:xfrm>
            <a:off x="755650" y="146050"/>
            <a:ext cx="806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Цели православной семьи: 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9400" y="2343150"/>
            <a:ext cx="5976938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5932488" y="6426200"/>
            <a:ext cx="17827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Семья Чуковых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2"/>
          <p:cNvSpPr>
            <a:spLocks noChangeArrowheads="1"/>
          </p:cNvSpPr>
          <p:nvPr/>
        </p:nvSpPr>
        <p:spPr bwMode="auto">
          <a:xfrm>
            <a:off x="179388" y="260350"/>
            <a:ext cx="87852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latin typeface="Calibri" pitchFamily="34" charset="0"/>
              </a:rPr>
              <a:t>Дети –дар Божий</a:t>
            </a:r>
          </a:p>
        </p:txBody>
      </p:sp>
      <p:sp>
        <p:nvSpPr>
          <p:cNvPr id="29698" name="Прямоугольник 3"/>
          <p:cNvSpPr>
            <a:spLocks noChangeArrowheads="1"/>
          </p:cNvSpPr>
          <p:nvPr/>
        </p:nvSpPr>
        <p:spPr bwMode="auto">
          <a:xfrm>
            <a:off x="339725" y="5732463"/>
            <a:ext cx="8464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alibri" pitchFamily="34" charset="0"/>
              </a:rPr>
              <a:t>Идеалом в православной культуре была многодетность. 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8725" y="1016000"/>
            <a:ext cx="61849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4"/>
          <p:cNvSpPr>
            <a:spLocks noChangeArrowheads="1"/>
          </p:cNvSpPr>
          <p:nvPr/>
        </p:nvSpPr>
        <p:spPr bwMode="auto">
          <a:xfrm>
            <a:off x="4932363" y="5075238"/>
            <a:ext cx="2481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Семья купца Поленова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2"/>
          <p:cNvSpPr>
            <a:spLocks noChangeArrowheads="1"/>
          </p:cNvSpPr>
          <p:nvPr/>
        </p:nvSpPr>
        <p:spPr bwMode="auto">
          <a:xfrm>
            <a:off x="198438" y="4221163"/>
            <a:ext cx="87788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600">
                <a:latin typeface="Calibri" pitchFamily="34" charset="0"/>
              </a:rPr>
              <a:t>В православной семье зачастую много детей и каждый ребенок любим. Воспитание детей в православной семье основано на любви и доверии друг к другу. Старшие помогают родителям воспитывать младших, при этом извлекая опыт для своей будущей семейной жизни, а младшие берут с них пример. </a:t>
            </a:r>
          </a:p>
        </p:txBody>
      </p:sp>
      <p:sp>
        <p:nvSpPr>
          <p:cNvPr id="30722" name="Прямоугольник 4"/>
          <p:cNvSpPr>
            <a:spLocks noChangeArrowheads="1"/>
          </p:cNvSpPr>
          <p:nvPr/>
        </p:nvSpPr>
        <p:spPr bwMode="auto">
          <a:xfrm>
            <a:off x="0" y="115888"/>
            <a:ext cx="8977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Рождение и воспитание детей в православной семье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1775" y="639763"/>
            <a:ext cx="597535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175" y="3860800"/>
            <a:ext cx="35242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/>
              <a:t>Вопросы к лекции: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 rtlCol="0">
            <a:normAutofit fontScale="92500"/>
          </a:bodyPr>
          <a:lstStyle/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1.Формирование таинства брака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 Ветхий и Новый завет о семье: изменение акцентов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 Сопоставление монашества и семейной жизни: есть ли с христианской точки зрения предпочтения?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 Почему православие настаивает на освобождении женщины от профессиональной деятельности?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 Каково место ребёнка в православной семье?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Задания для самоконтроля: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 Приведите </a:t>
            </a:r>
            <a:r>
              <a:rPr lang="ru-RU" dirty="0"/>
              <a:t>примеры православных семей, которые вы знаете, опишите их образ жизни, их ценности и интересы, характеры и мотивы действий и поступков. </a:t>
            </a:r>
            <a:endParaRPr lang="ru-RU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 Сопоставьте </a:t>
            </a:r>
            <a:r>
              <a:rPr lang="ru-RU" dirty="0"/>
              <a:t>эти семьи с семьями неверующих. Подумайте, какая модель семьи – верующей, православной или неверующей в наибольшей степени отвечает интересам современного российского  государства. Обоснуйте вашу точку зрения.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611188" y="404813"/>
            <a:ext cx="51784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Вопросы:</a:t>
            </a: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755650" y="1554163"/>
            <a:ext cx="638968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1. Христианство</a:t>
            </a:r>
          </a:p>
          <a:p>
            <a:r>
              <a:rPr lang="ru-RU" sz="3200">
                <a:latin typeface="Calibri" pitchFamily="34" charset="0"/>
              </a:rPr>
              <a:t>2. Брак в христианстве</a:t>
            </a:r>
          </a:p>
          <a:p>
            <a:r>
              <a:rPr lang="ru-RU" sz="3200">
                <a:latin typeface="Calibri" pitchFamily="34" charset="0"/>
              </a:rPr>
              <a:t>3. Семья в христианстве</a:t>
            </a:r>
          </a:p>
          <a:p>
            <a:r>
              <a:rPr lang="ru-RU" sz="3200">
                <a:latin typeface="Calibri" pitchFamily="34" charset="0"/>
              </a:rPr>
              <a:t>4. Дети в семье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Темы рефератов и эссе:</a:t>
            </a: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mtClean="0"/>
              <a:t>1. Религиозный и гражданский брак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mtClean="0"/>
              <a:t>2. Сущность религиозной брачной церемонии (венчания)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mtClean="0"/>
              <a:t>3. Смысл фразы «двое должны стать одной плотью» в реальной жизни 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mtClean="0"/>
              <a:t>4. Любовь в православной традиции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mtClean="0"/>
              <a:t>5. Дети в православной семье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r>
              <a:rPr lang="ru-RU" smtClean="0"/>
              <a:t>	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395288" y="3175"/>
            <a:ext cx="8229600" cy="1143000"/>
          </a:xfrm>
        </p:spPr>
        <p:txBody>
          <a:bodyPr/>
          <a:lstStyle/>
          <a:p>
            <a:pPr algn="l"/>
            <a:r>
              <a:rPr lang="ru-RU" smtClean="0"/>
              <a:t>Литература: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908050"/>
            <a:ext cx="8686800" cy="5662613"/>
          </a:xfrm>
        </p:spPr>
        <p:txBody>
          <a:bodyPr rtlCol="0">
            <a:normAutofit fontScale="40000" lnSpcReduction="20000"/>
          </a:bodyPr>
          <a:lstStyle/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1.Самыгин С.И., </a:t>
            </a:r>
            <a:r>
              <a:rPr lang="ru-RU" sz="6200" dirty="0" err="1"/>
              <a:t>Нечипуренко</a:t>
            </a:r>
            <a:r>
              <a:rPr lang="ru-RU" sz="6200" dirty="0"/>
              <a:t> В.Н., Полонская И.Н. Религиоведение: социология и психология религии. Ростов-на-Дону, «Феникс», 1996. С. 542-547.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2. </a:t>
            </a:r>
            <a:r>
              <a:rPr lang="ru-RU" sz="6200" dirty="0" err="1"/>
              <a:t>Торгашев</a:t>
            </a:r>
            <a:r>
              <a:rPr lang="ru-RU" sz="6200" dirty="0"/>
              <a:t> Г.А. Основы религиоведения. СПб, «Питер», 2004. С. 74-186.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3. </a:t>
            </a:r>
            <a:r>
              <a:rPr lang="ru-RU" sz="6200" dirty="0" err="1"/>
              <a:t>Гараджа</a:t>
            </a:r>
            <a:r>
              <a:rPr lang="ru-RU" sz="6200" dirty="0"/>
              <a:t> В.И. Социология религии. — М.: Аспект-пресс, 2008.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4.Правослваня семья [электронный ресурс]  Режим доступа: likbezxxi.narod.ru/</a:t>
            </a:r>
            <a:r>
              <a:rPr lang="ru-RU" sz="6200" dirty="0" err="1"/>
              <a:t>moroz</a:t>
            </a:r>
            <a:r>
              <a:rPr lang="ru-RU" sz="6200" dirty="0"/>
              <a:t>/</a:t>
            </a:r>
            <a:r>
              <a:rPr lang="ru-RU" sz="6200" dirty="0" err="1"/>
              <a:t>dc</a:t>
            </a:r>
            <a:r>
              <a:rPr lang="ru-RU" sz="6200" dirty="0"/>
              <a:t>/dc15.htm. Дата обращения 15.07.2012.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5. Антонова Н. Семья – это таинство рая. Протоиерей Алексей </a:t>
            </a:r>
            <a:r>
              <a:rPr lang="ru-RU" sz="6200" dirty="0" err="1"/>
              <a:t>Уминский</a:t>
            </a:r>
            <a:r>
              <a:rPr lang="ru-RU" sz="6200" dirty="0"/>
              <a:t>. [электронный ресурс]  Режим доступа: pravznak.msk.ru/</a:t>
            </a:r>
            <a:r>
              <a:rPr lang="ru-RU" sz="6200" dirty="0" err="1"/>
              <a:t>question.php?user</a:t>
            </a:r>
            <a:r>
              <a:rPr lang="ru-RU" sz="6200" dirty="0"/>
              <a:t>=n... Дата обращения 15.07.2012.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6156325" y="188913"/>
            <a:ext cx="24511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000" b="1">
                <a:latin typeface="Calibri" pitchFamily="34" charset="0"/>
              </a:rPr>
              <a:t>Христианство</a:t>
            </a:r>
          </a:p>
        </p:txBody>
      </p:sp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4932363" y="908050"/>
            <a:ext cx="39608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400">
                <a:latin typeface="Calibri" pitchFamily="34" charset="0"/>
              </a:rPr>
              <a:t>Христианство включает три основных направления: католицизм, православие и протестантизм. </a:t>
            </a:r>
          </a:p>
          <a:p>
            <a:pPr indent="457200" algn="just"/>
            <a:r>
              <a:rPr lang="ru-RU" sz="2400">
                <a:latin typeface="Calibri" pitchFamily="34" charset="0"/>
              </a:rPr>
              <a:t>В центре христианства - образ Иисуса Христа. Христиане верят, что он одновременно является человеком и богом, принимают его учение и пытаются следовать его примеру в своей жизни. 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473075"/>
            <a:ext cx="33337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539750" y="5221288"/>
            <a:ext cx="40147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Христос и дети. Бенджамин Уэст, 1790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2"/>
          <p:cNvSpPr>
            <a:spLocks noChangeArrowheads="1"/>
          </p:cNvSpPr>
          <p:nvPr/>
        </p:nvSpPr>
        <p:spPr bwMode="auto">
          <a:xfrm>
            <a:off x="163513" y="115888"/>
            <a:ext cx="60213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Новые принципы взаимоотношений </a:t>
            </a:r>
          </a:p>
          <a:p>
            <a:r>
              <a:rPr lang="ru-RU" sz="2800" b="1">
                <a:latin typeface="Calibri" pitchFamily="34" charset="0"/>
              </a:rPr>
              <a:t>между мужчиной и женщиной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175" y="1349375"/>
            <a:ext cx="3557588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179388" y="5589588"/>
            <a:ext cx="8807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alibri" pitchFamily="34" charset="0"/>
              </a:rPr>
              <a:t>Именно в христианской культуре утвердился </a:t>
            </a:r>
            <a:r>
              <a:rPr lang="ru-RU" sz="2400" i="1">
                <a:latin typeface="Calibri" pitchFamily="34" charset="0"/>
              </a:rPr>
              <a:t>моногамный брак</a:t>
            </a:r>
            <a:r>
              <a:rPr lang="ru-RU" sz="24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2555875" y="5148263"/>
            <a:ext cx="59086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400">
                <a:latin typeface="Calibri" pitchFamily="34" charset="0"/>
              </a:rPr>
              <a:t>Христианский брак – это союз троих: мужчины и женщины перед лицом Бога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4138" y="620713"/>
            <a:ext cx="38957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4140200" y="620713"/>
            <a:ext cx="4730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i="1">
                <a:latin typeface="Calibri" pitchFamily="34" charset="0"/>
              </a:rPr>
              <a:t>Церковное таинство брака - «венчание» </a:t>
            </a:r>
            <a:endParaRPr lang="ru-RU" sz="2800" b="1">
              <a:latin typeface="Calibri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60350"/>
            <a:ext cx="3614738" cy="20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73450" y="2924175"/>
            <a:ext cx="5472113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250825" y="2525713"/>
            <a:ext cx="30972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libri" pitchFamily="34" charset="0"/>
              </a:rPr>
              <a:t>На голову брачующимся в церкви надевают венцы – короны. </a:t>
            </a:r>
          </a:p>
          <a:p>
            <a:endParaRPr lang="ru-RU" sz="2200">
              <a:latin typeface="Calibri" pitchFamily="34" charset="0"/>
            </a:endParaRPr>
          </a:p>
          <a:p>
            <a:r>
              <a:rPr lang="ru-RU" sz="2200">
                <a:latin typeface="Calibri" pitchFamily="34" charset="0"/>
              </a:rPr>
              <a:t>Это символ, отличающий особый статус жениха и невесты: вместе с королевскими почестями он означает мученический венец.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363" y="4000500"/>
            <a:ext cx="8758237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Христианский брак - таинство, соединяющее мужа и жену по образу таинственного союза Христа с Его Церковью для полного неделимого общения жизни и низводящее на них дары Божией благодати.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Семейная жизнь - труд, долгий серьезный путь, и для совместного пути нужна сила, поддержка. Благодать и даруется как поддержка.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  <a:cs typeface="+mn-cs"/>
            </a:endParaRPr>
          </a:p>
        </p:txBody>
      </p:sp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278063" y="3643313"/>
            <a:ext cx="63452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>
                <a:latin typeface="Calibri" pitchFamily="34" charset="0"/>
              </a:rPr>
              <a:t>Брак в Кане. Роспись церкви во имя свт. Николы Орфаноса в Фессалонике. XIV в.</a:t>
            </a:r>
          </a:p>
        </p:txBody>
      </p:sp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323850" y="908050"/>
            <a:ext cx="2716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Дары благодати</a:t>
            </a: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938" y="260350"/>
            <a:ext cx="4884737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5380038" y="476250"/>
            <a:ext cx="3367087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>
                <a:latin typeface="Calibri" pitchFamily="34" charset="0"/>
              </a:rPr>
              <a:t>Цель христианского брака – рождение детей, но в первую очередь духовное и плотское единство сочетающихся браком мужчины и женщины, их взаимопомощь друг другу. </a:t>
            </a:r>
          </a:p>
          <a:p>
            <a:endParaRPr lang="ru-RU" sz="2300">
              <a:latin typeface="Calibri" pitchFamily="34" charset="0"/>
            </a:endParaRPr>
          </a:p>
          <a:p>
            <a:r>
              <a:rPr lang="ru-RU" sz="2300">
                <a:latin typeface="Calibri" pitchFamily="34" charset="0"/>
              </a:rPr>
              <a:t>Муж и жена сливаются в единую духовно-нравственную сущность и взаимно восполняют несовершенство друг друга. </a:t>
            </a:r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611188" y="214313"/>
            <a:ext cx="2441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«Одна плоть» 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050925"/>
            <a:ext cx="4719637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47925" y="1125538"/>
            <a:ext cx="2159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363" y="1628775"/>
            <a:ext cx="2928937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765175"/>
            <a:ext cx="152876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369888" y="1588"/>
            <a:ext cx="82819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Брак и монашество - высокие идеалы христианства</a:t>
            </a:r>
          </a:p>
        </p:txBody>
      </p:sp>
      <p:sp>
        <p:nvSpPr>
          <p:cNvPr id="22533" name="Прямоугольник 6"/>
          <p:cNvSpPr>
            <a:spLocks noChangeArrowheads="1"/>
          </p:cNvSpPr>
          <p:nvPr/>
        </p:nvSpPr>
        <p:spPr bwMode="auto">
          <a:xfrm>
            <a:off x="82550" y="4181475"/>
            <a:ext cx="88566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400">
                <a:latin typeface="Calibri" pitchFamily="34" charset="0"/>
              </a:rPr>
              <a:t>Для человека эти два пути – брак и безбрачие – максимально различны по способу выстраивания жизни, но их духовная ценность одинакова.</a:t>
            </a:r>
          </a:p>
          <a:p>
            <a:pPr indent="457200" algn="just"/>
            <a:r>
              <a:rPr lang="ru-RU" sz="2400">
                <a:latin typeface="Calibri" pitchFamily="34" charset="0"/>
              </a:rPr>
              <a:t>Сами монашествующие считали семейную жизнь более высоким подвигом самоотвержения, нежели все аскетические усилия. </a:t>
            </a:r>
          </a:p>
          <a:p>
            <a:pPr indent="457200" algn="just"/>
            <a:endParaRPr lang="ru-RU" sz="2400">
              <a:latin typeface="Calibri" pitchFamily="34" charset="0"/>
            </a:endParaRPr>
          </a:p>
        </p:txBody>
      </p:sp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5" cstate="email"/>
          <a:srcRect r="-37875" b="-830"/>
          <a:stretch>
            <a:fillRect/>
          </a:stretch>
        </p:blipFill>
        <p:spPr bwMode="auto">
          <a:xfrm>
            <a:off x="127000" y="641350"/>
            <a:ext cx="3376613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</TotalTime>
  <Words>1043</Words>
  <Application>Microsoft Office PowerPoint</Application>
  <PresentationFormat>Экран (4:3)</PresentationFormat>
  <Paragraphs>97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Тема 10. Православие о браке и семье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Вопросы к лекции: </vt:lpstr>
      <vt:lpstr>Задания для самоконтроля:</vt:lpstr>
      <vt:lpstr>Темы рефератов и эссе: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</cp:lastModifiedBy>
  <cp:revision>107</cp:revision>
  <dcterms:created xsi:type="dcterms:W3CDTF">2012-11-28T10:26:43Z</dcterms:created>
  <dcterms:modified xsi:type="dcterms:W3CDTF">2014-05-06T14:01:26Z</dcterms:modified>
</cp:coreProperties>
</file>