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174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75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FBF63-B57C-4372-B30F-F9FF39066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B38A5-63CE-40F1-A266-2043340F5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959CD-1236-4F44-BEA4-E34EB4275D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845E7-A311-4E80-A66F-9D62F58A7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2849B-8B72-402F-8FAB-927EC100E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3F180-9407-4B20-8547-D8993A0FA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A4186-A432-4512-8F29-82874E427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8C216-9E90-4963-8116-35DDCA997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53056-BB70-483A-A08A-150168B6F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DEEFA-2B46-46A0-B580-81799E5A6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27D5C-AD85-4BB7-9C5E-41D26BA67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6F430-1DA7-4C90-AEA3-2FDA58B8F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072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2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2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C559593-10C0-45C4-B85E-C88CB054E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  <p:sldLayoutId id="2147483741" r:id="rId12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268413"/>
            <a:ext cx="8062912" cy="20923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i="1" dirty="0" smtClean="0">
                <a:solidFill>
                  <a:schemeClr val="hlink"/>
                </a:solidFill>
                <a:latin typeface="Trebuchet MS" pitchFamily="34" charset="0"/>
              </a:rPr>
              <a:t>Тема 1</a:t>
            </a:r>
            <a:r>
              <a:rPr lang="ru-RU" sz="4000" b="1" i="1" dirty="0" smtClean="0">
                <a:solidFill>
                  <a:schemeClr val="hlink"/>
                </a:solidFill>
                <a:latin typeface="Trebuchet MS" pitchFamily="34" charset="0"/>
              </a:rPr>
              <a:t>. </a:t>
            </a:r>
            <a:r>
              <a:rPr lang="ru-RU" sz="6600" b="1" i="1" dirty="0" smtClean="0">
                <a:solidFill>
                  <a:schemeClr val="hlink"/>
                </a:solidFill>
                <a:latin typeface="Trebuchet MS" pitchFamily="34" charset="0"/>
              </a:rPr>
              <a:t>Брак как основа семьи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3933825"/>
            <a:ext cx="64008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smtClean="0">
                <a:latin typeface="Arial" charset="0"/>
              </a:rPr>
              <a:t>Педагог-психолог Чистякова Ирина Григорьевна</a:t>
            </a:r>
          </a:p>
        </p:txBody>
      </p:sp>
      <p:pic>
        <p:nvPicPr>
          <p:cNvPr id="3076" name="Picture 6" descr="brak_na_rasstoiani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688" y="4005263"/>
            <a:ext cx="23034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20713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chemeClr val="accent1"/>
                </a:solidFill>
                <a:latin typeface="Candara" pitchFamily="34" charset="0"/>
              </a:rPr>
              <a:t>Светский</a:t>
            </a:r>
            <a:r>
              <a:rPr lang="ru-RU" b="1" i="1" smtClean="0">
                <a:latin typeface="Candara" pitchFamily="34" charset="0"/>
              </a:rPr>
              <a:t> брак или </a:t>
            </a:r>
            <a:r>
              <a:rPr lang="ru-RU" b="1" i="1" smtClean="0">
                <a:solidFill>
                  <a:schemeClr val="accent1"/>
                </a:solidFill>
                <a:latin typeface="Candara" pitchFamily="34" charset="0"/>
              </a:rPr>
              <a:t>религиозный</a:t>
            </a:r>
            <a:r>
              <a:rPr lang="ru-RU" b="1" i="1" smtClean="0">
                <a:latin typeface="Candara" pitchFamily="34" charset="0"/>
              </a:rPr>
              <a:t>(венчание, никах и т.д.)</a:t>
            </a:r>
          </a:p>
          <a:p>
            <a:pPr eaLnBrk="1" hangingPunct="1">
              <a:defRPr/>
            </a:pPr>
            <a:endParaRPr lang="ru-RU" smtClean="0"/>
          </a:p>
        </p:txBody>
      </p:sp>
      <p:pic>
        <p:nvPicPr>
          <p:cNvPr id="12291" name="Picture 4" descr="vench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1844675"/>
            <a:ext cx="2857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5" descr="z_568366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1844675"/>
            <a:ext cx="28813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2096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chemeClr val="hlink"/>
                </a:solidFill>
                <a:latin typeface="Trebuchet MS" pitchFamily="34" charset="0"/>
              </a:rPr>
              <a:t>Классификация современного брака (</a:t>
            </a:r>
            <a:r>
              <a:rPr lang="ru-RU" sz="3200" b="1" i="1" dirty="0" err="1" smtClean="0">
                <a:solidFill>
                  <a:schemeClr val="hlink"/>
                </a:solidFill>
                <a:latin typeface="Trebuchet MS" pitchFamily="34" charset="0"/>
              </a:rPr>
              <a:t>Р.Мазур</a:t>
            </a:r>
            <a:r>
              <a:rPr lang="ru-RU" sz="3200" b="1" i="1" dirty="0" smtClean="0">
                <a:solidFill>
                  <a:schemeClr val="hlink"/>
                </a:solidFill>
                <a:latin typeface="Trebuchet MS" pitchFamily="34" charset="0"/>
              </a:rPr>
              <a:t> , США, 70-е годы ХХ века)</a:t>
            </a:r>
            <a:r>
              <a:rPr lang="ru-RU" sz="4000" dirty="0" smtClean="0"/>
              <a:t>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Традиционная моногамия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Бездетный брак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Одинокое материнство </a:t>
            </a:r>
          </a:p>
          <a:p>
            <a:pPr eaLnBrk="1" hangingPunct="1">
              <a:defRPr/>
            </a:pPr>
            <a:r>
              <a:rPr lang="ru-RU" b="1" i="1" dirty="0" err="1" smtClean="0">
                <a:latin typeface="Candara" pitchFamily="34" charset="0"/>
              </a:rPr>
              <a:t>Холостячество</a:t>
            </a:r>
            <a:r>
              <a:rPr lang="ru-RU" b="1" i="1" dirty="0" smtClean="0">
                <a:latin typeface="Candara" pitchFamily="34" charset="0"/>
              </a:rPr>
              <a:t> 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Коммуны 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Сожительство</a:t>
            </a:r>
            <a:r>
              <a:rPr lang="ru-RU" b="1" dirty="0" smtClean="0">
                <a:latin typeface="Candara" pitchFamily="34" charset="0"/>
              </a:rPr>
              <a:t> 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Вторичный брак</a:t>
            </a:r>
            <a:r>
              <a:rPr lang="ru-RU" dirty="0" smtClean="0">
                <a:latin typeface="Candara" pitchFamily="34" charset="0"/>
              </a:rPr>
              <a:t> </a:t>
            </a:r>
            <a:endParaRPr lang="ru-RU" b="1" i="1" dirty="0" smtClean="0">
              <a:latin typeface="Candar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chemeClr val="accent1"/>
              </a:solidFill>
              <a:latin typeface="Candar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chemeClr val="accent1"/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692150"/>
            <a:ext cx="84963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chemeClr val="accent1"/>
                </a:solidFill>
                <a:latin typeface="Candara" pitchFamily="34" charset="0"/>
              </a:rPr>
              <a:t>Групповой секс</a:t>
            </a:r>
            <a:r>
              <a:rPr lang="ru-RU" sz="2800" b="1" i="1" dirty="0" smtClean="0">
                <a:latin typeface="Candara" pitchFamily="34" charset="0"/>
              </a:rPr>
              <a:t> (смена брачных партнёров парами)</a:t>
            </a:r>
          </a:p>
          <a:p>
            <a:pPr eaLnBrk="1" hangingPunct="1">
              <a:defRPr/>
            </a:pPr>
            <a:r>
              <a:rPr lang="ru-RU" sz="2800" b="1" i="1" dirty="0" smtClean="0">
                <a:solidFill>
                  <a:schemeClr val="accent1"/>
                </a:solidFill>
                <a:latin typeface="Candara" pitchFamily="34" charset="0"/>
              </a:rPr>
              <a:t>Расширенная семья</a:t>
            </a:r>
            <a:r>
              <a:rPr lang="ru-RU" sz="2800" b="1" i="1" dirty="0" smtClean="0">
                <a:latin typeface="Candara" pitchFamily="34" charset="0"/>
              </a:rPr>
              <a:t> (брачные пары добровольно живут вместе</a:t>
            </a:r>
            <a:r>
              <a:rPr lang="ru-RU" sz="2800" dirty="0" smtClean="0">
                <a:latin typeface="Candara" pitchFamily="34" charset="0"/>
              </a:rPr>
              <a:t>)</a:t>
            </a:r>
          </a:p>
          <a:p>
            <a:pPr eaLnBrk="1" hangingPunct="1">
              <a:defRPr/>
            </a:pPr>
            <a:r>
              <a:rPr lang="ru-RU" sz="2800" b="1" i="1" dirty="0" smtClean="0">
                <a:solidFill>
                  <a:schemeClr val="accent1"/>
                </a:solidFill>
                <a:latin typeface="Candara" pitchFamily="34" charset="0"/>
              </a:rPr>
              <a:t>Групповой брак</a:t>
            </a:r>
            <a:r>
              <a:rPr lang="ru-RU" sz="2800" b="1" i="1" dirty="0" smtClean="0">
                <a:latin typeface="Candara" pitchFamily="34" charset="0"/>
              </a:rPr>
              <a:t> (полигамия – многоженство, многомужество, гаремы)</a:t>
            </a:r>
          </a:p>
          <a:p>
            <a:pPr eaLnBrk="1" hangingPunct="1">
              <a:defRPr/>
            </a:pPr>
            <a:r>
              <a:rPr lang="ru-RU" sz="2800" b="1" i="1" dirty="0" smtClean="0">
                <a:solidFill>
                  <a:schemeClr val="accent1"/>
                </a:solidFill>
                <a:latin typeface="Candara" pitchFamily="34" charset="0"/>
              </a:rPr>
              <a:t>Открытый брак</a:t>
            </a:r>
            <a:r>
              <a:rPr lang="ru-RU" sz="2800" b="1" i="1" dirty="0" smtClean="0">
                <a:latin typeface="Candara" pitchFamily="34" charset="0"/>
              </a:rPr>
              <a:t> (игра в любовь партнёров, где главный признак – реализация  сексуального инстинкта)</a:t>
            </a:r>
          </a:p>
          <a:p>
            <a:pPr eaLnBrk="1" hangingPunct="1">
              <a:defRPr/>
            </a:pPr>
            <a:endParaRPr lang="ru-RU" sz="2800" b="1" i="1" dirty="0" smtClean="0">
              <a:latin typeface="Candar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solidFill>
                  <a:schemeClr val="hlink"/>
                </a:solidFill>
                <a:latin typeface="Trebuchet MS" pitchFamily="34" charset="0"/>
              </a:rPr>
              <a:t>Спасибо за внимание!</a:t>
            </a:r>
          </a:p>
        </p:txBody>
      </p:sp>
      <p:pic>
        <p:nvPicPr>
          <p:cNvPr id="15363" name="Picture 10" descr="100925_nastroeniya_radost_pole_semya_1920x1200_(www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8313" y="1600200"/>
            <a:ext cx="8135937" cy="4495800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hlink"/>
                </a:solidFill>
                <a:latin typeface="Trebuchet MS" pitchFamily="34" charset="0"/>
              </a:rPr>
              <a:t>Понятие брака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latin typeface="Candara" pitchFamily="34" charset="0"/>
              </a:rPr>
              <a:t>Брак есть парное отношение, исторически изменяющаяся форма отношений между мужчиной и женщиной, посредством которой общество упорядочивает и санкционирует их половую жизнь и определяет статус детей</a:t>
            </a:r>
            <a:r>
              <a:rPr lang="ru-RU" sz="2400" b="1" i="1" dirty="0" smtClean="0">
                <a:latin typeface="Candara" pitchFamily="34" charset="0"/>
              </a:rPr>
              <a:t> </a:t>
            </a:r>
          </a:p>
        </p:txBody>
      </p:sp>
      <p:pic>
        <p:nvPicPr>
          <p:cNvPr id="4100" name="Picture 9" descr="brak-po-raschetu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92275" y="4149725"/>
            <a:ext cx="5759450" cy="2447925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hlink"/>
                </a:solidFill>
                <a:latin typeface="Trebuchet MS" pitchFamily="34" charset="0"/>
              </a:rPr>
              <a:t>История брака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Исторически первой формой брака был брак групповой – </a:t>
            </a: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промискуитет</a:t>
            </a:r>
            <a:r>
              <a:rPr lang="ru-RU" b="1" i="1" dirty="0" smtClean="0">
                <a:latin typeface="Candara" pitchFamily="34" charset="0"/>
              </a:rPr>
              <a:t> (половое общение всех со всеми).</a:t>
            </a:r>
            <a:r>
              <a:rPr lang="ru-RU" dirty="0" smtClean="0"/>
              <a:t> </a:t>
            </a:r>
          </a:p>
          <a:p>
            <a:pPr eaLnBrk="1" hangingPunct="1">
              <a:defRPr/>
            </a:pPr>
            <a:r>
              <a:rPr lang="ru-RU" b="1" i="1" dirty="0" smtClean="0">
                <a:latin typeface="Candara" pitchFamily="34" charset="0"/>
              </a:rPr>
              <a:t>Затем произошёл  переход к парному браку – одного мужчины и одной женщины, когда мужчина не оставлял свою женщину после наступления у неё беременности (</a:t>
            </a:r>
            <a:r>
              <a:rPr lang="ru-RU" b="1" i="1" dirty="0" err="1" smtClean="0">
                <a:solidFill>
                  <a:schemeClr val="accent1"/>
                </a:solidFill>
                <a:latin typeface="Candara" pitchFamily="34" charset="0"/>
              </a:rPr>
              <a:t>пуналуальная</a:t>
            </a: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 семья</a:t>
            </a:r>
            <a:r>
              <a:rPr lang="ru-RU" b="1" i="1" dirty="0" smtClean="0">
                <a:latin typeface="Candara" pitchFamily="34" charset="0"/>
              </a:rPr>
              <a:t>).</a:t>
            </a:r>
            <a:r>
              <a:rPr lang="ru-RU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196975"/>
            <a:ext cx="8229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b="1" i="1" smtClean="0">
                <a:latin typeface="Candara" pitchFamily="34" charset="0"/>
              </a:rPr>
              <a:t>Затем возникает </a:t>
            </a:r>
            <a:r>
              <a:rPr lang="ru-RU" b="1" i="1" smtClean="0">
                <a:solidFill>
                  <a:schemeClr val="accent1"/>
                </a:solidFill>
                <a:latin typeface="Candara" pitchFamily="34" charset="0"/>
              </a:rPr>
              <a:t>материнская семья</a:t>
            </a:r>
            <a:r>
              <a:rPr lang="ru-RU" b="1" i="1" smtClean="0">
                <a:latin typeface="Candara" pitchFamily="34" charset="0"/>
              </a:rPr>
              <a:t> – группа родственников по  женской линии с потомством в 4-5 поколений  числом примерно в  200 или 300 человек.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b="1" i="1" smtClean="0">
                <a:latin typeface="Candara" pitchFamily="34" charset="0"/>
              </a:rPr>
              <a:t>И только с развитием частнособственнических  отношений возникает </a:t>
            </a:r>
            <a:r>
              <a:rPr lang="ru-RU" b="1" i="1" smtClean="0">
                <a:solidFill>
                  <a:schemeClr val="accent1"/>
                </a:solidFill>
                <a:latin typeface="Candara" pitchFamily="34" charset="0"/>
              </a:rPr>
              <a:t>моногамия</a:t>
            </a:r>
            <a:r>
              <a:rPr lang="ru-RU" b="1" i="1" smtClean="0">
                <a:latin typeface="Candara" pitchFamily="34" charset="0"/>
              </a:rPr>
              <a:t> как союз длительный, освящённый религией и охраняющий права собственника.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b="1" i="1" smtClean="0">
              <a:latin typeface="Candara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hlink"/>
                </a:solidFill>
                <a:latin typeface="Trebuchet MS" pitchFamily="34" charset="0"/>
              </a:rPr>
              <a:t>Появление семьи как социального института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latin typeface="Candara" pitchFamily="34" charset="0"/>
              </a:rPr>
              <a:t>Защита своих имущественных прав, воспитание детей, повышение уровня морали- все это способствовало возникновению брачного права и служило основой для появления семьи как самостоятельного социального института.</a:t>
            </a:r>
          </a:p>
        </p:txBody>
      </p:sp>
      <p:pic>
        <p:nvPicPr>
          <p:cNvPr id="7172" name="Picture 6" descr="семь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19250" y="4365625"/>
            <a:ext cx="5976938" cy="2303463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hlink"/>
                </a:solidFill>
                <a:latin typeface="Trebuchet MS" pitchFamily="34" charset="0"/>
              </a:rPr>
              <a:t>Функции брака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8229600" cy="2232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 </a:t>
            </a:r>
            <a:r>
              <a:rPr lang="ru-RU" sz="2800" b="1" i="1" dirty="0" smtClean="0">
                <a:latin typeface="Candara" pitchFamily="34" charset="0"/>
              </a:rPr>
              <a:t>удовлетворение половой потребности индивида,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Candara" pitchFamily="34" charset="0"/>
              </a:rPr>
              <a:t>удовлетворение его интимных (нравственных, духовных, эмоциональных)  потребностей  - во взаимной верности, </a:t>
            </a:r>
            <a:r>
              <a:rPr lang="ru-RU" sz="2800" b="1" i="1" dirty="0" err="1" smtClean="0">
                <a:latin typeface="Candara" pitchFamily="34" charset="0"/>
              </a:rPr>
              <a:t>взаимоподдержке</a:t>
            </a:r>
            <a:r>
              <a:rPr lang="ru-RU" sz="2800" b="1" i="1" dirty="0" smtClean="0">
                <a:latin typeface="Candara" pitchFamily="34" charset="0"/>
              </a:rPr>
              <a:t>, принадлежности, любви, понимании; </a:t>
            </a:r>
          </a:p>
        </p:txBody>
      </p:sp>
      <p:pic>
        <p:nvPicPr>
          <p:cNvPr id="8196" name="Picture 7" descr="img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708400" y="3716338"/>
            <a:ext cx="4656138" cy="2808287"/>
          </a:xfr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0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908050"/>
            <a:ext cx="82296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Candara" pitchFamily="34" charset="0"/>
              </a:rPr>
              <a:t>потребности в собственном воспроизводстве и наследовании семейных традиций;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Candara" pitchFamily="34" charset="0"/>
              </a:rPr>
              <a:t>потребности в   юридическом закреплении брачных отношений;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Candara" pitchFamily="34" charset="0"/>
              </a:rPr>
              <a:t>потребности в материальной и  экономической  поддержке и социальной заботе;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Candara" pitchFamily="34" charset="0"/>
              </a:rPr>
              <a:t>потребности в получении и сохранении своего брачного статуса –  более высокого, чем внебрачный.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dirty="0" smtClean="0"/>
          </a:p>
        </p:txBody>
      </p:sp>
      <p:pic>
        <p:nvPicPr>
          <p:cNvPr id="9219" name="Picture 11" descr="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4149725"/>
            <a:ext cx="446563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chemeClr val="hlink"/>
                </a:solidFill>
                <a:latin typeface="Trebuchet MS" pitchFamily="34" charset="0"/>
              </a:rPr>
              <a:t>Типы брака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Моногамия и полигамия</a:t>
            </a:r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Экзогамия</a:t>
            </a:r>
            <a:r>
              <a:rPr lang="ru-RU" b="1" i="1" dirty="0" smtClean="0">
                <a:latin typeface="Candara" pitchFamily="34" charset="0"/>
              </a:rPr>
              <a:t> как запрет на браки внутри своего рода</a:t>
            </a:r>
            <a:r>
              <a:rPr lang="ru-RU" dirty="0" smtClean="0"/>
              <a:t> </a:t>
            </a:r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Эндогамия</a:t>
            </a:r>
            <a:r>
              <a:rPr lang="ru-RU" b="1" i="1" dirty="0" smtClean="0">
                <a:latin typeface="Candara" pitchFamily="34" charset="0"/>
              </a:rPr>
              <a:t> как предписание заключить брак внутри своего племени</a:t>
            </a:r>
            <a:endParaRPr lang="ru-RU" dirty="0" smtClean="0"/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Первый</a:t>
            </a:r>
            <a:r>
              <a:rPr lang="ru-RU" b="1" i="1" dirty="0" smtClean="0">
                <a:latin typeface="Candara" pitchFamily="34" charset="0"/>
              </a:rPr>
              <a:t> брак и </a:t>
            </a: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повторный</a:t>
            </a:r>
            <a:r>
              <a:rPr lang="ru-RU" b="1" i="1" dirty="0" smtClean="0">
                <a:latin typeface="Candara" pitchFamily="34" charset="0"/>
              </a:rPr>
              <a:t> брак как заключаемый после развода или после смерти партнёра</a:t>
            </a: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620713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Официальный</a:t>
            </a:r>
            <a:r>
              <a:rPr lang="ru-RU" b="1" i="1" dirty="0" smtClean="0">
                <a:latin typeface="Candara" pitchFamily="34" charset="0"/>
              </a:rPr>
              <a:t> или </a:t>
            </a: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неофициальный</a:t>
            </a:r>
            <a:r>
              <a:rPr lang="ru-RU" b="1" i="1" dirty="0" smtClean="0">
                <a:latin typeface="Candara" pitchFamily="34" charset="0"/>
              </a:rPr>
              <a:t> (сожительство партнеров) брак</a:t>
            </a:r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  <a:latin typeface="Candara" pitchFamily="34" charset="0"/>
              </a:rPr>
              <a:t>Конкубинат</a:t>
            </a:r>
            <a:r>
              <a:rPr lang="ru-RU" b="1" i="1" dirty="0" smtClean="0">
                <a:latin typeface="Candara" pitchFamily="34" charset="0"/>
              </a:rPr>
              <a:t> как брак неофициальный, фактический и параллельный с уже существующим (так называемая вторая семья у мужчины)</a:t>
            </a:r>
            <a:r>
              <a:rPr lang="ru-RU" dirty="0" smtClean="0">
                <a:latin typeface="Candara" pitchFamily="34" charset="0"/>
              </a:rPr>
              <a:t> </a:t>
            </a:r>
          </a:p>
          <a:p>
            <a:pPr eaLnBrk="1" hangingPunct="1">
              <a:defRPr/>
            </a:pPr>
            <a:endParaRPr lang="ru-RU" b="1" i="1" dirty="0" smtClean="0">
              <a:latin typeface="Candar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latin typeface="Candara" pitchFamily="34" charset="0"/>
            </a:endParaRPr>
          </a:p>
        </p:txBody>
      </p:sp>
      <p:pic>
        <p:nvPicPr>
          <p:cNvPr id="11267" name="Picture 4" descr="happy-family-enjoying-freedom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1638" y="3789363"/>
            <a:ext cx="4319587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147</TotalTime>
  <Words>376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Разрез</vt:lpstr>
      <vt:lpstr>Тема 1. Брак как основа семьи</vt:lpstr>
      <vt:lpstr>Понятие брака</vt:lpstr>
      <vt:lpstr>История брака</vt:lpstr>
      <vt:lpstr>Слайд 4</vt:lpstr>
      <vt:lpstr>Появление семьи как социального института</vt:lpstr>
      <vt:lpstr>Функции брака</vt:lpstr>
      <vt:lpstr>Слайд 7</vt:lpstr>
      <vt:lpstr>Типы брака</vt:lpstr>
      <vt:lpstr>Слайд 9</vt:lpstr>
      <vt:lpstr>Слайд 10</vt:lpstr>
      <vt:lpstr>Классификация современного брака (Р.Мазур , США, 70-е годы ХХ века) </vt:lpstr>
      <vt:lpstr>Слайд 12</vt:lpstr>
      <vt:lpstr>Спасибо за внимание!</vt:lpstr>
    </vt:vector>
  </TitlesOfParts>
  <Company>Глушковы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 Брак как основа семьи</dc:title>
  <dc:creator>Женя</dc:creator>
  <cp:lastModifiedBy>re</cp:lastModifiedBy>
  <cp:revision>12</cp:revision>
  <dcterms:created xsi:type="dcterms:W3CDTF">2013-02-20T11:48:57Z</dcterms:created>
  <dcterms:modified xsi:type="dcterms:W3CDTF">2014-05-06T13:52:03Z</dcterms:modified>
</cp:coreProperties>
</file>