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A2E73-3FE2-4702-9D6C-005BCD8DD0C5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EFE76-FD10-4B28-972C-AE27C73716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1D478-1368-4D25-AC33-5B2D5CC855D5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50F9C-0907-4D83-8495-634273A51A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64971-1FDF-4A14-8C3E-48C351A347BD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E3D1B-194D-483C-954C-A54AF6DE5F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4B4F0-E3C9-4763-B476-5789434424E8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DA1A7-2562-479F-AC49-D3D626CE82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3688F-43D8-4579-9D8C-87EA408574A9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33FD5-1DF9-4265-9914-8E35FD499F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F0B9E-BBBF-4EC4-A1C6-3E33A9FA14CD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1F554-43E6-40ED-9626-8818CB3C50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F0DA4-F4FD-4B76-A54A-D76B471D6053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A6F01-0EF6-415C-9082-D72FC04C89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1C9A9-E3FE-4B51-B6C9-E18277B5DD14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9DFB6-5182-4106-9162-0BAECBA734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EDFE8-5D69-4D2C-810B-5608570CD925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043A2-CE42-42D4-BD73-FFB5CAC086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B886E-F371-48CD-AEAC-F660DD172402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AB481-83C2-45CD-A2B3-675990A206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C0BDC-0329-458E-89F3-CE3B4B16B32F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402F6-3840-4655-8FAB-A5F6AE589B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A603AB"/>
            </a:gs>
            <a:gs pos="6000">
              <a:srgbClr val="0819FB"/>
            </a:gs>
            <a:gs pos="13000">
              <a:srgbClr val="1A8D48"/>
            </a:gs>
            <a:gs pos="52000">
              <a:srgbClr val="FFFF00"/>
            </a:gs>
            <a:gs pos="89000">
              <a:srgbClr val="EE3F17"/>
            </a:gs>
            <a:gs pos="95000">
              <a:srgbClr val="E81766"/>
            </a:gs>
            <a:gs pos="100000">
              <a:srgbClr val="A603AB"/>
            </a:gs>
          </a:gsLst>
          <a:lin ang="78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202637D-553E-4720-A454-DBBB0A9CD612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5F4814C-944A-4392-8675-42AD495BFC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685800" y="785813"/>
            <a:ext cx="7772400" cy="2814637"/>
          </a:xfrm>
        </p:spPr>
        <p:txBody>
          <a:bodyPr/>
          <a:lstStyle/>
          <a:p>
            <a:r>
              <a:rPr lang="ru-RU" sz="4000" b="1" smtClean="0"/>
              <a:t>Тема 2. Брак как основа семьи</a:t>
            </a:r>
            <a:r>
              <a:rPr lang="ru-RU" sz="1600" smtClean="0"/>
              <a:t/>
            </a:r>
            <a:br>
              <a:rPr lang="ru-RU" sz="1600" smtClean="0"/>
            </a:br>
            <a:r>
              <a:rPr lang="ru-RU" sz="1600" smtClean="0"/>
              <a:t/>
            </a:r>
            <a:br>
              <a:rPr lang="ru-RU" sz="1600" smtClean="0"/>
            </a:br>
            <a:r>
              <a:rPr lang="ru-RU" sz="3600" b="1" smtClean="0"/>
              <a:t>Гендерные различия в отношениях к семье и браку у молодежи</a:t>
            </a:r>
            <a:endParaRPr lang="ru-RU" sz="360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b="1" i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Педагог-психолог Чистякова Ирина Григорьевна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Студенческая семья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Студенческая семья –</a:t>
            </a:r>
            <a:r>
              <a:rPr lang="ru-RU" dirty="0" smtClean="0"/>
              <a:t> это семья</a:t>
            </a:r>
            <a:r>
              <a:rPr lang="ru-RU" dirty="0"/>
              <a:t>, в </a:t>
            </a:r>
            <a:r>
              <a:rPr lang="ru-RU" dirty="0" smtClean="0"/>
              <a:t>которой  </a:t>
            </a:r>
            <a:r>
              <a:rPr lang="ru-RU" dirty="0"/>
              <a:t>один из супругов либо оба супруга состоят в каком-либо виде брачного союза -  официально зарегистрированном или фактическом браке. О последнем следует говорить в рамках проблемы добрачного поведения.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2532" name="Picture 2" descr="C:\Users\kafod2\Desktop\Новая папка\Студенческая семь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643063"/>
            <a:ext cx="4071937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Добрачное поведение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189163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/>
              <a:t>Добрачное поведение </a:t>
            </a:r>
            <a:r>
              <a:rPr lang="ru-RU" dirty="0"/>
              <a:t>в современном обществе представляет собой социальный институт,  закладывающий основные моменты будущих брачных отношений в юридически оформленном союзе.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256308">
            <a:off x="755650" y="4168775"/>
            <a:ext cx="25463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60203">
            <a:off x="4716463" y="4076700"/>
            <a:ext cx="27051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Статистика по добрачному поведению молодежи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По данным социологических исследований, проведенных в конце XX века, такая форма брака как сожительство, с каждым годом все активнее распространяется среди студенческой молодежи. Так, около 60% опрошенных студентов допускают возможность сексуальных внебрачных отношений.  Однако, несмотря на такое отношение к брачному выбору,  приоритетными в студенческих кругах остаются юридически оформленные браки. Так, из имеющих «вторую половину» фактически  две трети (61%) респондентов  состоят в юридически оформленном союзе.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1123676">
            <a:off x="322263" y="1695450"/>
            <a:ext cx="8456612" cy="3678238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Среди причин нежелания оформлять супружеские связи можно выделить следующие: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-ранее психофизиологическое развитие молодежи;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-отсутствие каких-либо ограничений в трансляции соответствующих поведенческих стратегий  в средствах массовой информации;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- ослабление социального контроля за сексуальным поведением  подростков;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- отсутствие социальных программ сексуального и семейного воспитания и обучения молодежи</a:t>
            </a:r>
            <a:r>
              <a:rPr lang="ru-RU" b="1" dirty="0"/>
              <a:t>.</a:t>
            </a:r>
            <a:r>
              <a:rPr lang="ru-RU" dirty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81041">
            <a:off x="327025" y="4554538"/>
            <a:ext cx="237172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64093">
            <a:off x="6084888" y="333375"/>
            <a:ext cx="23907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Отрицательные стороны фактического брака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По мнению  </a:t>
            </a:r>
            <a:r>
              <a:rPr lang="ru-RU" dirty="0" smtClean="0"/>
              <a:t>сексолога и социолога </a:t>
            </a:r>
            <a:r>
              <a:rPr lang="ru-RU" b="1" dirty="0" smtClean="0"/>
              <a:t>И.С</a:t>
            </a:r>
            <a:r>
              <a:rPr lang="ru-RU" b="1" dirty="0"/>
              <a:t>. </a:t>
            </a:r>
            <a:r>
              <a:rPr lang="ru-RU" b="1" dirty="0" smtClean="0"/>
              <a:t>Кона</a:t>
            </a:r>
            <a:r>
              <a:rPr lang="ru-RU" b="1" dirty="0"/>
              <a:t>,  о</a:t>
            </a:r>
            <a:r>
              <a:rPr lang="ru-RU" dirty="0"/>
              <a:t>трицательными </a:t>
            </a:r>
            <a:r>
              <a:rPr lang="ru-RU" dirty="0" err="1" smtClean="0"/>
              <a:t>сторо-нами</a:t>
            </a:r>
            <a:r>
              <a:rPr lang="ru-RU" dirty="0" smtClean="0"/>
              <a:t> </a:t>
            </a:r>
            <a:r>
              <a:rPr lang="ru-RU" dirty="0"/>
              <a:t>фактического брака являются: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- непрочность положения и отношений в таких союзах;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- отсутствие соответствующего социального (брачно-семейного) статуса; 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- </a:t>
            </a:r>
            <a:r>
              <a:rPr lang="ru-RU" dirty="0" err="1"/>
              <a:t>невосприятие</a:t>
            </a:r>
            <a:r>
              <a:rPr lang="ru-RU" dirty="0"/>
              <a:t> таких союзов </a:t>
            </a:r>
            <a:r>
              <a:rPr lang="ru-RU" dirty="0" smtClean="0"/>
              <a:t>традиционной частью  общества; 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- отсутствие защиты имущественных прав супругов и детей в таких браках.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6628" name="Picture 2" descr="C:\Users\kafod2\Desktop\Новая папка\И.С. Кон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5" y="1571625"/>
            <a:ext cx="330517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Причины гражданского безбрачия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Причины</a:t>
            </a:r>
            <a:r>
              <a:rPr lang="ru-RU" dirty="0"/>
              <a:t>, по которым  молодые люди  не оформляют официально свои брачные отношения, таковы: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- большинство  считает необязательной официальную регистрацию брака;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-недостаточно  средств </a:t>
            </a:r>
            <a:r>
              <a:rPr lang="ru-RU" dirty="0" smtClean="0"/>
              <a:t>к организации свадьбы,  содержанию </a:t>
            </a:r>
            <a:r>
              <a:rPr lang="ru-RU" dirty="0"/>
              <a:t>семьи;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-не готовы к </a:t>
            </a:r>
            <a:r>
              <a:rPr lang="ru-RU" dirty="0" smtClean="0"/>
              <a:t>серьёзной ответственности</a:t>
            </a:r>
            <a:r>
              <a:rPr lang="ru-RU" dirty="0"/>
              <a:t>, налагаемой браком.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Молодые взрослые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i="1" dirty="0"/>
              <a:t>Молодые взрослые</a:t>
            </a:r>
            <a:r>
              <a:rPr lang="ru-RU" dirty="0"/>
              <a:t> - это социально-возрастная  группа молодых (в возрасте от </a:t>
            </a:r>
            <a:r>
              <a:rPr lang="ru-RU" dirty="0" smtClean="0"/>
              <a:t>18 до 30 </a:t>
            </a:r>
            <a:r>
              <a:rPr lang="ru-RU" dirty="0"/>
              <a:t>лет</a:t>
            </a:r>
            <a:r>
              <a:rPr lang="ru-RU" dirty="0" smtClean="0"/>
              <a:t>) -   </a:t>
            </a:r>
            <a:r>
              <a:rPr lang="ru-RU" dirty="0"/>
              <a:t>образованных, креативных  представителей среднего класса, живущих в крупных городах, предпочитающих свободный график  работы, имеющих свой яркий стиль.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/>
          </a:p>
        </p:txBody>
      </p:sp>
      <p:pic>
        <p:nvPicPr>
          <p:cNvPr id="28676" name="Picture 2" descr="C:\Users\kafod2\Desktop\Новая папка\Молодые взрослы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88" y="1500188"/>
            <a:ext cx="3741737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60438" y="333375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Традиционные показатели взрослости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35313" y="1531938"/>
            <a:ext cx="5265737" cy="4525962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окончание </a:t>
            </a:r>
            <a:r>
              <a:rPr lang="ru-RU" dirty="0"/>
              <a:t>образования и выход на рынок труда;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поиск </a:t>
            </a:r>
            <a:r>
              <a:rPr lang="ru-RU" dirty="0"/>
              <a:t>первой работы и начало профессиональной жизни и, как следствие, </a:t>
            </a:r>
            <a:r>
              <a:rPr lang="ru-RU" dirty="0" smtClean="0"/>
              <a:t>связанная </a:t>
            </a:r>
            <a:r>
              <a:rPr lang="ru-RU" dirty="0"/>
              <a:t>с этим </a:t>
            </a:r>
            <a:r>
              <a:rPr lang="ru-RU" dirty="0" smtClean="0"/>
              <a:t>финансовая </a:t>
            </a:r>
            <a:r>
              <a:rPr lang="ru-RU" dirty="0"/>
              <a:t>независимость;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</a:t>
            </a:r>
            <a:r>
              <a:rPr lang="ru-RU" dirty="0"/>
              <a:t>вступление в первый </a:t>
            </a:r>
            <a:r>
              <a:rPr lang="ru-RU" dirty="0" smtClean="0"/>
              <a:t>брачно-партнёрский </a:t>
            </a:r>
            <a:r>
              <a:rPr lang="ru-RU" dirty="0"/>
              <a:t>союз и рождение первого ребенка.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330021">
            <a:off x="338138" y="384175"/>
            <a:ext cx="1246187" cy="335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54373">
            <a:off x="433388" y="4716463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Отставленное родительство</a:t>
            </a:r>
          </a:p>
        </p:txBody>
      </p:sp>
      <p:sp>
        <p:nvSpPr>
          <p:cNvPr id="307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Предполагает не только значительный временной зазор между началом сексуальных взаимоотношений и рождением ребенка, но и обретение экономической самостоятельности хотя бы одним из партнеров, как правило, мужчиной.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Вопросы к лекции 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1.Дайте </a:t>
            </a:r>
            <a:r>
              <a:rPr lang="ru-RU" dirty="0"/>
              <a:t>определение добрачного поведения. </a:t>
            </a:r>
            <a:endParaRPr lang="ru-RU" b="1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2.Какие стадии включает в себя добрачное поведение?</a:t>
            </a:r>
            <a:endParaRPr lang="ru-RU" b="1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3.Чем отличается добрачное поведение от процесса выбора партнера?</a:t>
            </a:r>
            <a:endParaRPr lang="ru-RU" b="1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4.Какие мотивы и факторы определяют выбор партнера в браке?</a:t>
            </a:r>
            <a:endParaRPr lang="ru-RU" b="1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5.Опишите основные теории выбора брачного партнера. Какая </a:t>
            </a:r>
            <a:r>
              <a:rPr lang="ru-RU" dirty="0" smtClean="0"/>
              <a:t>теория, </a:t>
            </a:r>
            <a:r>
              <a:rPr lang="ru-RU" dirty="0"/>
              <a:t>на ваш </a:t>
            </a:r>
            <a:r>
              <a:rPr lang="ru-RU" dirty="0" smtClean="0"/>
              <a:t>взгляд, </a:t>
            </a:r>
            <a:r>
              <a:rPr lang="ru-RU" dirty="0"/>
              <a:t>является наиболее успешной?</a:t>
            </a:r>
            <a:endParaRPr lang="ru-RU" b="1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6.Что такое «фактический» брак? Перечислите его положительные и отрицательные стороны.</a:t>
            </a:r>
            <a:endParaRPr lang="ru-RU" b="1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7.Назовите основные причины нежелания молодежи регистрировать  свои </a:t>
            </a:r>
            <a:r>
              <a:rPr lang="ru-RU" dirty="0" smtClean="0"/>
              <a:t>отношения в органах ЗАГС.</a:t>
            </a:r>
            <a:endParaRPr lang="ru-RU" b="1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8.Дайте определения понятию  </a:t>
            </a:r>
            <a:r>
              <a:rPr lang="ru-RU" dirty="0"/>
              <a:t>«молодые взрослые». Какие гендерные стратегии </a:t>
            </a:r>
            <a:r>
              <a:rPr lang="ru-RU" dirty="0" smtClean="0"/>
              <a:t>молодые взрослые выбирают </a:t>
            </a:r>
            <a:r>
              <a:rPr lang="ru-RU" dirty="0"/>
              <a:t>в настоящее время?</a:t>
            </a:r>
            <a:endParaRPr lang="ru-RU" b="1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mtClean="0"/>
              <a:t>Вопросы:</a:t>
            </a:r>
            <a:br>
              <a:rPr lang="ru-RU" sz="4000" b="1" smtClean="0"/>
            </a:br>
            <a:endParaRPr lang="ru-RU" sz="4000" smtClean="0"/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1.Структура и динамика добрачного поведения</a:t>
            </a:r>
          </a:p>
          <a:p>
            <a:pPr>
              <a:buFont typeface="Arial" charset="0"/>
              <a:buNone/>
            </a:pPr>
            <a:r>
              <a:rPr lang="ru-RU" smtClean="0"/>
              <a:t>2.Факторы, определяющие добрачное поведение</a:t>
            </a:r>
          </a:p>
          <a:p>
            <a:pPr>
              <a:buFont typeface="Arial" charset="0"/>
              <a:buNone/>
            </a:pPr>
            <a:r>
              <a:rPr lang="ru-RU" smtClean="0"/>
              <a:t>3.Особенности добрачного поведения у студенческой  молодежи. </a:t>
            </a:r>
          </a:p>
          <a:p>
            <a:pPr>
              <a:buFont typeface="Arial" charset="0"/>
              <a:buNone/>
            </a:pPr>
            <a:r>
              <a:rPr lang="ru-RU" smtClean="0"/>
              <a:t>4.Гедерные стратегии «молодых взрослых».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Задания для самоконтроля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1.Напишите </a:t>
            </a:r>
            <a:r>
              <a:rPr lang="ru-RU" dirty="0"/>
              <a:t>сочинение </a:t>
            </a:r>
            <a:r>
              <a:rPr lang="ru-RU" dirty="0" smtClean="0"/>
              <a:t>– рассуждение на тему  </a:t>
            </a:r>
            <a:r>
              <a:rPr lang="ru-RU" dirty="0"/>
              <a:t>«Молодые </a:t>
            </a:r>
            <a:r>
              <a:rPr lang="ru-RU" dirty="0" smtClean="0"/>
              <a:t>взрослые  </a:t>
            </a:r>
            <a:r>
              <a:rPr lang="ru-RU" dirty="0"/>
              <a:t>30 лет спустя». Опишите их образ жизни, ценностные </a:t>
            </a:r>
            <a:r>
              <a:rPr lang="ru-RU" dirty="0" smtClean="0"/>
              <a:t>ориентации,  </a:t>
            </a:r>
            <a:r>
              <a:rPr lang="ru-RU" dirty="0"/>
              <a:t>отношения с противоположным полом, детьми, старшим поколением.</a:t>
            </a:r>
            <a:endParaRPr lang="ru-RU" b="1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2. Заполните таблицу, указав преимущества и недостатки   ранних добрачных отношений у </a:t>
            </a:r>
            <a:r>
              <a:rPr lang="ru-RU" dirty="0" smtClean="0"/>
              <a:t>учащейся молодежи </a:t>
            </a:r>
            <a:r>
              <a:rPr lang="ru-RU" dirty="0"/>
              <a:t>(возраст </a:t>
            </a:r>
            <a:r>
              <a:rPr lang="ru-RU" dirty="0" smtClean="0"/>
              <a:t>14-18 </a:t>
            </a:r>
            <a:r>
              <a:rPr lang="ru-RU" dirty="0"/>
              <a:t>лет).</a:t>
            </a:r>
            <a:endParaRPr lang="ru-RU" b="1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2532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9300"/>
                <a:gridCol w="2019300"/>
              </a:tblGrid>
              <a:tr h="1757362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Преимущества ранних добрачных отношений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Недостатки ранних добрачных отношений</a:t>
                      </a:r>
                      <a:endParaRPr lang="ru-RU" dirty="0"/>
                    </a:p>
                  </a:txBody>
                  <a:tcPr/>
                </a:tc>
              </a:tr>
              <a:tr h="77459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Темы рефератов и эссе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1.Проблемы ранних браков среди молодежи.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2.Ценности «молодых взрослых».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3.Опасности раннего материнства для девочек-подростков.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4.Социально-психологический портрет  мальчика-отца в современном обществе.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6.Студенческая семья: проблемы и перспективы.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7.Государственная  поддержка молодых семей в России и за рубежом.</a:t>
            </a: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Литература: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1.Демографическое будущее России // Под ред. Л.Л. </a:t>
            </a:r>
            <a:r>
              <a:rPr lang="ru-RU" dirty="0" err="1" smtClean="0"/>
              <a:t>Рыбаковского</a:t>
            </a:r>
            <a:r>
              <a:rPr lang="ru-RU" dirty="0" smtClean="0"/>
              <a:t>, Г.Н. </a:t>
            </a:r>
            <a:r>
              <a:rPr lang="ru-RU" dirty="0" err="1" smtClean="0"/>
              <a:t>Кареловой</a:t>
            </a:r>
            <a:r>
              <a:rPr lang="ru-RU" dirty="0" smtClean="0"/>
              <a:t>. - М.: Изд-во "Права человека", 2001. С. 10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2.Голод С.И. XX век и тенденции сексуальных отношений в России/ С.И. Голод. - СПб: Изд-во "</a:t>
            </a:r>
            <a:r>
              <a:rPr lang="ru-RU" dirty="0" err="1" smtClean="0"/>
              <a:t>Алетейя</a:t>
            </a:r>
            <a:r>
              <a:rPr lang="ru-RU" dirty="0" smtClean="0"/>
              <a:t>", 1996.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3.Полутин С.В. Молодежь в системе социального воспроизводства: социологический анализ / С.В. Полутин. - Саранск: Изд-во Мордовского Университета, 2000. С. 125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4.Кваша Б.Ф., </a:t>
            </a:r>
            <a:r>
              <a:rPr lang="ru-RU" dirty="0" err="1" smtClean="0"/>
              <a:t>Спицнадель</a:t>
            </a:r>
            <a:r>
              <a:rPr lang="ru-RU" dirty="0" smtClean="0"/>
              <a:t> В.Б., </a:t>
            </a:r>
            <a:r>
              <a:rPr lang="ru-RU" dirty="0" err="1" smtClean="0"/>
              <a:t>Минко</a:t>
            </a:r>
            <a:r>
              <a:rPr lang="ru-RU" dirty="0" smtClean="0"/>
              <a:t> Н.И. Ценностные основы семьи / Б.Ф. Кваша, В.Б. </a:t>
            </a:r>
            <a:r>
              <a:rPr lang="ru-RU" dirty="0" err="1" smtClean="0"/>
              <a:t>Спицнадель</a:t>
            </a:r>
            <a:r>
              <a:rPr lang="ru-RU" dirty="0" smtClean="0"/>
              <a:t>, Н.И. </a:t>
            </a:r>
            <a:r>
              <a:rPr lang="ru-RU" dirty="0" err="1" smtClean="0"/>
              <a:t>Минко</a:t>
            </a:r>
            <a:r>
              <a:rPr lang="ru-RU" dirty="0" smtClean="0"/>
              <a:t>. -  СПб.: Изд-во СПб. юридического института МВД России, 1997. С. 42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5.Левин А.И., Левина Л.В. Современная семья и ее эволюция в условиях перехода к постиндустриальному обществу / А.И. Левина, Л.В. Левина. - Курск: Курский институт соц. образования (фил.) МГСУ, 2001.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Добрачное поведение</a:t>
            </a: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    Включает в себя биологические, психологические и культурные ценностные ориентации, которые вызывают интерес к индивидам противоположного пола и создают направленность деятельности, одной из основных целей которой является создание семьи.</a:t>
            </a:r>
          </a:p>
          <a:p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Структура добрачного поведения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Включает </a:t>
            </a:r>
            <a:r>
              <a:rPr lang="ru-RU" dirty="0"/>
              <a:t>в себя </a:t>
            </a:r>
            <a:r>
              <a:rPr lang="ru-RU" b="1" dirty="0"/>
              <a:t>ряд </a:t>
            </a:r>
            <a:r>
              <a:rPr lang="ru-RU" b="1" dirty="0" smtClean="0"/>
              <a:t>признаков</a:t>
            </a:r>
            <a:r>
              <a:rPr lang="ru-RU" dirty="0" smtClean="0"/>
              <a:t>: 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-родительская семья;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-культура общества;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-биологические, психологические и социально-демографические характеристики индивида;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-наличие соперников и круга возможностей для выбора  брачного партнера;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-отношение к партнеру родителей, родственников, друзей;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-ценностные ориентации индивида;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-цель добрачного поведения;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-принятие решения о вступлении в брак.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Мотивы выбора объекта любви</a:t>
            </a:r>
          </a:p>
        </p:txBody>
      </p:sp>
      <p:sp>
        <p:nvSpPr>
          <p:cNvPr id="17410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Теория Артура Шопергауэра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Существуют </a:t>
            </a:r>
            <a:r>
              <a:rPr lang="ru-RU" b="1" dirty="0" smtClean="0"/>
              <a:t>три </a:t>
            </a:r>
            <a:r>
              <a:rPr lang="ru-RU" b="1" dirty="0"/>
              <a:t>рода мотивов</a:t>
            </a:r>
            <a:r>
              <a:rPr lang="ru-RU" dirty="0"/>
              <a:t> при выборе объекта любви: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/>
              <a:t>1.Биологические или природные </a:t>
            </a:r>
            <a:r>
              <a:rPr lang="ru-RU" dirty="0"/>
              <a:t>- мотивы рода – выражены во внешней красоте (возраст,  здоровье, телосложение, красота лица и т.д.).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/>
              <a:t>2.Психические или культурные </a:t>
            </a:r>
            <a:r>
              <a:rPr lang="ru-RU" dirty="0"/>
              <a:t>– такие свойства личности, как сила воли, решительность, мужество, благородство, доброе сердце и др.).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/>
              <a:t>3.Компенсаторные или индивидуальные </a:t>
            </a:r>
            <a:r>
              <a:rPr lang="ru-RU" dirty="0"/>
              <a:t>– всякий любит то, чего не достает ему самому (мужественный мужчина ищет женственную женщину, невысокий – высокую, белокурый – темноволосую и т.д.)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17412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7413" name="Содержимое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4" name="Picture 2" descr="C:\Users\kafod2\Desktop\Новая папка\А.Шопенгауэ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1500188"/>
            <a:ext cx="34480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Теории выбора брачного партнера</a:t>
            </a:r>
            <a:endParaRPr lang="ru-RU" dirty="0"/>
          </a:p>
        </p:txBody>
      </p:sp>
      <p:sp>
        <p:nvSpPr>
          <p:cNvPr id="18434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Теория гомогамии</a:t>
            </a:r>
          </a:p>
        </p:txBody>
      </p:sp>
      <p:sp>
        <p:nvSpPr>
          <p:cNvPr id="18435" name="Содержимое 3"/>
          <p:cNvSpPr>
            <a:spLocks noGrp="1"/>
          </p:cNvSpPr>
          <p:nvPr>
            <p:ph sz="half" idx="2"/>
          </p:nvPr>
        </p:nvSpPr>
        <p:spPr>
          <a:xfrm>
            <a:off x="500063" y="2214563"/>
            <a:ext cx="4040187" cy="395128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 В брак вступают люди одной расы и национальности, одного вероисповедания, социального класса, близкого уровня образования, возраста, одинакового брачного статуса и проживающие недалеко друг от друга. </a:t>
            </a:r>
          </a:p>
          <a:p>
            <a:endParaRPr lang="ru-RU" smtClean="0"/>
          </a:p>
        </p:txBody>
      </p:sp>
      <p:sp>
        <p:nvSpPr>
          <p:cNvPr id="18436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8437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8" name="Picture 2" descr="C:\Users\kafod2\Desktop\Новая папка\Теория гомогам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5" y="1571625"/>
            <a:ext cx="4406900" cy="428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Теории выбора брачного партнера</a:t>
            </a:r>
            <a:endParaRPr lang="ru-RU" dirty="0"/>
          </a:p>
        </p:txBody>
      </p:sp>
      <p:sp>
        <p:nvSpPr>
          <p:cNvPr id="19458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Теория дополняющих потребностей: </a:t>
            </a:r>
          </a:p>
        </p:txBody>
      </p:sp>
      <p:sp>
        <p:nvSpPr>
          <p:cNvPr id="19459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предпочтение таких партнеров по браку, которые будут удовлетворять их нереализованные потребности (к примеру, любящий власть будет искать партнера, склонного к подчинению). </a:t>
            </a:r>
          </a:p>
          <a:p>
            <a:endParaRPr lang="ru-RU" smtClean="0"/>
          </a:p>
        </p:txBody>
      </p:sp>
      <p:sp>
        <p:nvSpPr>
          <p:cNvPr id="19460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9461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62" name="Picture 2" descr="C:\Users\kafod2\Desktop\Новая папка\Теория дополняющих потребносте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3" y="1571625"/>
            <a:ext cx="4592637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ru-RU" dirty="0" smtClean="0"/>
              <a:t>Теории выбора брачного партнера</a:t>
            </a:r>
            <a:br>
              <a:rPr lang="ru-RU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20482" name="Содержимое 3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469741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400" b="1" smtClean="0"/>
              <a:t>Теория «стимул-ценность-роль». </a:t>
            </a:r>
            <a:r>
              <a:rPr lang="ru-RU" sz="2400" smtClean="0"/>
              <a:t>Стимул – это первая стадия, на которой происходит выбор партнера, исходя из его физической привлекательности.</a:t>
            </a: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24906">
            <a:off x="3600450" y="3341688"/>
            <a:ext cx="2173288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Стимул – ценность - роль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03575" y="1628775"/>
            <a:ext cx="5411788" cy="4525963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Если партнеры нравятся друг другу, то их отношения переходят во вторую стадию – ценности. При наличии сходства взглядов на ценности (жизнь, брак, мужские и женские роли) наступает третья стадия – роль – это   соответствие ролевого поведения имеющимся ожиданиям.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43116">
            <a:off x="809625" y="2606675"/>
            <a:ext cx="22479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910</Words>
  <Application>Microsoft Office PowerPoint</Application>
  <PresentationFormat>Экран (4:3)</PresentationFormat>
  <Paragraphs>92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Calibri</vt:lpstr>
      <vt:lpstr>Arial</vt:lpstr>
      <vt:lpstr>Тема Office</vt:lpstr>
      <vt:lpstr>Тема 2. Брак как основа семьи  Гендерные различия в отношениях к семье и браку у молодежи</vt:lpstr>
      <vt:lpstr>Вопросы: </vt:lpstr>
      <vt:lpstr>Добрачное поведение</vt:lpstr>
      <vt:lpstr>Структура добрачного поведения</vt:lpstr>
      <vt:lpstr>Мотивы выбора объекта любви</vt:lpstr>
      <vt:lpstr>Теории выбора брачного партнера</vt:lpstr>
      <vt:lpstr>Теории выбора брачного партнера</vt:lpstr>
      <vt:lpstr>  Теории выбора брачного партнера  </vt:lpstr>
      <vt:lpstr>Стимул – ценность - роль</vt:lpstr>
      <vt:lpstr>Студенческая семья</vt:lpstr>
      <vt:lpstr>Добрачное поведение</vt:lpstr>
      <vt:lpstr>Статистика по добрачному поведению молодежи</vt:lpstr>
      <vt:lpstr>Слайд 13</vt:lpstr>
      <vt:lpstr>Отрицательные стороны фактического брака</vt:lpstr>
      <vt:lpstr>Причины гражданского безбрачия</vt:lpstr>
      <vt:lpstr>Молодые взрослые</vt:lpstr>
      <vt:lpstr>Традиционные показатели взрослости</vt:lpstr>
      <vt:lpstr>Отставленное родительство</vt:lpstr>
      <vt:lpstr>Вопросы к лекции  </vt:lpstr>
      <vt:lpstr>Задания для самоконтроля </vt:lpstr>
      <vt:lpstr>Темы рефератов и эссе </vt:lpstr>
      <vt:lpstr>Литература: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Брак как основа семьи Лекция 2 Гендерные различия в отношениях к семье и браку у молодежи</dc:title>
  <dc:creator>kafod2</dc:creator>
  <cp:lastModifiedBy>Тамара</cp:lastModifiedBy>
  <cp:revision>24</cp:revision>
  <dcterms:created xsi:type="dcterms:W3CDTF">2013-01-23T06:53:15Z</dcterms:created>
  <dcterms:modified xsi:type="dcterms:W3CDTF">2014-01-31T04:34:17Z</dcterms:modified>
</cp:coreProperties>
</file>