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786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786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45338-6101-4783-9ECE-808E5480D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4F8F9-47B7-42F3-AC9E-5E9D28B835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10909-B33F-4E55-8EA9-2F15C882A6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6599E-3F1B-4EFF-A374-37F44BDEF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632FB0-4586-4480-AECA-22E87AAD54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B57C9-DA7C-4AD7-89EB-1AC9F2C295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7E807-4268-4697-88C7-CBF9C1443B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C6C1C-C910-48CC-AA7B-03C5F69625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2C5CF-12B0-4103-8A0E-1B18DA50F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CDB6F-ABCF-4850-AE4D-5E968ECF55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095A7-79C5-4FF4-9788-141C117A9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57F237-27DA-48B5-A476-F533884331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7F80E-7FC2-427D-A7E4-B6ABBFE17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7680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80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80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7680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0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0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1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1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1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1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1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1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1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1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1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1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682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82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82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823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824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82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826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827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828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829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830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76832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33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34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35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836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6837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838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683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684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4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4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2DCAB7D-5DC9-45F0-8F67-4744FAA936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684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8" r:id="rId1"/>
    <p:sldLayoutId id="2147483787" r:id="rId2"/>
    <p:sldLayoutId id="2147483786" r:id="rId3"/>
    <p:sldLayoutId id="2147483785" r:id="rId4"/>
    <p:sldLayoutId id="2147483784" r:id="rId5"/>
    <p:sldLayoutId id="2147483783" r:id="rId6"/>
    <p:sldLayoutId id="2147483782" r:id="rId7"/>
    <p:sldLayoutId id="2147483781" r:id="rId8"/>
    <p:sldLayoutId id="2147483780" r:id="rId9"/>
    <p:sldLayoutId id="2147483779" r:id="rId10"/>
    <p:sldLayoutId id="2147483778" r:id="rId11"/>
    <p:sldLayoutId id="2147483777" r:id="rId12"/>
    <p:sldLayoutId id="2147483776" r:id="rId13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0%D0%B0%D0%B1%D0%BE%D1%87%D0%B0%D1%8F_%D1%81%D0%B8%D0%BB%D0%B0" TargetMode="External"/><Relationship Id="rId2" Type="http://schemas.openxmlformats.org/officeDocument/2006/relationships/hyperlink" Target="http://ru.wikipedia.org/wiki/%D0%9E%D0%B1%D1%89%D0%B5%D1%81%D1%82%D0%B2%D0%B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341438"/>
            <a:ext cx="7772400" cy="173672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i="1" smtClean="0">
                <a:latin typeface="Book Antiqua" pitchFamily="18" charset="0"/>
              </a:rPr>
              <a:t>Тема  5. </a:t>
            </a:r>
            <a:r>
              <a:rPr lang="ru-RU" sz="4800" b="1" i="1" dirty="0" smtClean="0">
                <a:latin typeface="Book Antiqua" pitchFamily="18" charset="0"/>
              </a:rPr>
              <a:t>Экономические модели семьи в рыночном обществе</a:t>
            </a:r>
          </a:p>
        </p:txBody>
      </p:sp>
      <p:pic>
        <p:nvPicPr>
          <p:cNvPr id="3076" name="Picture 4" descr="main-11779-633a90f6ffaa89e36249b25cb5cc82c2-300x21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84888" y="3933825"/>
            <a:ext cx="27146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3141663"/>
            <a:ext cx="6400800" cy="1447800"/>
          </a:xfrm>
          <a:noFill/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ru-RU" smtClean="0">
                <a:effectLst/>
              </a:rPr>
              <a:t>Педагог-психолог Чистякова Ирина Григорьевна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latin typeface="Book Antiqua" pitchFamily="18" charset="0"/>
              </a:rPr>
              <a:t>Формы трудовой занятости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b="1" i="1" smtClean="0">
                <a:latin typeface="Trebuchet MS" pitchFamily="34" charset="0"/>
              </a:rPr>
              <a:t>Современные исследователи выделяют помимо домохозяйства такие формы трудовой занятости как </a:t>
            </a:r>
            <a:r>
              <a:rPr lang="ru-RU" sz="2400" b="1" i="1" smtClean="0">
                <a:solidFill>
                  <a:schemeClr val="accent1"/>
                </a:solidFill>
                <a:latin typeface="Trebuchet MS" pitchFamily="34" charset="0"/>
              </a:rPr>
              <a:t>личное подсобное хозяйство, крестьянское фермерское хозяйство, надомный труд, семейный подряд, семейное предприятие, индивидуально-трудовая деятельность</a:t>
            </a:r>
            <a:r>
              <a:rPr lang="ru-RU" sz="2400" b="1" i="1" smtClean="0">
                <a:latin typeface="Trebuchet MS" pitchFamily="34" charset="0"/>
              </a:rPr>
              <a:t> (кустарно-ремесленный промысел). </a:t>
            </a:r>
          </a:p>
        </p:txBody>
      </p:sp>
      <p:pic>
        <p:nvPicPr>
          <p:cNvPr id="12292" name="Picture 6" descr="traktor_2_1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124075" y="4076700"/>
            <a:ext cx="4968875" cy="2582863"/>
          </a:xfr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latin typeface="Book Antiqua" pitchFamily="18" charset="0"/>
              </a:rPr>
              <a:t>Ценность женщины в семье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latin typeface="Trebuchet MS" pitchFamily="34" charset="0"/>
              </a:rPr>
              <a:t>И женщина, и мужчина, и ребёнок в семье имеют свою цену, или, иначе, ценность.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latin typeface="Trebuchet MS" pitchFamily="34" charset="0"/>
              </a:rPr>
              <a:t>На протяжении многих веков существовал калым как вполне реальная плата родителям невесты от жениха и его семьи за её воспитание, обучение. Цена калыма зависела от ряда социальных и психологических причин.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i="1" dirty="0" smtClean="0">
                <a:latin typeface="Trebuchet MS" pitchFamily="34" charset="0"/>
              </a:rPr>
              <a:t>Ценность женщины зависит от  статуса родителей невесты, её возраста, национальности, материального положения, практических навыков и умений, знаний, черт характера.  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latin typeface="Book Antiqua" pitchFamily="18" charset="0"/>
              </a:rPr>
              <a:t>Ценность мужчины и ребёнка в семье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b="1" i="1" dirty="0" smtClean="0">
                <a:latin typeface="Trebuchet MS" pitchFamily="34" charset="0"/>
              </a:rPr>
              <a:t>Цена мужчины обусловлена его  высоким положением, состоянием, престижем в обществе. </a:t>
            </a:r>
          </a:p>
          <a:p>
            <a:pPr eaLnBrk="1" hangingPunct="1">
              <a:defRPr/>
            </a:pPr>
            <a:r>
              <a:rPr lang="ru-RU" sz="2400" b="1" i="1" dirty="0" smtClean="0">
                <a:latin typeface="Trebuchet MS" pitchFamily="34" charset="0"/>
              </a:rPr>
              <a:t>Цена детей. Родители много вкладывают в них, в надежде получить со временем какую-то отдачу.</a:t>
            </a:r>
          </a:p>
          <a:p>
            <a:pPr eaLnBrk="1" hangingPunct="1">
              <a:defRPr/>
            </a:pPr>
            <a:endParaRPr lang="ru-RU" sz="2400" b="1" i="1" dirty="0" smtClean="0">
              <a:latin typeface="Trebuchet MS" pitchFamily="34" charset="0"/>
            </a:endParaRPr>
          </a:p>
        </p:txBody>
      </p:sp>
      <p:pic>
        <p:nvPicPr>
          <p:cNvPr id="14340" name="Picture 6" descr="schastlivaya-semia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148263" y="4292600"/>
            <a:ext cx="3671887" cy="2449513"/>
          </a:xfr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latin typeface="Book Antiqua" pitchFamily="18" charset="0"/>
              </a:rPr>
              <a:t>Экономико-демографическое развитие семьи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b="1" i="1" dirty="0" smtClean="0">
                <a:latin typeface="Trebuchet MS" pitchFamily="34" charset="0"/>
              </a:rPr>
              <a:t>Люди хотят иметь детей, но при этом хотят зарабатывать столько, сколько им необходимо для жизни, для уверенности в будущем. Дети не приносят прибыли, и их перестают рожать. Отсюда задача: переложить часть родительских расходов на детей на государство, перераспределить их между различными социальными институтами – государственными и негосударственными</a:t>
            </a:r>
            <a:r>
              <a:rPr lang="ru-RU" dirty="0" smtClean="0"/>
              <a:t>.</a:t>
            </a:r>
          </a:p>
        </p:txBody>
      </p:sp>
      <p:pic>
        <p:nvPicPr>
          <p:cNvPr id="15364" name="Picture 4" descr="20458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9338" y="4652963"/>
            <a:ext cx="38369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i="1" smtClean="0">
                <a:latin typeface="Book Antiqua" pitchFamily="18" charset="0"/>
              </a:rPr>
              <a:t>Вопросы к лекции: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ru-RU" sz="20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i="1" smtClean="0">
                <a:latin typeface="Trebuchet MS" pitchFamily="34" charset="0"/>
              </a:rPr>
              <a:t>Потребительские расходы современной семьи – каковы они? На что преимущественного тратит средства ваша семья?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i="1" smtClean="0">
                <a:latin typeface="Trebuchet MS" pitchFamily="34" charset="0"/>
              </a:rPr>
              <a:t>С какой целью используется понятие «домохозяйство»? Чем оно отличается от понятия «семья»?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i="1" smtClean="0">
                <a:latin typeface="Trebuchet MS" pitchFamily="34" charset="0"/>
              </a:rPr>
              <a:t>Цена и ценность по отношению к ребёнку, женщине, мужчине – как они сопоставляются?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i="1" smtClean="0">
                <a:latin typeface="Trebuchet MS" pitchFamily="34" charset="0"/>
              </a:rPr>
              <a:t>Что необходимо сделать государству, чтобы повысить рождаемость?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smtClean="0">
                <a:latin typeface="Book Antiqua" pitchFamily="18" charset="0"/>
              </a:rPr>
              <a:t>Задание для самоконтроля: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3072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b="1" i="1" smtClean="0">
                <a:latin typeface="Trebuchet MS" pitchFamily="34" charset="0"/>
              </a:rPr>
              <a:t>Определите, почему ваши родители выбрали друг друга.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b="1" i="1" smtClean="0">
                <a:latin typeface="Trebuchet MS" pitchFamily="34" charset="0"/>
              </a:rPr>
              <a:t>Определите собственный ранг в процедуре брачного отбора.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b="1" i="1" smtClean="0">
                <a:latin typeface="Trebuchet MS" pitchFamily="34" charset="0"/>
              </a:rPr>
              <a:t>Составьте в вашей тетради таблицу, в которой отразите примерный уровень удовлетворения существующих в вашей семье основных потребностей  материального и духовного характера. Поставьте для этого цифру  в каждой графе последней строки  от одного до десяти, где единица – минимальное значение, а десятка – максимальное. Вот образец: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465" name="Group 185"/>
          <p:cNvGraphicFramePr>
            <a:graphicFrameLocks noGrp="1"/>
          </p:cNvGraphicFramePr>
          <p:nvPr/>
        </p:nvGraphicFramePr>
        <p:xfrm>
          <a:off x="323850" y="1916113"/>
          <a:ext cx="8569325" cy="3297237"/>
        </p:xfrm>
        <a:graphic>
          <a:graphicData uri="http://schemas.openxmlformats.org/drawingml/2006/table">
            <a:tbl>
              <a:tblPr/>
              <a:tblGrid>
                <a:gridCol w="871538"/>
                <a:gridCol w="749300"/>
                <a:gridCol w="1384300"/>
                <a:gridCol w="1155700"/>
                <a:gridCol w="920750"/>
                <a:gridCol w="922337"/>
                <a:gridCol w="923925"/>
                <a:gridCol w="1641475"/>
              </a:tblGrid>
              <a:tr h="98107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Материальные потребности семьи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Духовные потребности семьи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84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Жильё, </a:t>
                      </a:r>
                      <a:r>
                        <a:rPr kumimoji="0" lang="ru-RU" sz="16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тран-спорт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деньги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еда, питье,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одежда, обувь, </a:t>
                      </a:r>
                      <a:r>
                        <a:rPr kumimoji="0" lang="ru-RU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аксессуа-ры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  <a:ea typeface="Calibri" pitchFamily="34" charset="0"/>
                        <a:cs typeface="Microsoft Sans Serif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лекар-ства</a:t>
                      </a: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, оздоровление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чте-ние</a:t>
                      </a: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,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музыка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теат-ры</a:t>
                      </a: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, музеи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выставки, концерты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путешест-вия</a:t>
                      </a: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, семейный отдых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  <a:ea typeface="Calibri" pitchFamily="34" charset="0"/>
                          <a:cs typeface="Microsoft Sans Serif" pitchFamily="34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i="1" smtClean="0">
                <a:latin typeface="Book Antiqua" pitchFamily="18" charset="0"/>
              </a:rPr>
              <a:t>Темы  рефератов и эссе: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800" b="1" i="1" smtClean="0">
                <a:latin typeface="Trebuchet MS" pitchFamily="34" charset="0"/>
              </a:rPr>
              <a:t>Брачный рынок в современном столичном городе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800" b="1" i="1" smtClean="0">
                <a:latin typeface="Trebuchet MS" pitchFamily="34" charset="0"/>
              </a:rPr>
              <a:t>«Цена» ребёнка и ценность родительства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800" b="1" i="1" smtClean="0">
                <a:latin typeface="Trebuchet MS" pitchFamily="34" charset="0"/>
              </a:rPr>
              <a:t>Мужчина как глава домохозяйства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800" b="1" i="1" smtClean="0">
                <a:latin typeface="Trebuchet MS" pitchFamily="34" charset="0"/>
              </a:rPr>
              <a:t>Женские роли в семье и домохозяйстве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800" b="1" i="1" smtClean="0">
                <a:latin typeface="Trebuchet MS" pitchFamily="34" charset="0"/>
              </a:rPr>
              <a:t>Материальные и духовные потребности семьи в начале ХХ</a:t>
            </a:r>
            <a:r>
              <a:rPr lang="en-US" sz="2800" b="1" i="1" smtClean="0">
                <a:latin typeface="Trebuchet MS" pitchFamily="34" charset="0"/>
              </a:rPr>
              <a:t>I </a:t>
            </a:r>
            <a:r>
              <a:rPr lang="ru-RU" sz="2800" b="1" i="1" smtClean="0">
                <a:latin typeface="Trebuchet MS" pitchFamily="34" charset="0"/>
              </a:rPr>
              <a:t>века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800" b="1" i="1" smtClean="0">
                <a:latin typeface="Trebuchet MS" pitchFamily="34" charset="0"/>
              </a:rPr>
              <a:t>Экономический кризис и его влияние на рождаемость 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i="1" smtClean="0">
                <a:latin typeface="Book Antiqua" pitchFamily="18" charset="0"/>
              </a:rPr>
              <a:t>Литература: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000" b="1" i="1" dirty="0" smtClean="0">
                <a:latin typeface="Trebuchet MS" pitchFamily="34" charset="0"/>
              </a:rPr>
              <a:t>Беккер Г.  Человеческий капитал // США: экономика, политика, идеология. 1993. № 11-12.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000" b="1" i="1" dirty="0" smtClean="0">
                <a:latin typeface="Trebuchet MS" pitchFamily="34" charset="0"/>
              </a:rPr>
              <a:t>Беккер Г. Выбор партнёра на брачных рынках // </a:t>
            </a:r>
            <a:r>
              <a:rPr lang="en-US" sz="2000" b="1" i="1" dirty="0" smtClean="0">
                <a:latin typeface="Trebuchet MS" pitchFamily="34" charset="0"/>
              </a:rPr>
              <a:t>THESIS</a:t>
            </a:r>
            <a:r>
              <a:rPr lang="ru-RU" sz="2000" b="1" i="1" dirty="0" smtClean="0">
                <a:latin typeface="Trebuchet MS" pitchFamily="34" charset="0"/>
              </a:rPr>
              <a:t>.1994. № 6.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000" b="1" i="1" dirty="0" err="1" smtClean="0">
                <a:latin typeface="Trebuchet MS" pitchFamily="34" charset="0"/>
              </a:rPr>
              <a:t>Здравомыслова</a:t>
            </a:r>
            <a:r>
              <a:rPr lang="ru-RU" sz="2000" b="1" i="1" dirty="0" smtClean="0">
                <a:latin typeface="Trebuchet MS" pitchFamily="34" charset="0"/>
              </a:rPr>
              <a:t> О.М. Семья и общество: </a:t>
            </a:r>
            <a:r>
              <a:rPr lang="ru-RU" sz="2000" b="1" i="1" dirty="0" err="1" smtClean="0">
                <a:latin typeface="Trebuchet MS" pitchFamily="34" charset="0"/>
              </a:rPr>
              <a:t>гендерное</a:t>
            </a:r>
            <a:r>
              <a:rPr lang="ru-RU" sz="2000" b="1" i="1" dirty="0" smtClean="0">
                <a:latin typeface="Trebuchet MS" pitchFamily="34" charset="0"/>
              </a:rPr>
              <a:t> измерение российской трансформации.  – М.: </a:t>
            </a:r>
            <a:r>
              <a:rPr lang="ru-RU" sz="2000" b="1" i="1" dirty="0" err="1" smtClean="0">
                <a:latin typeface="Trebuchet MS" pitchFamily="34" charset="0"/>
              </a:rPr>
              <a:t>Едиториал</a:t>
            </a:r>
            <a:r>
              <a:rPr lang="ru-RU" sz="2000" b="1" i="1" dirty="0" smtClean="0">
                <a:latin typeface="Trebuchet MS" pitchFamily="34" charset="0"/>
              </a:rPr>
              <a:t> УРСС, 2003. 152 с.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000" b="1" i="1" dirty="0" err="1" smtClean="0">
                <a:latin typeface="Trebuchet MS" pitchFamily="34" charset="0"/>
              </a:rPr>
              <a:t>Корицкий</a:t>
            </a:r>
            <a:r>
              <a:rPr lang="ru-RU" sz="2000" b="1" i="1" dirty="0" smtClean="0">
                <a:latin typeface="Trebuchet MS" pitchFamily="34" charset="0"/>
              </a:rPr>
              <a:t> А.В. Введение в теорию человеческого капитала. – Новосибирск, 2000.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000" b="1" i="1" dirty="0" smtClean="0">
                <a:latin typeface="Trebuchet MS" pitchFamily="34" charset="0"/>
              </a:rPr>
              <a:t>Медков В.М. Демография. – М.: ИНФРА-М, 2004. 576 с.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000" b="1" i="1" dirty="0" err="1" smtClean="0">
                <a:latin typeface="Trebuchet MS" pitchFamily="34" charset="0"/>
              </a:rPr>
              <a:t>Тюгашев</a:t>
            </a:r>
            <a:r>
              <a:rPr lang="ru-RU" sz="2000" b="1" i="1" dirty="0" smtClean="0">
                <a:latin typeface="Trebuchet MS" pitchFamily="34" charset="0"/>
              </a:rPr>
              <a:t> Е.А. Экономика семьи и домашнего хозяйства: Учеб. пособие. - Новосибирск: </a:t>
            </a:r>
            <a:r>
              <a:rPr lang="ru-RU" sz="2000" b="1" i="1" dirty="0" err="1" smtClean="0">
                <a:latin typeface="Trebuchet MS" pitchFamily="34" charset="0"/>
              </a:rPr>
              <a:t>СибУПК</a:t>
            </a:r>
            <a:r>
              <a:rPr lang="ru-RU" sz="2000" b="1" i="1" dirty="0" smtClean="0">
                <a:latin typeface="Trebuchet MS" pitchFamily="34" charset="0"/>
              </a:rPr>
              <a:t>, 2002.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n-US" sz="2000" b="1" i="1" dirty="0" err="1" smtClean="0">
                <a:latin typeface="Trebuchet MS" pitchFamily="34" charset="0"/>
              </a:rPr>
              <a:t>Poznanski</a:t>
            </a:r>
            <a:r>
              <a:rPr lang="en-US" sz="2000" b="1" i="1" dirty="0" smtClean="0">
                <a:latin typeface="Trebuchet MS" pitchFamily="34" charset="0"/>
              </a:rPr>
              <a:t> K. Z. Rethinking Comparative Economics: From Organizational Simplicity to Institutional Complexity: East European Politics and Societies. – Vol. 12 - 31. – 1998. – p. 199.</a:t>
            </a:r>
            <a:endParaRPr lang="ru-RU" sz="2000" b="1" i="1" dirty="0" smtClean="0">
              <a:latin typeface="Trebuchet MS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i="1" smtClean="0">
                <a:latin typeface="Book Antiqua" pitchFamily="18" charset="0"/>
              </a:rPr>
              <a:t>Спасибо за внимание!</a:t>
            </a:r>
          </a:p>
        </p:txBody>
      </p:sp>
      <p:pic>
        <p:nvPicPr>
          <p:cNvPr id="21507" name="Picture 5" descr="моя_счастливая_семья"/>
          <p:cNvPicPr>
            <a:picLocks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8313" y="1484313"/>
            <a:ext cx="8208962" cy="4789487"/>
          </a:xfr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i="1" dirty="0" smtClean="0">
                <a:latin typeface="Book Antiqua" pitchFamily="18" charset="0"/>
              </a:rPr>
              <a:t>Вопросы: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b="1" i="1" dirty="0" smtClean="0">
                <a:latin typeface="Trebuchet MS" pitchFamily="34" charset="0"/>
              </a:rPr>
              <a:t>Социально-экономическое положение семьи в кризисном обществе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b="1" i="1" dirty="0" smtClean="0">
                <a:latin typeface="Trebuchet MS" pitchFamily="34" charset="0"/>
              </a:rPr>
              <a:t>Домохозяйство и его роль в воспроизводстве человека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b="1" i="1" dirty="0" smtClean="0">
                <a:latin typeface="Trebuchet MS" pitchFamily="34" charset="0"/>
              </a:rPr>
              <a:t>Ценность мужчины, женщины и ребёнка в семье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b="1" i="1" dirty="0" smtClean="0">
                <a:latin typeface="Trebuchet MS" pitchFamily="34" charset="0"/>
              </a:rPr>
              <a:t>Экономико-демографическое развитие семьи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39825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ru-RU" sz="3200" b="1" i="1" dirty="0" smtClean="0">
                <a:latin typeface="Book Antiqua" pitchFamily="18" charset="0"/>
              </a:rPr>
              <a:t>Социально-экономическое положение семьи в кризисном обществе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229600" cy="4675187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 smtClean="0">
                <a:latin typeface="Trebuchet MS" pitchFamily="34" charset="0"/>
              </a:rPr>
              <a:t>Социально-экономический кризис, пережитый Россией в конце ХХ века, не преодолен Россией до сих пор. В ходе обнищания российского населения одним из первых понёс урон  институт семьи. Изменились традиционные нормы и ценности, включая ценности родительства и детства, брачности и семейности .</a:t>
            </a:r>
          </a:p>
        </p:txBody>
      </p:sp>
      <p:pic>
        <p:nvPicPr>
          <p:cNvPr id="5124" name="Picture 5" descr="1274862414_CCFB20F3E6E520E7E4E5F1FC20303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3800" y="4797425"/>
            <a:ext cx="3382963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333375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smtClean="0">
                <a:latin typeface="Trebuchet MS" pitchFamily="34" charset="0"/>
              </a:rPr>
              <a:t>Всё шире стали распространяться ценности индивидуального успеха,  служебной и общественной карьеры, сулящие значительные материальные выгоды. Важным показателем уровня жизни семьи стал её </a:t>
            </a:r>
            <a:r>
              <a:rPr lang="ru-RU" b="1" i="1" smtClean="0">
                <a:solidFill>
                  <a:schemeClr val="accent1"/>
                </a:solidFill>
                <a:latin typeface="Trebuchet MS" pitchFamily="34" charset="0"/>
              </a:rPr>
              <a:t>бюджет. </a:t>
            </a:r>
          </a:p>
        </p:txBody>
      </p:sp>
      <p:pic>
        <p:nvPicPr>
          <p:cNvPr id="6147" name="Picture 4" descr="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7900" y="3716338"/>
            <a:ext cx="3744913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latin typeface="Book Antiqua" pitchFamily="18" charset="0"/>
              </a:rPr>
              <a:t>Семейный бюджет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b="1" i="1" smtClean="0">
                <a:latin typeface="Trebuchet MS" pitchFamily="34" charset="0"/>
              </a:rPr>
              <a:t>Минимальный потребительский бюджет (бюджет прожиточного минимума) – это семейный бюджет, составленный исходя из необходимости нормального воспроизводства рабочей силы. Разрабатывается в денежной оценке в расчете на одного члена семьи в год (или в месяц) и включает набор товаров и услуг в количестве и качестве, обеспечивающем такое воспроизводство.</a:t>
            </a:r>
            <a:r>
              <a:rPr lang="ru-RU" sz="2800" smtClean="0"/>
              <a:t> 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404813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latin typeface="Trebuchet MS" pitchFamily="34" charset="0"/>
              </a:rPr>
              <a:t>Минимальный потребительский бюджет семьи характеризует структуру потребления и уровень удовлетворения потребностей, которые общество считает минимально допустимыми.</a:t>
            </a:r>
            <a:r>
              <a:rPr lang="ru-RU" dirty="0" smtClean="0"/>
              <a:t> </a:t>
            </a:r>
          </a:p>
        </p:txBody>
      </p:sp>
      <p:pic>
        <p:nvPicPr>
          <p:cNvPr id="8195" name="Picture 4" descr="Image35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500" y="4076700"/>
            <a:ext cx="489585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latin typeface="Book Antiqua" pitchFamily="18" charset="0"/>
              </a:rPr>
              <a:t>Потребительская корзина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557338"/>
            <a:ext cx="5483225" cy="45307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b="1" i="1" dirty="0" smtClean="0">
                <a:latin typeface="Trebuchet MS" pitchFamily="34" charset="0"/>
              </a:rPr>
              <a:t>Определением прожиточного минимума, уровня черты бедности выступает потребительская корзина. </a:t>
            </a:r>
            <a:r>
              <a:rPr lang="ru-RU" sz="2400" b="1" i="1" dirty="0" smtClean="0">
                <a:solidFill>
                  <a:schemeClr val="accent1"/>
                </a:solidFill>
                <a:latin typeface="Trebuchet MS" pitchFamily="34" charset="0"/>
              </a:rPr>
              <a:t>Потребительская корзина</a:t>
            </a:r>
            <a:r>
              <a:rPr lang="ru-RU" sz="2400" b="1" i="1" dirty="0" smtClean="0">
                <a:latin typeface="Trebuchet MS" pitchFamily="34" charset="0"/>
              </a:rPr>
              <a:t> - это минимальный набор продуктов питания, непродовольственных товаров и услуг, необходимых для сохранения здоровья человека и обеспечения его жизнедеятельности. Цена такой корзины и есть тот самый </a:t>
            </a:r>
            <a:r>
              <a:rPr lang="ru-RU" sz="2400" b="1" i="1" dirty="0" smtClean="0">
                <a:solidFill>
                  <a:schemeClr val="accent1"/>
                </a:solidFill>
                <a:latin typeface="Trebuchet MS" pitchFamily="34" charset="0"/>
              </a:rPr>
              <a:t>«прожиточный минимум»,</a:t>
            </a:r>
            <a:r>
              <a:rPr lang="ru-RU" sz="2400" b="1" i="1" dirty="0" smtClean="0">
                <a:latin typeface="Trebuchet MS" pitchFamily="34" charset="0"/>
              </a:rPr>
              <a:t> ниже которого черта бедности.</a:t>
            </a:r>
          </a:p>
        </p:txBody>
      </p:sp>
      <p:pic>
        <p:nvPicPr>
          <p:cNvPr id="9220" name="Picture 5" descr="9dcb4489fc5cc7cfb7056ec1ea2d1175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651500" y="2060575"/>
            <a:ext cx="3313113" cy="3384550"/>
          </a:xfr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b="1" smtClean="0">
                <a:latin typeface="Book Antiqua" pitchFamily="18" charset="0"/>
              </a:rPr>
              <a:t>Черта бедности.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b="1" u="sng" smtClean="0">
                <a:latin typeface="Trebuchet MS" pitchFamily="34" charset="0"/>
              </a:rPr>
              <a:t>Черта бедности</a:t>
            </a:r>
            <a:r>
              <a:rPr lang="ru-RU" sz="2800" b="1" smtClean="0">
                <a:latin typeface="Trebuchet MS" pitchFamily="34" charset="0"/>
              </a:rPr>
              <a:t> - </a:t>
            </a:r>
            <a:r>
              <a:rPr lang="ru-RU" sz="2800" b="1" i="1" smtClean="0">
                <a:latin typeface="Trebuchet MS" pitchFamily="34" charset="0"/>
              </a:rPr>
              <a:t>доходы, которые обеспечивают минимальные потребности человека, необходимые для выживания в данных социально-экономических условиях; доходы, равные прожиточному минимуму (минимальному потребительскому бюджету).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i="1" smtClean="0">
                <a:latin typeface="Trebuchet MS" pitchFamily="34" charset="0"/>
              </a:rPr>
              <a:t>В международной практике принято считать чертой бедности доход, равный 1 доллару в день. Ниже этого дохода возникает угроза выживания человека. Для европейских стран этот порог выше -10 долларов в день</a:t>
            </a:r>
            <a:r>
              <a:rPr lang="ru-RU" sz="2800" b="1" i="1" smtClean="0"/>
              <a:t> 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i="1" dirty="0" smtClean="0">
                <a:latin typeface="Book Antiqua" pitchFamily="18" charset="0"/>
              </a:rPr>
              <a:t>Домохозяйство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557338"/>
            <a:ext cx="82296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b="1" i="1" dirty="0" smtClean="0">
                <a:latin typeface="Trebuchet MS" pitchFamily="34" charset="0"/>
              </a:rPr>
              <a:t>Начиная с 1994 года в нашей стране первичным звеном воспроизводства рабочей силы выступает домохозяйство. </a:t>
            </a:r>
            <a:r>
              <a:rPr lang="ru-RU" sz="2400" b="1" i="1" dirty="0" smtClean="0">
                <a:solidFill>
                  <a:srgbClr val="FF0000"/>
                </a:solidFill>
                <a:latin typeface="Trebuchet MS" pitchFamily="34" charset="0"/>
              </a:rPr>
              <a:t>Домохозяйство</a:t>
            </a:r>
            <a:r>
              <a:rPr lang="ru-RU" sz="2400" b="1" i="1" dirty="0" smtClean="0">
                <a:latin typeface="Trebuchet MS" pitchFamily="34" charset="0"/>
              </a:rPr>
              <a:t> (крестьянский двор, домашняя группа, хозяйственная группа) есть обособленная ячейка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hlinkClick r:id="rId2" tooltip="Общество"/>
              </a:rPr>
              <a:t>общества</a:t>
            </a:r>
            <a:r>
              <a:rPr lang="ru-RU" sz="2400" b="1" i="1" dirty="0" smtClean="0">
                <a:latin typeface="Trebuchet MS" pitchFamily="34" charset="0"/>
              </a:rPr>
              <a:t>, в рамках которой происходит производство общественного продукта, его потребление, а также воспроизводство </a:t>
            </a:r>
            <a:r>
              <a:rPr lang="ru-RU" sz="2400" b="1" i="1" dirty="0" smtClean="0">
                <a:latin typeface="Trebuchet MS" pitchFamily="34" charset="0"/>
                <a:hlinkClick r:id="rId3" tooltip="Рабочая сила"/>
              </a:rPr>
              <a:t>рабочей силы</a:t>
            </a:r>
            <a:r>
              <a:rPr lang="ru-RU" sz="2400" b="1" i="1" dirty="0" smtClean="0">
                <a:latin typeface="Trebuchet MS" pitchFamily="34" charset="0"/>
              </a:rPr>
              <a:t>, то есть самого человека. Домохозяйство означает одновременно труд абстрактный (затрата человеческой энергии) и конкретный (имеет определённое содержание). 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174</TotalTime>
  <Words>923</Words>
  <Application>Microsoft Office PowerPoint</Application>
  <PresentationFormat>Экран (4:3)</PresentationFormat>
  <Paragraphs>77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Verdana</vt:lpstr>
      <vt:lpstr>Arial</vt:lpstr>
      <vt:lpstr>Wingdings</vt:lpstr>
      <vt:lpstr>Calibri</vt:lpstr>
      <vt:lpstr>Book Antiqua</vt:lpstr>
      <vt:lpstr>Trebuchet MS</vt:lpstr>
      <vt:lpstr>Microsoft Sans Serif</vt:lpstr>
      <vt:lpstr>Times New Roman</vt:lpstr>
      <vt:lpstr>Глобус</vt:lpstr>
      <vt:lpstr>Тема  5. Экономические модели семьи в рыночном обществе</vt:lpstr>
      <vt:lpstr>Вопросы:</vt:lpstr>
      <vt:lpstr>Социально-экономическое положение семьи в кризисном обществе</vt:lpstr>
      <vt:lpstr>Слайд 4</vt:lpstr>
      <vt:lpstr>Семейный бюджет</vt:lpstr>
      <vt:lpstr>Слайд 6</vt:lpstr>
      <vt:lpstr>Потребительская корзина</vt:lpstr>
      <vt:lpstr>Черта бедности.</vt:lpstr>
      <vt:lpstr>Домохозяйство</vt:lpstr>
      <vt:lpstr>Формы трудовой занятости</vt:lpstr>
      <vt:lpstr>Ценность женщины в семье</vt:lpstr>
      <vt:lpstr>Ценность мужчины и ребёнка в семье</vt:lpstr>
      <vt:lpstr>Экономико-демографическое развитие семьи</vt:lpstr>
      <vt:lpstr>Вопросы к лекции:</vt:lpstr>
      <vt:lpstr>Задание для самоконтроля:</vt:lpstr>
      <vt:lpstr>Слайд 16</vt:lpstr>
      <vt:lpstr>Темы  рефератов и эссе:</vt:lpstr>
      <vt:lpstr>Литература:</vt:lpstr>
      <vt:lpstr>Спасибо за внимание!</vt:lpstr>
    </vt:vector>
  </TitlesOfParts>
  <Company>Глушковы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5. Экономические модели семьи в рыночном обществе.</dc:title>
  <dc:creator>Женя</dc:creator>
  <cp:lastModifiedBy>re</cp:lastModifiedBy>
  <cp:revision>13</cp:revision>
  <dcterms:created xsi:type="dcterms:W3CDTF">2013-02-20T16:51:34Z</dcterms:created>
  <dcterms:modified xsi:type="dcterms:W3CDTF">2014-05-06T14:04:20Z</dcterms:modified>
</cp:coreProperties>
</file>