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86" y="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610E3-44D2-4906-B965-B69EBEB7374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3EA4F-2F10-4D94-8B36-CAA300A44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FEC89-AC68-49F8-BF32-37AB4C404A30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C6792-BE8F-4CE4-8BFC-7D4EBF054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D25B8-5BA8-4BA5-9979-0361CCBAEA9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5139A-EEF3-4B7A-A94A-690A9E9E8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6FDE6-4362-4C40-8030-318907E2332C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27EB5-B796-4472-ACF2-369BBB46C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BCB57-979D-44C7-AE54-4A74307B942E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EF28D-8FC0-4EE1-A528-9F56DAF13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E14D0-FE8E-43AB-B30F-D077216C56D9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FCC6C-E6E6-4B63-896E-19D5874CA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6598-2C36-4272-B39C-D6C749C3B570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D98A4-99E7-4CA6-BF4D-63F66D1F3A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43929-9781-4D37-8B24-76A99D78AA37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ACF7-5D03-4236-B852-96229FCD70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8EE37-7BF5-4E1B-BD4E-5D5DAA520DB7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D4732-520B-415F-9862-94B8F5123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A4D3E-8DFC-4B6E-B2ED-DB0383E5EA33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66A73-39DA-42B3-8CC9-107955F52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EA676-4EF1-4979-91AC-DDBD3554AB49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56EB3-CF78-4197-9964-E28B59746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17000">
              <a:schemeClr val="tx2">
                <a:lumMod val="40000"/>
                <a:lumOff val="60000"/>
              </a:schemeClr>
            </a:gs>
            <a:gs pos="54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75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6A994C-52EB-4984-AC29-5E71F50066C1}" type="datetimeFigureOut">
              <a:rPr lang="ru-RU"/>
              <a:pPr>
                <a:defRPr/>
              </a:pPr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64F977-8AA8-4D30-B1DE-AD72D3A1B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hangingPunct="0">
              <a:spcAft>
                <a:spcPts val="0"/>
              </a:spcAft>
              <a:defRPr/>
            </a:pPr>
            <a:r>
              <a:rPr lang="ru-RU" b="1" dirty="0" smtClean="0"/>
              <a:t>Тема 8. Внебрачная  семья</a:t>
            </a:r>
            <a:r>
              <a:rPr lang="ru-RU" dirty="0"/>
              <a:t/>
            </a:r>
            <a:br>
              <a:rPr lang="ru-RU" dirty="0"/>
            </a:br>
            <a:r>
              <a:rPr lang="ru-RU" sz="4000" b="1" i="1" dirty="0" smtClean="0"/>
              <a:t>8.2. </a:t>
            </a:r>
            <a:r>
              <a:rPr lang="ru-RU" b="1" i="1" dirty="0" smtClean="0"/>
              <a:t>Модели </a:t>
            </a:r>
            <a:r>
              <a:rPr lang="ru-RU" b="1" i="1" dirty="0"/>
              <a:t>внебрачных союзов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mtClean="0">
                <a:solidFill>
                  <a:schemeClr val="tx1"/>
                </a:solidFill>
              </a:rPr>
              <a:t>Педагог-психолог Чистякова Ирина Григорьевна</a:t>
            </a:r>
          </a:p>
        </p:txBody>
      </p:sp>
      <p:sp>
        <p:nvSpPr>
          <p:cNvPr id="13315" name="Прямоугольник 4"/>
          <p:cNvSpPr>
            <a:spLocks noChangeArrowheads="1"/>
          </p:cNvSpPr>
          <p:nvPr/>
        </p:nvSpPr>
        <p:spPr bwMode="auto">
          <a:xfrm>
            <a:off x="4694238" y="5805488"/>
            <a:ext cx="12477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1600">
                <a:solidFill>
                  <a:srgbClr val="000000"/>
                </a:solidFill>
                <a:latin typeface="Calibri" pitchFamily="34" charset="0"/>
              </a:rPr>
              <a:t>Казань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Почему женщины не желают иметь детей?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600200"/>
            <a:ext cx="7058025" cy="5141913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Л.Б. Шнейдер</a:t>
            </a:r>
            <a:r>
              <a:rPr lang="ru-RU" dirty="0"/>
              <a:t> в книге «Семейная психология» перечисляет психологические особенности женщин,</a:t>
            </a:r>
            <a:r>
              <a:rPr lang="ru-RU" b="1" dirty="0"/>
              <a:t> </a:t>
            </a:r>
            <a:r>
              <a:rPr lang="ru-RU" i="1" dirty="0"/>
              <a:t>не желающих иметь детей</a:t>
            </a:r>
            <a:r>
              <a:rPr lang="ru-RU" b="1" dirty="0"/>
              <a:t>: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поздний </a:t>
            </a:r>
            <a:r>
              <a:rPr lang="ru-RU" dirty="0"/>
              <a:t>возраст вступления в брак;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наличие опыта развода, неудачи </a:t>
            </a:r>
            <a:r>
              <a:rPr lang="ru-RU" dirty="0"/>
              <a:t>в предыдущем браке;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высокий </a:t>
            </a:r>
            <a:r>
              <a:rPr lang="ru-RU" dirty="0"/>
              <a:t>уровень </a:t>
            </a:r>
            <a:r>
              <a:rPr lang="ru-RU" dirty="0" smtClean="0"/>
              <a:t>образования,  интеллектуальный </a:t>
            </a:r>
            <a:r>
              <a:rPr lang="ru-RU" dirty="0"/>
              <a:t>или </a:t>
            </a:r>
            <a:r>
              <a:rPr lang="ru-RU" dirty="0" smtClean="0"/>
              <a:t>творческий характер труда;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наличие  устойчивых социально-психологических </a:t>
            </a:r>
            <a:r>
              <a:rPr lang="ru-RU" dirty="0"/>
              <a:t>(</a:t>
            </a:r>
            <a:r>
              <a:rPr lang="ru-RU" dirty="0" smtClean="0"/>
              <a:t>внесемейных) потребностей;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статус старшего </a:t>
            </a:r>
            <a:r>
              <a:rPr lang="ru-RU" dirty="0"/>
              <a:t>или </a:t>
            </a:r>
            <a:r>
              <a:rPr lang="ru-RU" dirty="0" smtClean="0"/>
              <a:t>единственного ребёнка в родительской  семье;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крепкое психическое и физическое здоровье;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наличие  интересной, высокооплачиваемой работы.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85692">
            <a:off x="6886575" y="917575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56350">
            <a:off x="7229475" y="3506788"/>
            <a:ext cx="1717675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Идеология бездетных семей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786688" cy="36290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/>
              <a:t>Базируется на такой аргументации:</a:t>
            </a:r>
          </a:p>
          <a:p>
            <a:r>
              <a:rPr lang="ru-RU" sz="2800" smtClean="0"/>
              <a:t>дети мешают супружеским отношениям,  приходится переключать всё внимание на них;</a:t>
            </a:r>
          </a:p>
          <a:p>
            <a:r>
              <a:rPr lang="ru-RU" sz="2800" smtClean="0"/>
              <a:t>из-за детей снижается социальная активность, уменьшается творческий потенциал супругов. </a:t>
            </a:r>
          </a:p>
          <a:p>
            <a:pPr>
              <a:buFont typeface="Arial" charset="0"/>
              <a:buNone/>
            </a:pPr>
            <a:r>
              <a:rPr lang="ru-RU" smtClean="0"/>
              <a:t> </a:t>
            </a:r>
          </a:p>
          <a:p>
            <a:endParaRPr lang="ru-RU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25653">
            <a:off x="1279525" y="4071938"/>
            <a:ext cx="22383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05589">
            <a:off x="5072063" y="418465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Открытый брак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1800" b="1" smtClean="0"/>
              <a:t>Принципы открытого брака:</a:t>
            </a:r>
          </a:p>
          <a:p>
            <a:r>
              <a:rPr lang="ru-RU" sz="1800" smtClean="0"/>
              <a:t>строить жизнь на основе настоящего, исходя из реалистических желаний;</a:t>
            </a:r>
          </a:p>
          <a:p>
            <a:r>
              <a:rPr lang="ru-RU" sz="1800" smtClean="0"/>
              <a:t>относиться с уважением к личной жизни партнёра;</a:t>
            </a:r>
          </a:p>
          <a:p>
            <a:r>
              <a:rPr lang="ru-RU" sz="1800" smtClean="0"/>
              <a:t>свободно, открыто выражать чувства («Скажи, что видишь и чувствуешь, но без критики»);</a:t>
            </a:r>
          </a:p>
          <a:p>
            <a:r>
              <a:rPr lang="ru-RU" sz="1800" smtClean="0"/>
              <a:t>быть подвижным и гибким в ролевом общении;</a:t>
            </a:r>
          </a:p>
          <a:p>
            <a:r>
              <a:rPr lang="ru-RU" sz="1800" smtClean="0"/>
              <a:t>иметь право на свои интересы, свой круг друзей;</a:t>
            </a:r>
          </a:p>
          <a:p>
            <a:r>
              <a:rPr lang="ru-RU" sz="1800" smtClean="0"/>
              <a:t>справедливо  делить ответственность и блага;</a:t>
            </a:r>
          </a:p>
          <a:p>
            <a:r>
              <a:rPr lang="ru-RU" sz="1800" smtClean="0"/>
              <a:t>знать себе цену и не позволять принижать своё достоинство;</a:t>
            </a:r>
          </a:p>
          <a:p>
            <a:r>
              <a:rPr lang="ru-RU" sz="1800" smtClean="0"/>
              <a:t>поощрять самовыражение, толерантность и доверие друг к другу.</a:t>
            </a:r>
          </a:p>
          <a:p>
            <a:endParaRPr lang="ru-RU" smtClean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56763">
            <a:off x="504825" y="4992688"/>
            <a:ext cx="2178050" cy="145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59907">
            <a:off x="6219825" y="4910138"/>
            <a:ext cx="2362200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9450" y="4824413"/>
            <a:ext cx="27051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708112">
            <a:off x="5795963" y="3819525"/>
            <a:ext cx="26003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30925" cy="1143000"/>
          </a:xfrm>
        </p:spPr>
        <p:txBody>
          <a:bodyPr/>
          <a:lstStyle/>
          <a:p>
            <a:r>
              <a:rPr lang="ru-RU" smtClean="0"/>
              <a:t>О внебрачных связях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418263" cy="4997450"/>
          </a:xfrm>
        </p:spPr>
        <p:txBody>
          <a:bodyPr/>
          <a:lstStyle/>
          <a:p>
            <a:r>
              <a:rPr lang="ru-RU" i="1" smtClean="0"/>
              <a:t>Внебрачные сексуальные связи, интимная дружба</a:t>
            </a:r>
            <a:r>
              <a:rPr lang="ru-RU" smtClean="0"/>
              <a:t> мужчин и женщин являются основой  так называемого </a:t>
            </a:r>
            <a:r>
              <a:rPr lang="ru-RU" i="1" smtClean="0"/>
              <a:t>адюльтера, или избирательного сообщества.</a:t>
            </a:r>
            <a:r>
              <a:rPr lang="ru-RU" smtClean="0"/>
              <a:t> </a:t>
            </a:r>
          </a:p>
          <a:p>
            <a:pPr>
              <a:buFont typeface="Arial" charset="0"/>
              <a:buNone/>
            </a:pPr>
            <a:r>
              <a:rPr lang="ru-RU" smtClean="0"/>
              <a:t> 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94224">
            <a:off x="920750" y="4762500"/>
            <a:ext cx="27051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Причины существования внебрачных сексуальных связей (адюльтера)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629025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</a:t>
            </a:r>
            <a:r>
              <a:rPr lang="ru-RU" dirty="0"/>
              <a:t>.  Ореол тайны  - при этом не важна причина, почему людей  тянет  друг к </a:t>
            </a:r>
            <a:r>
              <a:rPr lang="ru-RU" dirty="0" smtClean="0"/>
              <a:t>другу вне брачных уз и обязательств.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 Символичность, </a:t>
            </a:r>
            <a:r>
              <a:rPr lang="ru-RU" dirty="0" smtClean="0"/>
              <a:t>ощущение «особости»,  своего отличия от других людей.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 </a:t>
            </a:r>
            <a:r>
              <a:rPr lang="ru-RU" dirty="0" smtClean="0"/>
              <a:t>Существование морального запрета </a:t>
            </a:r>
            <a:r>
              <a:rPr lang="ru-RU" dirty="0"/>
              <a:t>на подобные </a:t>
            </a:r>
            <a:r>
              <a:rPr lang="ru-RU" dirty="0" smtClean="0"/>
              <a:t>отношения,  их </a:t>
            </a:r>
            <a:r>
              <a:rPr lang="ru-RU" dirty="0"/>
              <a:t>осуждение  </a:t>
            </a:r>
            <a:r>
              <a:rPr lang="ru-RU" dirty="0" smtClean="0"/>
              <a:t>традиционной моралью.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 Случайность </a:t>
            </a:r>
            <a:r>
              <a:rPr lang="ru-RU" dirty="0" smtClean="0"/>
              <a:t>появления:  </a:t>
            </a:r>
            <a:r>
              <a:rPr lang="ru-RU" dirty="0"/>
              <a:t>сообщество распадается так же случайно, как и создается.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 </a:t>
            </a:r>
            <a:r>
              <a:rPr lang="ru-RU" dirty="0" smtClean="0"/>
              <a:t>Свобода от какой-либо ответственности друг перед другом – юридической, моральной, психологической, экономической и т.п.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66936">
            <a:off x="4848225" y="4745038"/>
            <a:ext cx="27051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4857750"/>
            <a:ext cx="27336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Свингерство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Свинг </a:t>
            </a:r>
            <a:r>
              <a:rPr lang="ru-RU" i="1" dirty="0"/>
              <a:t>–</a:t>
            </a:r>
            <a:r>
              <a:rPr lang="ru-RU" dirty="0"/>
              <a:t> это  нерегулярный, кратковременный взаимосогласованный обмен партнёрами для сексуальных отношений. Свинг подразумевает наличие постоянных пар (включая </a:t>
            </a:r>
            <a:r>
              <a:rPr lang="ru-RU" dirty="0" smtClean="0"/>
              <a:t>несемейные</a:t>
            </a:r>
            <a:r>
              <a:rPr lang="ru-RU" dirty="0"/>
              <a:t>), которые обмениваются партнёрами. Приверженцы свинга называют себя </a:t>
            </a:r>
            <a:r>
              <a:rPr lang="ru-RU" dirty="0" err="1"/>
              <a:t>свингерами</a:t>
            </a:r>
            <a:r>
              <a:rPr lang="ru-RU" dirty="0"/>
              <a:t>. Для облегчения общения с единомышленниками и поиска новых партнёров </a:t>
            </a:r>
            <a:r>
              <a:rPr lang="ru-RU" dirty="0" err="1"/>
              <a:t>свингеры</a:t>
            </a:r>
            <a:r>
              <a:rPr lang="ru-RU" dirty="0"/>
              <a:t> объединяются в </a:t>
            </a:r>
            <a:r>
              <a:rPr lang="ru-RU" dirty="0" err="1"/>
              <a:t>свинг-клубы</a:t>
            </a:r>
            <a:r>
              <a:rPr lang="ru-RU" dirty="0"/>
              <a:t>, </a:t>
            </a:r>
            <a:r>
              <a:rPr lang="ru-RU" dirty="0" err="1"/>
              <a:t>в</a:t>
            </a:r>
            <a:r>
              <a:rPr lang="ru-RU" dirty="0"/>
              <a:t> которые, как правило, принимаются уже сложившиеся пары.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Свингеры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5" name="Picture 2" descr="C:\Users\kafod2\Desktop\Новая папка\Свингер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643063"/>
            <a:ext cx="8401050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Сущностные признаки </a:t>
            </a:r>
            <a:r>
              <a:rPr lang="ru-RU" dirty="0" err="1" smtClean="0"/>
              <a:t>свингерства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такой </a:t>
            </a:r>
            <a:r>
              <a:rPr lang="ru-RU" dirty="0"/>
              <a:t>секс не воспринимается </a:t>
            </a:r>
            <a:r>
              <a:rPr lang="ru-RU" dirty="0" smtClean="0"/>
              <a:t>его участниками как </a:t>
            </a:r>
            <a:r>
              <a:rPr lang="ru-RU" dirty="0"/>
              <a:t>измена, поскольку супруги развлекаются не на стороне и не </a:t>
            </a:r>
            <a:r>
              <a:rPr lang="ru-RU" dirty="0" smtClean="0"/>
              <a:t>тайно друг </a:t>
            </a:r>
            <a:r>
              <a:rPr lang="ru-RU" dirty="0"/>
              <a:t>от друга, а по обоюдному </a:t>
            </a:r>
            <a:r>
              <a:rPr lang="ru-RU" dirty="0" smtClean="0"/>
              <a:t>согласию, легально</a:t>
            </a:r>
            <a:r>
              <a:rPr lang="ru-RU" dirty="0"/>
              <a:t>. По сути, это групповой секс, который допускает </a:t>
            </a:r>
            <a:r>
              <a:rPr lang="ru-RU" dirty="0" smtClean="0"/>
              <a:t>многое при </a:t>
            </a:r>
            <a:r>
              <a:rPr lang="ru-RU" dirty="0"/>
              <a:t>участии </a:t>
            </a:r>
            <a:r>
              <a:rPr lang="ru-RU" dirty="0" smtClean="0"/>
              <a:t>всех; </a:t>
            </a: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свингерство</a:t>
            </a:r>
            <a:r>
              <a:rPr lang="ru-RU" dirty="0" smtClean="0"/>
              <a:t> </a:t>
            </a:r>
            <a:r>
              <a:rPr lang="ru-RU" dirty="0"/>
              <a:t>никак не вписывается в нормы христианской морали и моногамного брака;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несмотря </a:t>
            </a:r>
            <a:r>
              <a:rPr lang="ru-RU" dirty="0"/>
              <a:t>на всю легальность </a:t>
            </a:r>
            <a:r>
              <a:rPr lang="ru-RU" dirty="0" smtClean="0"/>
              <a:t>происходящего </a:t>
            </a:r>
            <a:r>
              <a:rPr lang="ru-RU" dirty="0"/>
              <a:t>подобные “игры” нередко подрывают и разрушают брачный союз;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являясь </a:t>
            </a:r>
            <a:r>
              <a:rPr lang="ru-RU" dirty="0"/>
              <a:t>разновидностью группового секса </a:t>
            </a:r>
            <a:r>
              <a:rPr lang="ru-RU" dirty="0" err="1"/>
              <a:t>свингерство</a:t>
            </a:r>
            <a:r>
              <a:rPr lang="ru-RU" dirty="0"/>
              <a:t> увеличивает риск заражения венерическими заболеваниями и </a:t>
            </a:r>
            <a:r>
              <a:rPr lang="ru-RU" dirty="0" err="1"/>
              <a:t>СПИДом</a:t>
            </a:r>
            <a:r>
              <a:rPr lang="ru-RU" dirty="0"/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Групповой брак</a:t>
            </a:r>
            <a:endParaRPr lang="ru-RU" smtClean="0"/>
          </a:p>
        </p:txBody>
      </p:sp>
      <p:sp>
        <p:nvSpPr>
          <p:cNvPr id="30722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Древнейшая форма брака, при которой все мужчины одной внутриродовой группы могли иметь брачные связи со всеми женщинами другой такой же группы. </a:t>
            </a:r>
          </a:p>
          <a:p>
            <a:endParaRPr lang="ru-RU" smtClean="0"/>
          </a:p>
        </p:txBody>
      </p:sp>
      <p:sp>
        <p:nvSpPr>
          <p:cNvPr id="30723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4" name="Picture 2" descr="C:\Users\kafod2\Desktop\Новая папка\Групповой бра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14500"/>
            <a:ext cx="41433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Формы существования </a:t>
            </a:r>
            <a:br>
              <a:rPr lang="ru-RU" b="1" dirty="0" smtClean="0"/>
            </a:br>
            <a:r>
              <a:rPr lang="ru-RU" b="1" dirty="0" smtClean="0"/>
              <a:t>группового брака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В.В. </a:t>
            </a:r>
            <a:r>
              <a:rPr lang="ru-RU" b="1" dirty="0" err="1"/>
              <a:t>Солодников</a:t>
            </a:r>
            <a:r>
              <a:rPr lang="ru-RU" b="1" dirty="0"/>
              <a:t> </a:t>
            </a:r>
            <a:r>
              <a:rPr lang="ru-RU" dirty="0"/>
              <a:t>выделяет </a:t>
            </a:r>
            <a:r>
              <a:rPr lang="ru-RU" b="1" dirty="0"/>
              <a:t>три формы существования группового брака: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1.Полигамия (многобрачие) </a:t>
            </a:r>
            <a:r>
              <a:rPr lang="ru-RU" dirty="0"/>
              <a:t>– это брак, в котором состоят несколько супругов одного пола и один представитель противоположного. Полигамия в свою очередь имеет две разновидности: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полиандрия </a:t>
            </a:r>
            <a:r>
              <a:rPr lang="ru-RU" b="1" dirty="0"/>
              <a:t>(многомужество</a:t>
            </a:r>
            <a:r>
              <a:rPr lang="ru-RU" dirty="0"/>
              <a:t>) – брак одной женщины с несколькими мужчинами, не состоящими в родстве;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полигиния </a:t>
            </a:r>
            <a:r>
              <a:rPr lang="ru-RU" b="1" dirty="0"/>
              <a:t>(многоженство) </a:t>
            </a:r>
            <a:r>
              <a:rPr lang="ru-RU" dirty="0"/>
              <a:t>– брачный союз одного мужчины с несколькими женщинами, не состоящими в </a:t>
            </a:r>
            <a:r>
              <a:rPr lang="ru-RU" dirty="0" smtClean="0"/>
              <a:t>родстве.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/>
          </a:p>
        </p:txBody>
      </p:sp>
      <p:pic>
        <p:nvPicPr>
          <p:cNvPr id="31748" name="Picture 2" descr="C:\Users\kafod2\Desktop\Новая папка\В.В. Солодни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1571625"/>
            <a:ext cx="3214687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Вопросы: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1.Общая </a:t>
            </a:r>
            <a:r>
              <a:rPr lang="ru-RU" dirty="0"/>
              <a:t>характеристика альтернативных форм брака и семьи. Незарегистрированное сожительство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2.Сознательно бездетный брак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3.Открытий брак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 Внебрачные сексуальные связи, интимная дружба, </a:t>
            </a:r>
            <a:r>
              <a:rPr lang="ru-RU" dirty="0" err="1"/>
              <a:t>свингерство</a:t>
            </a: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5.Групповой брак, жилые сообщества и коллективные семьи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Многобрачие или полигамия</a:t>
            </a:r>
          </a:p>
        </p:txBody>
      </p:sp>
      <p:sp>
        <p:nvSpPr>
          <p:cNvPr id="32770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Полигамия</a:t>
            </a:r>
          </a:p>
          <a:p>
            <a:pPr>
              <a:buFont typeface="Arial" charset="0"/>
              <a:buNone/>
            </a:pPr>
            <a:r>
              <a:rPr lang="ru-RU" b="1" smtClean="0"/>
              <a:t>(многобрачие) </a:t>
            </a:r>
            <a:r>
              <a:rPr lang="ru-RU" smtClean="0"/>
              <a:t>– это брак, в котором состоят несколько супругов одного пола и один представитель противоположного. Полигамия в свою очередь имеет две разновидности.</a:t>
            </a:r>
          </a:p>
          <a:p>
            <a:endParaRPr lang="ru-RU" smtClean="0"/>
          </a:p>
        </p:txBody>
      </p:sp>
      <p:sp>
        <p:nvSpPr>
          <p:cNvPr id="3277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2" name="Picture 2" descr="C:\Users\kafod2\Desktop\Новая папка\Полигам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643063"/>
            <a:ext cx="3929063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dirty="0" smtClean="0"/>
              <a:t>Полиандрия (многомужество) </a:t>
            </a:r>
            <a:r>
              <a:rPr lang="ru-RU" sz="2700" dirty="0" smtClean="0"/>
              <a:t>– брак одной женщины с несколькими мужчинами, не состоящими в родстве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3794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Picture 2" descr="C:\Users\kafod2\Desktop\Новая папка\полиандр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357313"/>
            <a:ext cx="7715250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714375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700" b="1" dirty="0" smtClean="0"/>
              <a:t>Полигиния (многоженство) </a:t>
            </a:r>
            <a:r>
              <a:rPr lang="ru-RU" sz="2700" dirty="0" smtClean="0"/>
              <a:t>– брачный союз одного мужчины с несколькими женщинами, не состоящими в родстве.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4818" name="Содержимое 5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4819" name="Picture 2" descr="C:\Users\kafod2\Desktop\Новая папка\полиги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143000"/>
            <a:ext cx="6715125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Частные случаи полигамии</a:t>
            </a:r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Бигамия </a:t>
            </a:r>
            <a:r>
              <a:rPr lang="ru-RU" smtClean="0"/>
              <a:t>- частный случай полигамии, форма брака мужчины с двумя женщинами или женщины с двумя мужчинами. </a:t>
            </a: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53033">
            <a:off x="401638" y="3735388"/>
            <a:ext cx="2405062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49504">
            <a:off x="6610350" y="4198938"/>
            <a:ext cx="2286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77249">
            <a:off x="3292475" y="3686175"/>
            <a:ext cx="28575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Частные случаи полигамии</a:t>
            </a:r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Сорорат,</a:t>
            </a:r>
            <a:r>
              <a:rPr lang="ru-RU" smtClean="0"/>
              <a:t>  или сороральная полигиния – форма брака, при которой муж имеет одновременно несколько жён, приходящихся друг другу сестрами – родными или двоюродными. Часто сорорат рассматривается как женитьба вдовца на сестре умершей жены.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Коллективные семьи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/>
              <a:t>Интерес к </a:t>
            </a:r>
            <a:r>
              <a:rPr lang="ru-RU" sz="1800" b="1" dirty="0"/>
              <a:t>жилым сообществам и коллективным семьям </a:t>
            </a:r>
            <a:r>
              <a:rPr lang="ru-RU" sz="1800" dirty="0"/>
              <a:t>возрос в 60- годы XX века в связи с движением  хиппи. Условно можно выделить две группы коммун в зависимости от отношения к моногамии: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/>
              <a:t>Первая группа </a:t>
            </a:r>
            <a:r>
              <a:rPr lang="ru-RU" sz="1800" dirty="0"/>
              <a:t>– опираются на моногамные отношения между мужчинами и женщинами: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b="1" dirty="0" smtClean="0"/>
              <a:t>политические</a:t>
            </a:r>
            <a:r>
              <a:rPr lang="ru-RU" sz="1800" dirty="0" smtClean="0"/>
              <a:t> </a:t>
            </a:r>
            <a:r>
              <a:rPr lang="ru-RU" sz="1800" dirty="0"/>
              <a:t>– главная </a:t>
            </a:r>
            <a:r>
              <a:rPr lang="ru-RU" sz="1800" dirty="0" smtClean="0"/>
              <a:t>их цель - апробация </a:t>
            </a:r>
            <a:r>
              <a:rPr lang="ru-RU" sz="1800" dirty="0"/>
              <a:t>новых форм социальной организации общества, основанной на устранении частной собственности и дискриминации по признаку пола и возрасту;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b="1" dirty="0" smtClean="0"/>
              <a:t>поселенческие </a:t>
            </a:r>
            <a:r>
              <a:rPr lang="ru-RU" sz="1800" b="1" dirty="0"/>
              <a:t>(жилые сообщества) </a:t>
            </a:r>
            <a:r>
              <a:rPr lang="ru-RU" sz="1800" dirty="0"/>
              <a:t>– объединенные   по месту </a:t>
            </a:r>
            <a:r>
              <a:rPr lang="ru-RU" sz="1800" dirty="0" smtClean="0"/>
              <a:t>жительства (кибуцы </a:t>
            </a:r>
            <a:r>
              <a:rPr lang="ru-RU" sz="1800" dirty="0"/>
              <a:t>в </a:t>
            </a:r>
            <a:r>
              <a:rPr lang="ru-RU" sz="1800" dirty="0" smtClean="0"/>
              <a:t>Израиле);</a:t>
            </a:r>
            <a:endParaRPr lang="ru-RU" sz="18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b="1" dirty="0" smtClean="0"/>
              <a:t>религиозные </a:t>
            </a:r>
            <a:r>
              <a:rPr lang="ru-RU" sz="1800" dirty="0"/>
              <a:t>– например, семья у мормонов в США. </a:t>
            </a:r>
          </a:p>
        </p:txBody>
      </p:sp>
      <p:pic>
        <p:nvPicPr>
          <p:cNvPr id="37891" name="Picture 2" descr="C:\Users\kafod2\Desktop\Новая папка\еория «стимул-ценность-роль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1643063"/>
            <a:ext cx="4357688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3" descr="C:\Users\kafod2\Desktop\Новая папка\Теория «стимул-ценность-роль»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3500438"/>
            <a:ext cx="4038600" cy="2100262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Коллективные семьи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Вторая группа </a:t>
            </a:r>
            <a:r>
              <a:rPr lang="ru-RU" dirty="0"/>
              <a:t>– предлагают модификации моногамных сексуальных отношений между полами: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психологические </a:t>
            </a:r>
            <a:r>
              <a:rPr lang="ru-RU" b="1" dirty="0"/>
              <a:t>коммуны </a:t>
            </a:r>
            <a:r>
              <a:rPr lang="ru-RU" dirty="0"/>
              <a:t>– экспериментируют  нетрадиционными видами психотерапии, мистическими практиками с целью расширения сознания;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реабилитационные </a:t>
            </a:r>
            <a:r>
              <a:rPr lang="ru-RU" dirty="0"/>
              <a:t>– используют подобные психологическим методики по </a:t>
            </a:r>
            <a:r>
              <a:rPr lang="ru-RU" dirty="0" err="1"/>
              <a:t>ресоциализации</a:t>
            </a:r>
            <a:r>
              <a:rPr lang="ru-RU" dirty="0"/>
              <a:t> наркоманов, проституток или преступников;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альтернативные </a:t>
            </a:r>
            <a:r>
              <a:rPr lang="ru-RU" b="1" i="1" dirty="0"/>
              <a:t>семьи</a:t>
            </a:r>
            <a:r>
              <a:rPr lang="ru-RU" b="1" dirty="0"/>
              <a:t> </a:t>
            </a:r>
            <a:r>
              <a:rPr lang="ru-RU" dirty="0"/>
              <a:t>– стремятся воплотить в жизнь тип семьи  будущего, основано на социальном, а не на кровном родстве.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Вопросы к лекции: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1.Дайте </a:t>
            </a:r>
            <a:r>
              <a:rPr lang="ru-RU" dirty="0"/>
              <a:t>определение незарегистрированному сожительству. Перечислите положительные и отрицательные  </a:t>
            </a:r>
            <a:r>
              <a:rPr lang="ru-RU" dirty="0" smtClean="0"/>
              <a:t>стороны  </a:t>
            </a:r>
            <a:r>
              <a:rPr lang="ru-RU" dirty="0"/>
              <a:t>данной формы семейных отношений.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2.Назовите основные мотивы выбора сознательно бездетного брака.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3.Перечислите психологические особенности </a:t>
            </a:r>
            <a:r>
              <a:rPr lang="ru-RU" dirty="0" smtClean="0"/>
              <a:t>женщин, </a:t>
            </a:r>
            <a:r>
              <a:rPr lang="ru-RU" dirty="0"/>
              <a:t>не желающих иметь детей.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4.Объясните на примерах идеологию бездетных семей.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5.Какие </a:t>
            </a:r>
            <a:r>
              <a:rPr lang="ru-RU" dirty="0"/>
              <a:t>причины побуждают людей вступать во внебрачные связи (адюльтер)?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6.Назовите </a:t>
            </a:r>
            <a:r>
              <a:rPr lang="ru-RU" dirty="0"/>
              <a:t>последствия для семьи и детей небрачных связей.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7.Дайте </a:t>
            </a:r>
            <a:r>
              <a:rPr lang="ru-RU" dirty="0"/>
              <a:t>определение групповому браку. Встречалась ли данная форма семейных отношений в историческом прошлом человечества?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Задания для самоконтроля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1.Напишите </a:t>
            </a:r>
            <a:r>
              <a:rPr lang="ru-RU" dirty="0"/>
              <a:t>сочинение-рассуждение на одну из предложенных тем: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«</a:t>
            </a:r>
            <a:r>
              <a:rPr lang="ru-RU" dirty="0"/>
              <a:t>Современный мужчина в семье и на работе»,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«</a:t>
            </a:r>
            <a:r>
              <a:rPr lang="ru-RU" dirty="0"/>
              <a:t>Современная женщина в семье и на работе</a:t>
            </a:r>
            <a:r>
              <a:rPr lang="ru-RU" dirty="0" smtClean="0"/>
              <a:t>»,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«</a:t>
            </a:r>
            <a:r>
              <a:rPr lang="ru-RU" dirty="0"/>
              <a:t>Особый мир внебрачных детей»,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«</a:t>
            </a:r>
            <a:r>
              <a:rPr lang="ru-RU" dirty="0"/>
              <a:t>Семья без детей - это человечество без будущего»,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«</a:t>
            </a:r>
            <a:r>
              <a:rPr lang="ru-RU" dirty="0"/>
              <a:t>Современные кибуцы в Израиле</a:t>
            </a:r>
            <a:r>
              <a:rPr lang="ru-RU" dirty="0" smtClean="0"/>
              <a:t>»,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«</a:t>
            </a:r>
            <a:r>
              <a:rPr lang="ru-RU" dirty="0"/>
              <a:t>Многоженство: доводы за и против».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Анализ ситуаций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Проанализируйте </a:t>
            </a:r>
            <a:r>
              <a:rPr lang="ru-RU" dirty="0"/>
              <a:t>следующие ситуации из семейной жизни: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а) «Мы живем с мужем  уже 10 лет, но не находим общего языка и не понимаем друг друга. Я много читаю, анализирую, сравниваю, пытаюсь найти с мужем общий язык, но ничего не получается. У меня высшее образование – я работаю экономистом, а у мужа- 8 классов, работает шофером. У нас сын первоклассник. Вроде бы и не ссоримся, но и тепла в доме нет».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б) «Мягкий по характеру, спокойный мужчина женился на энергичной, активной женщине. И его жизнь превратилась в «ад» – жена  объявила «войну» домоседству мужа, его медлительности и спокойствию. Начались ссоры, конфликты. Муж не хотел идти домой и начал злоупотреблять алкоголем».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в) «Женился по большой любви, интересы у нас общие. А вот ссоримся постоянно. Мама у меня была домовитая, а вот жена – плохая хозяйка. Живем три года, а порядка в доме нет, вкусно приготовить ничего не может, ребенок постоянно у нее капризничает, все у нее на ускорю руку, хотя она нигде не работает…»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357188"/>
            <a:ext cx="8229600" cy="14287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Тенденции </a:t>
            </a:r>
            <a:r>
              <a:rPr lang="ru-RU" sz="3100" b="1" dirty="0"/>
              <a:t>развития альтернативных форм брачно-семейных отношений в современном обществе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28813"/>
          <a:ext cx="8229600" cy="367347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Традиционные брачно-семейные </a:t>
                      </a:r>
                      <a:b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Отношения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Альтернативные формы брачно-семейных отношений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Законные (юридически оформленные)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Одиночество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Незарегистрированное сожительство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(консенсуальный  или «гражданский» брак)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Обязательно с желанием и наличием детей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Сознательно бездетный брак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Стабильные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Разводы, повторные брачно-семейные отношения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Мужская идеология (установка на главенство мужчины)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Открытый брак (эгалитарные, равноправные отношения)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Сексуальная верность партнеров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Внебрачный сексуальные связи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Интимная дружба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Свингерство – обмен брачными партнерами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Гетеросексуальность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Гомосексуальность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Диадичность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Групповой брак, жилые сообщества и коллективные семьи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Литература: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1.Зритнева </a:t>
            </a:r>
            <a:r>
              <a:rPr lang="ru-RU" dirty="0"/>
              <a:t>Е.И. Семьеведение: учебное пособие для студентов вузов / Е.И. </a:t>
            </a:r>
            <a:r>
              <a:rPr lang="ru-RU" dirty="0" err="1"/>
              <a:t>Зритнева</a:t>
            </a:r>
            <a:r>
              <a:rPr lang="ru-RU" dirty="0"/>
              <a:t>, Н.П. Клушина. – М.: </a:t>
            </a:r>
            <a:r>
              <a:rPr lang="ru-RU" dirty="0" err="1"/>
              <a:t>Гуманитар.изд</a:t>
            </a:r>
            <a:r>
              <a:rPr lang="ru-RU" dirty="0"/>
              <a:t>. центр ВЛАДОС, 2006. – 246 с.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2.Солодовников В.В. Социология </a:t>
            </a:r>
            <a:r>
              <a:rPr lang="ru-RU" dirty="0" err="1"/>
              <a:t>социально-дезадаптированной</a:t>
            </a:r>
            <a:r>
              <a:rPr lang="ru-RU" dirty="0"/>
              <a:t> семьи / В.В. Солодовников – СПб.: </a:t>
            </a:r>
            <a:r>
              <a:rPr lang="ru-RU" dirty="0" err="1"/>
              <a:t>Директ</a:t>
            </a:r>
            <a:r>
              <a:rPr lang="ru-RU" dirty="0"/>
              <a:t>, 2007. – 384с.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3.Шнейдер Л.Б. Семейная психология: Учебное пособие для ВУЗов / Л.Б. Шнейдер – М.: Академический проект; Екатеринбург: Деловая книга, 2005. – 768с.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Альтернативные формы брачно-семейных отношений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7950" y="1512888"/>
            <a:ext cx="4470400" cy="5329237"/>
          </a:xfrm>
        </p:spPr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b="1" dirty="0" smtClean="0"/>
              <a:t>Незарегистрированное </a:t>
            </a:r>
            <a:r>
              <a:rPr lang="ru-RU" sz="6000" b="1" dirty="0"/>
              <a:t>сожительство - </a:t>
            </a:r>
            <a:r>
              <a:rPr lang="ru-RU" sz="6000" dirty="0" smtClean="0"/>
              <a:t> </a:t>
            </a:r>
            <a:r>
              <a:rPr lang="ru-RU" sz="6000" dirty="0"/>
              <a:t>форма неформальных брачно-семейных </a:t>
            </a:r>
            <a:r>
              <a:rPr lang="ru-RU" sz="6000" dirty="0" smtClean="0"/>
              <a:t>отношений, которая  </a:t>
            </a:r>
            <a:r>
              <a:rPr lang="ru-RU" sz="6000" dirty="0"/>
              <a:t>получила распространение в России под наименованием «гражданский брак», что терминологически является неверным, т. к. именно законный, юридически оформленный брак и есть гражданский, что </a:t>
            </a:r>
            <a:r>
              <a:rPr lang="ru-RU" sz="6000" dirty="0" smtClean="0"/>
              <a:t> </a:t>
            </a:r>
            <a:r>
              <a:rPr lang="ru-RU" sz="6000" dirty="0"/>
              <a:t>фиксирует запись акта гражданского состояния (ЗАГС).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В странах Западной Европы, США добрачное </a:t>
            </a:r>
            <a:r>
              <a:rPr lang="ru-RU" sz="6000" dirty="0"/>
              <a:t>сожительство является </a:t>
            </a:r>
            <a:r>
              <a:rPr lang="ru-RU" sz="6000" dirty="0" smtClean="0"/>
              <a:t>признанным </a:t>
            </a:r>
            <a:r>
              <a:rPr lang="ru-RU" sz="6000" dirty="0"/>
              <a:t>социальным институтом. Почти все супружеские пары перед браком </a:t>
            </a:r>
            <a:r>
              <a:rPr lang="ru-RU" sz="6000" dirty="0" smtClean="0"/>
              <a:t>некоторое время живут вместе</a:t>
            </a:r>
            <a:r>
              <a:rPr lang="ru-RU" sz="6000" dirty="0"/>
              <a:t>. </a:t>
            </a:r>
            <a:r>
              <a:rPr lang="ru-RU" sz="6000" dirty="0" smtClean="0"/>
              <a:t>Женятся, чтобы соблюсти традицию. </a:t>
            </a:r>
            <a:endParaRPr lang="ru-RU" sz="6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6387" name="Picture 2" descr="C:\Users\kafod2\Desktop\Новая папка\Незарегистрированное сожительств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628775"/>
            <a:ext cx="4008437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Аргументы сторонников  незарегистрированных браков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/>
              <a:t>Л.Б. Шнейдер </a:t>
            </a:r>
            <a:r>
              <a:rPr lang="ru-RU" sz="2900" dirty="0"/>
              <a:t>приводит доводы сторонников</a:t>
            </a:r>
            <a:r>
              <a:rPr lang="ru-RU" sz="2900" b="1" dirty="0"/>
              <a:t> </a:t>
            </a:r>
            <a:r>
              <a:rPr lang="ru-RU" sz="2900" dirty="0"/>
              <a:t>незарегистрированного сожительства: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/>
              <a:t>- такая форма отношений представляет собой «тренинг» определенного типа («пробный брак»);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/>
              <a:t>- в случаях незарегистрированного сожительства происходит апробация сил и совместимости («пробный брак»);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/>
              <a:t>- в таких вариантах сожительства более свободные отношения, отсутствует принуждение, исчезает «</a:t>
            </a:r>
            <a:r>
              <a:rPr lang="ru-RU" sz="2900" dirty="0" smtClean="0"/>
              <a:t>эффект </a:t>
            </a:r>
            <a:r>
              <a:rPr lang="ru-RU" sz="2900" dirty="0"/>
              <a:t>собственника», который порождается </a:t>
            </a:r>
            <a:r>
              <a:rPr lang="ru-RU" sz="2900" dirty="0" smtClean="0"/>
              <a:t>официальным вступлением в брак (длительные </a:t>
            </a:r>
            <a:r>
              <a:rPr lang="ru-RU" sz="2900" dirty="0"/>
              <a:t>отношения — «несупружеская семейная жизнь</a:t>
            </a:r>
            <a:r>
              <a:rPr lang="ru-RU" sz="2900" dirty="0" smtClean="0"/>
              <a:t>»);</a:t>
            </a:r>
            <a:endParaRPr lang="ru-RU" sz="29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/>
              <a:t>- распространение практики брачных контрактов связано с попыткой оградиться от непредвиденных </a:t>
            </a:r>
            <a:r>
              <a:rPr lang="ru-RU" sz="2900" dirty="0" smtClean="0"/>
              <a:t>обстоятельств </a:t>
            </a:r>
            <a:r>
              <a:rPr lang="ru-RU" sz="2900" dirty="0"/>
              <a:t>в будущей совместной </a:t>
            </a:r>
            <a:r>
              <a:rPr lang="ru-RU" sz="2900" dirty="0" smtClean="0"/>
              <a:t>жизни; </a:t>
            </a:r>
            <a:endParaRPr lang="ru-RU" sz="29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dirty="0"/>
              <a:t>- незарегистрированное сожительство обеспечивает больше духовности и удовлетворенности в отношениях («</a:t>
            </a:r>
            <a:r>
              <a:rPr lang="ru-RU" sz="2900" dirty="0" smtClean="0"/>
              <a:t>несупружеская </a:t>
            </a:r>
            <a:r>
              <a:rPr lang="ru-RU" sz="2900" dirty="0"/>
              <a:t>семейная жизнь»).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752600"/>
            <a:ext cx="2719388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Бездетный брак</a:t>
            </a:r>
            <a:endParaRPr lang="ru-RU" smtClean="0"/>
          </a:p>
        </p:txBody>
      </p:sp>
      <p:sp>
        <p:nvSpPr>
          <p:cNvPr id="18434" name="Содержимое 8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368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Сознательно бездетный брак – </a:t>
            </a:r>
            <a:r>
              <a:rPr lang="ru-RU" smtClean="0"/>
              <a:t>в нём здоровые молодые люди могут, но сознательно не хотят иметь детей. </a:t>
            </a:r>
          </a:p>
          <a:p>
            <a:pPr>
              <a:buFont typeface="Arial" charset="0"/>
              <a:buNone/>
            </a:pPr>
            <a:r>
              <a:rPr lang="ru-RU" b="1" smtClean="0"/>
              <a:t> </a:t>
            </a:r>
            <a:endParaRPr lang="ru-RU" smtClean="0"/>
          </a:p>
          <a:p>
            <a:endParaRPr lang="ru-RU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82251">
            <a:off x="463550" y="4113213"/>
            <a:ext cx="15240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22038">
            <a:off x="6369050" y="4151313"/>
            <a:ext cx="2476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339">
            <a:off x="2987675" y="3986213"/>
            <a:ext cx="2628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Мотивы выбора бездетного брака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На </a:t>
            </a:r>
            <a:r>
              <a:rPr lang="ru-RU" b="1" dirty="0"/>
              <a:t>уровне </a:t>
            </a:r>
            <a:r>
              <a:rPr lang="ru-RU" b="1" dirty="0" smtClean="0"/>
              <a:t>семьи</a:t>
            </a:r>
            <a:r>
              <a:rPr lang="ru-RU" dirty="0" smtClean="0"/>
              <a:t>: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 </a:t>
            </a:r>
            <a:r>
              <a:rPr lang="ru-RU" dirty="0" smtClean="0"/>
              <a:t>неудовлетворённость пары жилищными и  </a:t>
            </a:r>
            <a:r>
              <a:rPr lang="ru-RU" dirty="0"/>
              <a:t>материальными условиями;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 </a:t>
            </a:r>
            <a:r>
              <a:rPr lang="ru-RU" dirty="0" smtClean="0"/>
              <a:t>неравномерный характер </a:t>
            </a:r>
            <a:r>
              <a:rPr lang="ru-RU" dirty="0"/>
              <a:t>распределения </a:t>
            </a:r>
            <a:r>
              <a:rPr lang="ru-RU" dirty="0" smtClean="0"/>
              <a:t>домашних обязанностей</a:t>
            </a:r>
            <a:r>
              <a:rPr lang="ru-RU" dirty="0"/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несовместимость </a:t>
            </a:r>
            <a:r>
              <a:rPr lang="ru-RU" dirty="0"/>
              <a:t>ролевых позиций супругов;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творческий, «</a:t>
            </a:r>
            <a:r>
              <a:rPr lang="ru-RU" dirty="0" err="1" smtClean="0"/>
              <a:t>несейменный</a:t>
            </a:r>
            <a:r>
              <a:rPr lang="ru-RU" dirty="0" smtClean="0"/>
              <a:t>»  образ жизни, акцент на интересном и разнообразном  досуге;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неустойчивость брака</a:t>
            </a:r>
            <a:r>
              <a:rPr lang="ru-RU" dirty="0"/>
              <a:t>, особенности переживания личностью </a:t>
            </a:r>
            <a:r>
              <a:rPr lang="ru-RU" dirty="0" smtClean="0"/>
              <a:t>конфликтных отношений в паре. </a:t>
            </a: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Мотивы выбора бездетного брака</a:t>
            </a:r>
            <a:endParaRPr lang="ru-RU" dirty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083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smtClean="0"/>
              <a:t>На уровне личности</a:t>
            </a:r>
            <a:r>
              <a:rPr lang="ru-RU" sz="2400" smtClean="0"/>
              <a:t> выделяют следующие факторы:</a:t>
            </a:r>
          </a:p>
          <a:p>
            <a:r>
              <a:rPr lang="ru-RU" sz="2400" smtClean="0"/>
              <a:t>отсутствие установки на деторождение, недостаточное чадолюбие;</a:t>
            </a:r>
          </a:p>
          <a:p>
            <a:r>
              <a:rPr lang="ru-RU" sz="2400" smtClean="0"/>
              <a:t>Гиперболизированная оценка  трудностей; </a:t>
            </a:r>
          </a:p>
          <a:p>
            <a:r>
              <a:rPr lang="ru-RU" sz="2400" smtClean="0"/>
              <a:t>нежелание брать ответственность на себя. </a:t>
            </a:r>
          </a:p>
          <a:p>
            <a:endParaRPr lang="ru-RU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3860800"/>
            <a:ext cx="4084638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Для достижения социальной адаптации молодые супруги</a:t>
            </a:r>
            <a:endParaRPr lang="ru-RU" dirty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используют разные стратегии: </a:t>
            </a:r>
          </a:p>
          <a:p>
            <a:r>
              <a:rPr lang="ru-RU" smtClean="0"/>
              <a:t>отказ от ребенка, откладывание его  рождения («поживем для себя»);</a:t>
            </a:r>
          </a:p>
          <a:p>
            <a:r>
              <a:rPr lang="ru-RU" smtClean="0"/>
              <a:t>деление семейных ресурсов на «твои» и «мои»;</a:t>
            </a:r>
          </a:p>
          <a:p>
            <a:r>
              <a:rPr lang="ru-RU" smtClean="0"/>
              <a:t> переадресовку семейных функций старшему поколению; </a:t>
            </a:r>
          </a:p>
          <a:p>
            <a:r>
              <a:rPr lang="ru-RU" smtClean="0"/>
              <a:t>упрощение родительских обязанностей.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1384</Words>
  <Application>Microsoft Office PowerPoint</Application>
  <PresentationFormat>Экран (4:3)</PresentationFormat>
  <Paragraphs>156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Calibri</vt:lpstr>
      <vt:lpstr>Arial</vt:lpstr>
      <vt:lpstr>Times New Roman</vt:lpstr>
      <vt:lpstr>Тема Office</vt:lpstr>
      <vt:lpstr>Тема 8. Внебрачная  семья 8.2. Модели внебрачных союзов </vt:lpstr>
      <vt:lpstr>Вопросы: </vt:lpstr>
      <vt:lpstr>  Тенденции развития альтернативных форм брачно-семейных отношений в современном обществе  </vt:lpstr>
      <vt:lpstr>Альтернативные формы брачно-семейных отношений</vt:lpstr>
      <vt:lpstr>Аргументы сторонников  незарегистрированных браков</vt:lpstr>
      <vt:lpstr>Бездетный брак</vt:lpstr>
      <vt:lpstr>Мотивы выбора бездетного брака</vt:lpstr>
      <vt:lpstr>Мотивы выбора бездетного брака</vt:lpstr>
      <vt:lpstr>Для достижения социальной адаптации молодые супруги</vt:lpstr>
      <vt:lpstr>Почему женщины не желают иметь детей?</vt:lpstr>
      <vt:lpstr>Идеология бездетных семей</vt:lpstr>
      <vt:lpstr>Открытый брак </vt:lpstr>
      <vt:lpstr>О внебрачных связях</vt:lpstr>
      <vt:lpstr>Причины существования внебрачных сексуальных связей (адюльтера)</vt:lpstr>
      <vt:lpstr>Свингерство</vt:lpstr>
      <vt:lpstr>Свингеры</vt:lpstr>
      <vt:lpstr>Сущностные признаки свингерства</vt:lpstr>
      <vt:lpstr>Групповой брак</vt:lpstr>
      <vt:lpstr>Формы существования  группового брака</vt:lpstr>
      <vt:lpstr>Многобрачие или полигамия</vt:lpstr>
      <vt:lpstr>Полиандрия (многомужество) – брак одной женщины с несколькими мужчинами, не состоящими в родстве </vt:lpstr>
      <vt:lpstr>Полигиния (многоженство) – брачный союз одного мужчины с несколькими женщинами, не состоящими в родстве.   </vt:lpstr>
      <vt:lpstr>Частные случаи полигамии</vt:lpstr>
      <vt:lpstr>Частные случаи полигамии</vt:lpstr>
      <vt:lpstr>Коллективные семьи</vt:lpstr>
      <vt:lpstr>Коллективные семьи</vt:lpstr>
      <vt:lpstr>Вопросы к лекции: </vt:lpstr>
      <vt:lpstr>Задания для самоконтроля  </vt:lpstr>
      <vt:lpstr>Анализ ситуаций</vt:lpstr>
      <vt:lpstr>Литература: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Внебрачная  семья Лекция 2  Модели внебрачных союзов</dc:title>
  <dc:creator>kafod2</dc:creator>
  <cp:lastModifiedBy>Тамара</cp:lastModifiedBy>
  <cp:revision>27</cp:revision>
  <dcterms:created xsi:type="dcterms:W3CDTF">2013-01-23T07:05:15Z</dcterms:created>
  <dcterms:modified xsi:type="dcterms:W3CDTF">2014-01-31T04:37:26Z</dcterms:modified>
</cp:coreProperties>
</file>