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5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1" autoAdjust="0"/>
    <p:restoredTop sz="94660"/>
  </p:normalViewPr>
  <p:slideViewPr>
    <p:cSldViewPr>
      <p:cViewPr varScale="1">
        <p:scale>
          <a:sx n="70" d="100"/>
          <a:sy n="70" d="100"/>
        </p:scale>
        <p:origin x="-13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C0396-742B-4D8E-9BC3-2AF4A8F12C9E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0AB55-CB8C-42E6-8334-B40EA4F91C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1B9F1-3997-4765-BC3F-EBDDC5F10BF5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80BF8-5BF1-4773-84B9-25EEA3E8B3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0034D-DA35-4C44-9055-D1E84662558D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F5ADC-B569-4FD9-A8F8-D449F4DACB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E095C-4D26-40A7-8DE8-03ECA3F08FC4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3FB7D-9B35-46B9-A835-DA92CE3C3D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32E6E-D549-4270-9D2A-861E4C3050EE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78773-8AC1-4E01-8437-97675E5740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4FF13-0D97-4960-A431-C5426EFE90CB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ADD73-66FE-4F57-857C-3B198EA01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B1A37-CB08-4FEF-82FF-93E8FB7B3EB6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E91D3-0DF2-4C6B-AA2A-CA051B4BCE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0EFE3-97AC-49DB-BBE4-0844756D094B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0FA74-9064-4E92-B0EA-E3A11E25C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2CC25-C2D7-46AF-9C99-8CDD45859918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218A3-58DD-4324-A653-A63291306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96BFC-22B4-4572-B8F5-996FFB065683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D1FEE-E62A-4435-91C3-539B5E4AA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ACAF2-9DE2-4C17-ABAA-D01123007624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72003-9C38-4BEA-97C8-43E2EDF84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6000">
              <a:srgbClr val="FBEAC7"/>
            </a:gs>
            <a:gs pos="33000">
              <a:srgbClr val="FEE7F2"/>
            </a:gs>
            <a:gs pos="49001">
              <a:srgbClr val="FAC77D"/>
            </a:gs>
            <a:gs pos="58000">
              <a:srgbClr val="FBA97D"/>
            </a:gs>
            <a:gs pos="67999">
              <a:srgbClr val="FBD49C"/>
            </a:gs>
            <a:gs pos="100000">
              <a:srgbClr val="FEE7F2"/>
            </a:gs>
          </a:gsLst>
          <a:lin ang="7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F616CD-2D0A-41E7-81CA-7ABC1F68370E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41AB96-8A60-4D63-B6FC-EC852385C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857250" y="1214438"/>
            <a:ext cx="7772400" cy="1470025"/>
          </a:xfrm>
        </p:spPr>
        <p:txBody>
          <a:bodyPr/>
          <a:lstStyle/>
          <a:p>
            <a:r>
              <a:rPr lang="ru-RU" sz="3200" b="1" smtClean="0"/>
              <a:t>Тема 1.2   Брак как основа семьи</a:t>
            </a:r>
            <a:r>
              <a:rPr lang="ru-RU" sz="3200" smtClean="0"/>
              <a:t/>
            </a:r>
            <a:br>
              <a:rPr lang="ru-RU" sz="3200" smtClean="0"/>
            </a:br>
            <a:r>
              <a:rPr lang="ru-RU" sz="3200" smtClean="0"/>
              <a:t/>
            </a:r>
            <a:br>
              <a:rPr lang="ru-RU" sz="3200" smtClean="0"/>
            </a:br>
            <a:r>
              <a:rPr lang="ru-RU" sz="3200" b="1" smtClean="0"/>
              <a:t>Гендерные аспекты формирования брака и семьи   </a:t>
            </a:r>
            <a:r>
              <a:rPr lang="ru-RU" sz="3200" smtClean="0"/>
              <a:t/>
            </a:r>
            <a:br>
              <a:rPr lang="ru-RU" sz="3200" smtClean="0"/>
            </a:br>
            <a:r>
              <a:rPr lang="ru-RU" sz="2400" b="1" i="1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Педагог-психолог Чистякова Ирина Григорьевна</a:t>
            </a: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pic>
        <p:nvPicPr>
          <p:cNvPr id="13314" name="Picture 2" descr="C:\Users\kafod2\Desktop\Новая папка\Гендерные аспекты формирования брака и семь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357563"/>
            <a:ext cx="4484688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Д. </a:t>
            </a:r>
            <a:r>
              <a:rPr lang="ru-RU" sz="4000" dirty="0" err="1" smtClean="0"/>
              <a:t>Лорбер</a:t>
            </a:r>
            <a:r>
              <a:rPr lang="ru-RU" sz="4000" dirty="0" smtClean="0"/>
              <a:t> об этапах  становления </a:t>
            </a:r>
            <a:r>
              <a:rPr lang="ru-RU" sz="4000" dirty="0" err="1" smtClean="0"/>
              <a:t>гендера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i="1" dirty="0" smtClean="0"/>
              <a:t>1 - пол (</a:t>
            </a:r>
            <a:r>
              <a:rPr lang="en-US" sz="6400" i="1" dirty="0" smtClean="0"/>
              <a:t>sex</a:t>
            </a:r>
            <a:r>
              <a:rPr lang="ru-RU" sz="6400" i="1" dirty="0" smtClean="0"/>
              <a:t>) как биологическая категория</a:t>
            </a:r>
            <a:r>
              <a:rPr lang="ru-RU" sz="6400" dirty="0" smtClean="0"/>
              <a:t> – сочетание генов, анатомических признаков и набора гормонов;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6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i="1" dirty="0" smtClean="0"/>
              <a:t>2  - пол (</a:t>
            </a:r>
            <a:r>
              <a:rPr lang="en-US" sz="6400" i="1" dirty="0" smtClean="0"/>
              <a:t>sex</a:t>
            </a:r>
            <a:r>
              <a:rPr lang="ru-RU" sz="6400" i="1" dirty="0" smtClean="0"/>
              <a:t>) как социальная категория</a:t>
            </a:r>
            <a:r>
              <a:rPr lang="ru-RU" sz="6400" dirty="0" smtClean="0"/>
              <a:t> – предназначение человека от рождения, основанное на анатомических признаках;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6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i="1" dirty="0" smtClean="0"/>
              <a:t>3 - половая (</a:t>
            </a:r>
            <a:r>
              <a:rPr lang="en-US" sz="6400" i="1" dirty="0" smtClean="0"/>
              <a:t>sex</a:t>
            </a:r>
            <a:r>
              <a:rPr lang="ru-RU" sz="6400" i="1" dirty="0" smtClean="0"/>
              <a:t> - </a:t>
            </a:r>
            <a:r>
              <a:rPr lang="en-US" sz="6400" i="1" dirty="0" smtClean="0"/>
              <a:t>gender</a:t>
            </a:r>
            <a:r>
              <a:rPr lang="ru-RU" sz="6400" i="1" dirty="0" smtClean="0"/>
              <a:t>) идентичность</a:t>
            </a:r>
            <a:r>
              <a:rPr lang="ru-RU" sz="6400" dirty="0" smtClean="0"/>
              <a:t> – осознание себя как представителя данного пола, ощущение своего женского или мужского тела, осознание своей принадлежности к полу в социальном контексте;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6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i="1" dirty="0" smtClean="0"/>
              <a:t>4 - пол (</a:t>
            </a:r>
            <a:r>
              <a:rPr lang="en-US" sz="6400" i="1" dirty="0" smtClean="0"/>
              <a:t>gender</a:t>
            </a:r>
            <a:r>
              <a:rPr lang="ru-RU" sz="6400" i="1" dirty="0" smtClean="0"/>
              <a:t>) как процесс</a:t>
            </a:r>
            <a:r>
              <a:rPr lang="ru-RU" sz="6400" dirty="0" smtClean="0"/>
              <a:t> – обучение, принятие роли, овладение поведением, соответствующим определенному </a:t>
            </a:r>
            <a:r>
              <a:rPr lang="ru-RU" sz="6400" dirty="0" err="1" smtClean="0"/>
              <a:t>гендерному</a:t>
            </a:r>
            <a:r>
              <a:rPr lang="ru-RU" sz="6400" dirty="0" smtClean="0"/>
              <a:t> статусу;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i="1" dirty="0" smtClean="0"/>
              <a:t>5 - пол (</a:t>
            </a:r>
            <a:r>
              <a:rPr lang="en-US" sz="6400" i="1" dirty="0" smtClean="0"/>
              <a:t>gender</a:t>
            </a:r>
            <a:r>
              <a:rPr lang="ru-RU" sz="6400" i="1" dirty="0" smtClean="0"/>
              <a:t>) как статус и структура</a:t>
            </a:r>
            <a:r>
              <a:rPr lang="ru-RU" sz="6400" dirty="0" smtClean="0"/>
              <a:t> – оформление гендерного статуса индивида как части общественной структуры, предписанных отношений между полами.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800" dirty="0"/>
          </a:p>
        </p:txBody>
      </p:sp>
      <p:pic>
        <p:nvPicPr>
          <p:cNvPr id="22532" name="Picture 2" descr="C:\Users\kafod2\Desktop\Новая папка\Д. Лорб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2928938"/>
            <a:ext cx="25400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Фемининность</a:t>
            </a:r>
            <a:r>
              <a:rPr lang="ru-RU" dirty="0" smtClean="0"/>
              <a:t> = женское + женственность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err="1" smtClean="0"/>
              <a:t>Фемининность</a:t>
            </a:r>
            <a:r>
              <a:rPr lang="ru-RU" b="1" dirty="0" smtClean="0"/>
              <a:t> – </a:t>
            </a:r>
            <a:r>
              <a:rPr lang="ru-RU" dirty="0" smtClean="0"/>
              <a:t>это интегративная категория для выражения сочетания женского и женственности в рамках (границах) бытия единого индивида</a:t>
            </a:r>
            <a:r>
              <a:rPr lang="ru-RU" i="1" dirty="0" smtClean="0"/>
              <a:t>.</a:t>
            </a:r>
            <a:r>
              <a:rPr lang="ru-RU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/>
              <a:t>Женское</a:t>
            </a:r>
            <a:r>
              <a:rPr lang="ru-RU" dirty="0" smtClean="0"/>
              <a:t> в данном случае рассматривается как совокупность морфологических, т.е. анатомических, физиологических, генитальных признаков женского пола. Иными словами, женское фиксирует естественную природу, биологическую структуру человека (биологический срез в структуре личности), подпадающую под определение женского пола.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/>
              <a:t>Женственность</a:t>
            </a:r>
            <a:r>
              <a:rPr lang="ru-RU" b="1" dirty="0" smtClean="0"/>
              <a:t> </a:t>
            </a:r>
            <a:r>
              <a:rPr lang="ru-RU" dirty="0" smtClean="0"/>
              <a:t>– это </a:t>
            </a:r>
            <a:r>
              <a:rPr lang="ru-RU" dirty="0" err="1" smtClean="0"/>
              <a:t>гендер</a:t>
            </a:r>
            <a:r>
              <a:rPr lang="ru-RU" dirty="0" smtClean="0"/>
              <a:t>, т.е. социальный пол, одна из социальных ролей, выполняемая индивидом в обществе.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Маскулинность</a:t>
            </a:r>
            <a:r>
              <a:rPr lang="ru-RU" dirty="0" smtClean="0"/>
              <a:t> = мужское + мужественность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err="1" smtClean="0"/>
              <a:t>Маскулинность</a:t>
            </a:r>
            <a:r>
              <a:rPr lang="ru-RU" b="1" dirty="0" smtClean="0"/>
              <a:t> – </a:t>
            </a:r>
            <a:r>
              <a:rPr lang="ru-RU" dirty="0" smtClean="0"/>
              <a:t>это интегративная категория для выражения сочетания мужского и мужественности в рамках (границах) бытия единого индивида.</a:t>
            </a:r>
            <a:r>
              <a:rPr lang="ru-RU" i="1" dirty="0" smtClean="0"/>
              <a:t>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/>
              <a:t>Мужское </a:t>
            </a:r>
            <a:r>
              <a:rPr lang="ru-RU" dirty="0" smtClean="0"/>
              <a:t>представляет собой совокупность морфологических, т.е. анатомических, физиологических, генитальных признаков мужского пола, а  мужественность – это одна из социальных ролей, выполняемая индивидом в обществе.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Кто  перед Вами – мужчина или женщина?</a:t>
            </a:r>
            <a:endParaRPr lang="ru-RU" dirty="0"/>
          </a:p>
        </p:txBody>
      </p:sp>
      <p:pic>
        <p:nvPicPr>
          <p:cNvPr id="25602" name="Picture 2" descr="C:\Users\kafod2\Desktop\Новая папка\Caster Semenya 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2071688"/>
            <a:ext cx="5715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Кто  перед Вами – мужчина или женщина?</a:t>
            </a:r>
            <a:endParaRPr lang="ru-RU" dirty="0"/>
          </a:p>
        </p:txBody>
      </p:sp>
      <p:pic>
        <p:nvPicPr>
          <p:cNvPr id="26626" name="Picture 5" descr="C:\Users\kafod2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643063"/>
            <a:ext cx="600075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Процесс изменений, связанный со сменой пола</a:t>
            </a:r>
            <a:endParaRPr lang="ru-RU" dirty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Picture 3" descr="C:\Users\kafod2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643063"/>
            <a:ext cx="678656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Кто  перед Вами – мужчина или женщина?</a:t>
            </a:r>
            <a:endParaRPr lang="ru-RU" dirty="0"/>
          </a:p>
        </p:txBody>
      </p:sp>
      <p:pic>
        <p:nvPicPr>
          <p:cNvPr id="2867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87675" y="1989138"/>
            <a:ext cx="2590800" cy="3673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Кто  перед Вами – мужчина или женщина?</a:t>
            </a:r>
            <a:endParaRPr lang="ru-RU" dirty="0"/>
          </a:p>
        </p:txBody>
      </p:sp>
      <p:pic>
        <p:nvPicPr>
          <p:cNvPr id="29698" name="Picture 2" descr="C:\Users\kafod2\Desktop\Новая папка\женщины похожие на мужчин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1785938"/>
            <a:ext cx="3443288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Кто  перед Вами – мужчина или женщина?</a:t>
            </a:r>
            <a:endParaRPr lang="ru-RU" dirty="0"/>
          </a:p>
        </p:txBody>
      </p:sp>
      <p:pic>
        <p:nvPicPr>
          <p:cNvPr id="30722" name="Picture 2" descr="C:\Users\kafod2\Desktop\Новая папка\женщины похожие на мужчин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643063"/>
            <a:ext cx="6191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Близнецы – мужчина и женщина</a:t>
            </a:r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Picture 4" descr="C:\Users\kafod2\Desktop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71625"/>
            <a:ext cx="7316787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643063"/>
            <a:ext cx="30480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Вопросы: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1.Определение «пол» и «гендер» в социокультурных исследованиях</a:t>
            </a:r>
          </a:p>
          <a:p>
            <a:pPr>
              <a:buFont typeface="Arial" charset="0"/>
              <a:buNone/>
            </a:pPr>
            <a:r>
              <a:rPr lang="ru-RU" smtClean="0"/>
              <a:t>2.Взаимодействие парных понятий «мужское» и «женское», «мужественность» и «женственность», «фемининность» и «маскулинность»</a:t>
            </a:r>
          </a:p>
          <a:p>
            <a:pPr>
              <a:buFont typeface="Arial" charset="0"/>
              <a:buNone/>
            </a:pPr>
            <a:r>
              <a:rPr lang="ru-RU" smtClean="0"/>
              <a:t>3.Трансформация гендерных ролей в современной семье: причины и следствия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Гендерная идентичность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/>
              <a:t>Гендерная идентичность</a:t>
            </a:r>
            <a:r>
              <a:rPr lang="ru-RU" b="1" dirty="0" smtClean="0"/>
              <a:t> - </a:t>
            </a:r>
            <a:r>
              <a:rPr lang="ru-RU" dirty="0" smtClean="0"/>
              <a:t>базовая структура социальной идентичности, которая  характеризует человека с точки зрения принадлежности его к мужской или женской группе. При этом важным является то, как сам себя человек определяет. 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Понятия «быть женщиной» и «быть мужчиной» в обществе имеют разный смысл  - в зависимости от принадлежности к тем или иным религиозным, этническим, расовым группам, социальным слоям, поколениям.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Гендерные отношения</a:t>
            </a:r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smtClean="0"/>
              <a:t>Гендерные отношения</a:t>
            </a:r>
            <a:r>
              <a:rPr lang="ru-RU" b="1" smtClean="0"/>
              <a:t> - </a:t>
            </a:r>
            <a:r>
              <a:rPr lang="ru-RU" smtClean="0"/>
              <a:t>это различные формы взаимосвязи людей как представителей определенного пола, возникающие в процессе их совместной жизнедеятельности. </a:t>
            </a:r>
            <a:endParaRPr lang="ru-RU" b="1" smtClean="0"/>
          </a:p>
          <a:p>
            <a:endParaRPr lang="ru-RU" smtClean="0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85860">
            <a:off x="4760913" y="3911600"/>
            <a:ext cx="3360737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075" y="4197350"/>
            <a:ext cx="3721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41438"/>
            <a:ext cx="2751138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Изменения в </a:t>
            </a:r>
            <a:r>
              <a:rPr lang="ru-RU" dirty="0" err="1" smtClean="0"/>
              <a:t>гендерных</a:t>
            </a:r>
            <a:r>
              <a:rPr lang="ru-RU" dirty="0" smtClean="0"/>
              <a:t> ролях современной женщины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65375" y="1341438"/>
            <a:ext cx="6778625" cy="5257800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Вызваны следующими процессами: 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-приоритет ценности самореализации, индивидуальной успешности, социальной престижности;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-традиционные установки на семью и детей как главные ориентиры жизни женщины постепенно, но устойчиво отходят на второй план;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-появление новых характеристик брачного портрета женщины, таких как наличие у нее серьёзного и разнообразного сексуального опыта.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Изменения в </a:t>
            </a:r>
            <a:r>
              <a:rPr lang="ru-RU" dirty="0" err="1" smtClean="0"/>
              <a:t>гендерных</a:t>
            </a:r>
            <a:r>
              <a:rPr lang="ru-RU" dirty="0" smtClean="0"/>
              <a:t> ролях современного мужчины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346825" cy="5257800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Вызваны следующими процессами: 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-утратой современным мужчиной традиционной монополии на брачном рынке, в частности социального приоритета на выбор партнера;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-растущей инфантильностью (отставанием в развитии )  молодых и не очень молодых мужчин, снижением  их самостоятельности в образе жизни, </a:t>
            </a:r>
            <a:r>
              <a:rPr lang="ru-RU" dirty="0" err="1" smtClean="0"/>
              <a:t>самообеспечиваемости</a:t>
            </a:r>
            <a:r>
              <a:rPr lang="ru-RU" dirty="0" smtClean="0"/>
              <a:t>, </a:t>
            </a:r>
            <a:r>
              <a:rPr lang="ru-RU" dirty="0" err="1" smtClean="0"/>
              <a:t>самоответст-венности</a:t>
            </a:r>
            <a:r>
              <a:rPr lang="ru-RU" dirty="0" smtClean="0"/>
              <a:t> и инициативности  в поведении.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58589">
            <a:off x="7181850" y="1411288"/>
            <a:ext cx="14668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27372">
            <a:off x="7097713" y="4076700"/>
            <a:ext cx="18764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Тенденции ослабления официальных брачно-семейных связей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25"/>
            <a:ext cx="8229600" cy="3983038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/>
              <a:t>-стабильное снижение числа заключаемых браков; </a:t>
            </a:r>
            <a:endParaRPr lang="ru-RU" sz="36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/>
              <a:t>-повсеместно растущий в последние годы средний возраст вступления в первый брак; </a:t>
            </a:r>
            <a:endParaRPr lang="ru-RU" sz="36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/>
              <a:t>-возросшие темпы роста внебрачной рождаемости; </a:t>
            </a:r>
            <a:endParaRPr lang="ru-RU" sz="36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/>
              <a:t>-высокий уровень разводов: сейчас распадается примерно каждая вторая брачная пара; </a:t>
            </a:r>
            <a:endParaRPr lang="ru-RU" sz="36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/>
              <a:t>-усиливающаяся популярность незарегистрированных «свободных» браков, характерная не только для молодежи, но и людей старших возрастов.</a:t>
            </a:r>
            <a:endParaRPr lang="ru-RU" sz="36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    	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Вопросы к лекции: 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/>
              <a:t>1.Сравните понятия «пол» и «</a:t>
            </a:r>
            <a:r>
              <a:rPr lang="ru-RU" sz="3800" dirty="0" err="1" smtClean="0"/>
              <a:t>гендер</a:t>
            </a:r>
            <a:r>
              <a:rPr lang="ru-RU" sz="3800" dirty="0" smtClean="0"/>
              <a:t>». В чем их сходство и отличие?</a:t>
            </a:r>
            <a:endParaRPr lang="ru-RU" sz="3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/>
              <a:t>2.Какое определение пола и </a:t>
            </a:r>
            <a:r>
              <a:rPr lang="ru-RU" sz="3800" dirty="0" err="1" smtClean="0"/>
              <a:t>гендера</a:t>
            </a:r>
            <a:r>
              <a:rPr lang="ru-RU" sz="3800" dirty="0" smtClean="0"/>
              <a:t> было дано Всемирной организацией </a:t>
            </a:r>
            <a:r>
              <a:rPr lang="ru-RU" sz="3800" dirty="0" err="1" smtClean="0"/>
              <a:t>здравохранения</a:t>
            </a:r>
            <a:r>
              <a:rPr lang="ru-RU" sz="3800" dirty="0" smtClean="0"/>
              <a:t>?</a:t>
            </a:r>
            <a:endParaRPr lang="ru-RU" sz="3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/>
              <a:t>3.Перечислите разновидности пола и </a:t>
            </a:r>
            <a:r>
              <a:rPr lang="ru-RU" sz="3800" dirty="0" err="1" smtClean="0"/>
              <a:t>гендера</a:t>
            </a:r>
            <a:r>
              <a:rPr lang="ru-RU" sz="3800" dirty="0" smtClean="0"/>
              <a:t>.</a:t>
            </a:r>
            <a:endParaRPr lang="ru-RU" sz="3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/>
              <a:t>4.Что такое  </a:t>
            </a:r>
            <a:r>
              <a:rPr lang="ru-RU" sz="3800" dirty="0" err="1" smtClean="0"/>
              <a:t>гендерная</a:t>
            </a:r>
            <a:r>
              <a:rPr lang="ru-RU" sz="3800" dirty="0" smtClean="0"/>
              <a:t> идентичность?</a:t>
            </a:r>
            <a:endParaRPr lang="ru-RU" sz="3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/>
              <a:t>5.Дайте понятие мужского и женского с рамках </a:t>
            </a:r>
            <a:r>
              <a:rPr lang="ru-RU" sz="3800" dirty="0" err="1" smtClean="0"/>
              <a:t>гендерного</a:t>
            </a:r>
            <a:r>
              <a:rPr lang="ru-RU" sz="3800" dirty="0" smtClean="0"/>
              <a:t> подхода.</a:t>
            </a:r>
            <a:endParaRPr lang="ru-RU" sz="3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/>
              <a:t>6.Что такое женственность и мужественность?</a:t>
            </a:r>
            <a:endParaRPr lang="ru-RU" sz="3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/>
              <a:t>7.В чем заключается </a:t>
            </a:r>
            <a:r>
              <a:rPr lang="ru-RU" sz="3800" dirty="0" err="1" smtClean="0"/>
              <a:t>интегративность</a:t>
            </a:r>
            <a:r>
              <a:rPr lang="ru-RU" sz="3800" dirty="0" smtClean="0"/>
              <a:t> понятий </a:t>
            </a:r>
            <a:r>
              <a:rPr lang="ru-RU" sz="3800" dirty="0" err="1" smtClean="0"/>
              <a:t>фемининность</a:t>
            </a:r>
            <a:r>
              <a:rPr lang="ru-RU" sz="3800" dirty="0" smtClean="0"/>
              <a:t> и </a:t>
            </a:r>
            <a:r>
              <a:rPr lang="ru-RU" sz="3800" dirty="0" err="1" smtClean="0"/>
              <a:t>маскулинность</a:t>
            </a:r>
            <a:r>
              <a:rPr lang="ru-RU" sz="3800" dirty="0" smtClean="0"/>
              <a:t>?</a:t>
            </a:r>
            <a:endParaRPr lang="ru-RU" sz="3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/>
              <a:t>8.Как вы понимаете понятие «</a:t>
            </a:r>
            <a:r>
              <a:rPr lang="ru-RU" sz="3800" dirty="0" err="1" smtClean="0"/>
              <a:t>гендерные</a:t>
            </a:r>
            <a:r>
              <a:rPr lang="ru-RU" sz="3800" dirty="0" smtClean="0"/>
              <a:t> отношения»?</a:t>
            </a:r>
            <a:endParaRPr lang="ru-RU" sz="3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/>
              <a:t>9.Какие изменения произошли в </a:t>
            </a:r>
            <a:r>
              <a:rPr lang="ru-RU" sz="3800" dirty="0" err="1" smtClean="0"/>
              <a:t>гендерных</a:t>
            </a:r>
            <a:r>
              <a:rPr lang="ru-RU" sz="3800" dirty="0" smtClean="0"/>
              <a:t> ролях современных мужчин и женщин?</a:t>
            </a:r>
            <a:endParaRPr lang="ru-RU" sz="3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/>
              <a:t>10.Как изменились отношения между полами в семейно-брачной сфере?</a:t>
            </a:r>
            <a:endParaRPr lang="ru-RU" sz="3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Задания для самоконтроля: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Как вы понимаете гендерные стереотипы «мужчина – глава семьи, добытчик, а женщина – хранительница семейного очага»? Заполните  таблицу, приведя доводы «за» и «против» по данному стереотипу.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37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300"/>
                <a:gridCol w="20193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Женщины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Мужчины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500563" y="2428875"/>
          <a:ext cx="4405312" cy="148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2661"/>
                <a:gridCol w="220266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польза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польза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вред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вред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Практическое задание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Автор книги «Пол и характер» </a:t>
            </a:r>
            <a:r>
              <a:rPr lang="ru-RU" b="1" dirty="0" err="1" smtClean="0"/>
              <a:t>Отто</a:t>
            </a:r>
            <a:r>
              <a:rPr lang="ru-RU" b="1" dirty="0" smtClean="0"/>
              <a:t> </a:t>
            </a:r>
            <a:r>
              <a:rPr lang="ru-RU" b="1" dirty="0" err="1" smtClean="0"/>
              <a:t>Вейнингер</a:t>
            </a:r>
            <a:r>
              <a:rPr lang="ru-RU" b="1" dirty="0" smtClean="0"/>
              <a:t> </a:t>
            </a:r>
            <a:r>
              <a:rPr lang="ru-RU" dirty="0" smtClean="0"/>
              <a:t>проводил такой эксперимент: он предлагал своим знакомым  мужчинам  выбрать из огромного количества фотографий женщин один снимок, наиболее им понравившийся,  и не показывать ему. Учёный  без затруднений показывал именно ту фотографию, которую выбрал тот или иной его знакомый. Он не обладал магическими способностями, но знал закон полового взаимодействия: тот, кто обладает ярко выраженной мужественностью, всегда выбирал фото с ярко выраженной женственностью. 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Составьте три  идеальные пары, используя фото из журналов: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1.Мужественная женщина – женственный мужчина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2.Женственная женщина – мужественный мужчина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3.Смешанный тип (андрогинный – 50% женственности, 50%мужествености) женщины и смешанный тип мужчины. Обоснуйте свой выбор и опишите свойства каждой из представленных личностей. Сделайте прогноз, какая будет семья, если соединятся идеальные  пары. 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Темы рефератов и эссе: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1.Гендерные стереотипы и их влияние на семейные отношения.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2.Пол и </a:t>
            </a:r>
            <a:r>
              <a:rPr lang="ru-RU" dirty="0" err="1" smtClean="0"/>
              <a:t>гендер</a:t>
            </a:r>
            <a:r>
              <a:rPr lang="ru-RU" dirty="0" smtClean="0"/>
              <a:t> в культурах Запада и Востока.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3. «Пир» Платона и  представление о поле в античную эпоху.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4.Женский пол: в чем его сила и слабость.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5.Гендерные роли в семье и обществе.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6.Перспективы отношений полов в будущем.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7.Эмансипация  женщин: перспективы и следствия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Литература: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3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500" dirty="0" smtClean="0"/>
              <a:t>1.Здравомыслова О.М. Семья и общество: </a:t>
            </a:r>
            <a:r>
              <a:rPr lang="ru-RU" sz="5500" dirty="0" err="1" smtClean="0"/>
              <a:t>гендерное</a:t>
            </a:r>
            <a:r>
              <a:rPr lang="ru-RU" sz="5500" dirty="0" smtClean="0"/>
              <a:t> измерение российской трансформации / О.М. </a:t>
            </a:r>
            <a:r>
              <a:rPr lang="ru-RU" sz="5500" dirty="0" err="1" smtClean="0"/>
              <a:t>Здравомыслова</a:t>
            </a:r>
            <a:r>
              <a:rPr lang="ru-RU" sz="5500" dirty="0" smtClean="0"/>
              <a:t>. М.: </a:t>
            </a:r>
            <a:r>
              <a:rPr lang="ru-RU" sz="5500" dirty="0" err="1" smtClean="0"/>
              <a:t>Едито-риал</a:t>
            </a:r>
            <a:r>
              <a:rPr lang="ru-RU" sz="5500" dirty="0" smtClean="0"/>
              <a:t> УРСС, 2003.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500" dirty="0" smtClean="0"/>
              <a:t>2.Ильин Е.П. Дифференциальная психофизиология мужчины и женщины / Е.П. Ильин. -  СПб.: Питер, 2002. – С.18.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500" dirty="0" smtClean="0"/>
              <a:t>3.Кон И.С. Лики и маски однополой любви. Лунный свет на заре / И.С. Кон. – М.: ООО «Издательство «Олимп»: ООО «Издательство АСТ», 2003. – С.66.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500" dirty="0" smtClean="0"/>
              <a:t>4.Молевич Е.Ф. </a:t>
            </a:r>
            <a:r>
              <a:rPr lang="ru-RU" sz="5500" dirty="0" err="1" smtClean="0"/>
              <a:t>Гендерные</a:t>
            </a:r>
            <a:r>
              <a:rPr lang="ru-RU" sz="5500" dirty="0" smtClean="0"/>
              <a:t> сдвиги в современных брачно-семейных отношениях: смена парадигмы // Женщина в российском обществе. – 2002. – № 2–3. – С. 38–42.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500" dirty="0" smtClean="0"/>
              <a:t>5.Популярный биологический словарь /Н.Ф. </a:t>
            </a:r>
            <a:r>
              <a:rPr lang="ru-RU" sz="5500" dirty="0" err="1" smtClean="0"/>
              <a:t>Реймерс</a:t>
            </a:r>
            <a:r>
              <a:rPr lang="ru-RU" sz="5500" dirty="0" smtClean="0"/>
              <a:t>. – М.: Наука, 1990. – С.337-338.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500" dirty="0" smtClean="0"/>
              <a:t>6.Современный философский словарь / Под общей ред. д.ф.н. профессора В.Е. </a:t>
            </a:r>
            <a:r>
              <a:rPr lang="ru-RU" sz="5500" dirty="0" err="1" smtClean="0"/>
              <a:t>Кемерова</a:t>
            </a:r>
            <a:r>
              <a:rPr lang="ru-RU" sz="5500" dirty="0" smtClean="0"/>
              <a:t>. – М.: Академический Проект, 2004. – С. 138.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500" dirty="0" smtClean="0"/>
              <a:t>7.Шале В.Д. Естествознание: энциклопедический словарь / Сост. В.Д. Шале. – М.: Большая Российская энциклопедия, 2002. – С.310.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Естественно-научное</a:t>
            </a:r>
            <a:r>
              <a:rPr lang="ru-RU" dirty="0" smtClean="0"/>
              <a:t> определение пола</a:t>
            </a:r>
            <a:endParaRPr lang="ru-RU" dirty="0"/>
          </a:p>
        </p:txBody>
      </p:sp>
      <p:sp>
        <p:nvSpPr>
          <p:cNvPr id="15362" name="Текст 4"/>
          <p:cNvSpPr>
            <a:spLocks noGrp="1"/>
          </p:cNvSpPr>
          <p:nvPr>
            <p:ph type="body" idx="1"/>
          </p:nvPr>
        </p:nvSpPr>
        <p:spPr>
          <a:xfrm>
            <a:off x="500063" y="1357313"/>
            <a:ext cx="3997325" cy="817562"/>
          </a:xfrm>
        </p:spPr>
        <p:txBody>
          <a:bodyPr/>
          <a:lstStyle/>
          <a:p>
            <a:r>
              <a:rPr lang="ru-RU" sz="3200" smtClean="0"/>
              <a:t>В.Д. Шале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dirty="0" smtClean="0"/>
              <a:t>Пол есть  совокупность генетических и морфофизиологических особенностей, обеспечивающих половое размножение организма.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15364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5" name="Содержимое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6" name="Picture 2" descr="C:\Users\kafod2\Desktop\Новая папка\Н.Ф. Реймерса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357313"/>
            <a:ext cx="4071937" cy="496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Н.Ф. </a:t>
            </a:r>
            <a:r>
              <a:rPr lang="ru-RU" dirty="0" err="1" smtClean="0"/>
              <a:t>Ремерс</a:t>
            </a:r>
            <a:r>
              <a:rPr lang="ru-RU" dirty="0" smtClean="0"/>
              <a:t>,  «Популярный биологический словарь» </a:t>
            </a:r>
            <a:endParaRPr lang="ru-RU" dirty="0"/>
          </a:p>
        </p:txBody>
      </p:sp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2286000" y="1428750"/>
            <a:ext cx="45720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Пол – это: </a:t>
            </a:r>
          </a:p>
          <a:p>
            <a:r>
              <a:rPr lang="ru-RU" sz="2400">
                <a:latin typeface="Calibri" pitchFamily="34" charset="0"/>
              </a:rPr>
              <a:t>1) функционально дополняющие друг друга признаки и свойства, необходимые для успешности размножения, лишь при сложении обеспечивающие его;</a:t>
            </a:r>
          </a:p>
          <a:p>
            <a:r>
              <a:rPr lang="ru-RU" sz="2400">
                <a:latin typeface="Calibri" pitchFamily="34" charset="0"/>
              </a:rPr>
              <a:t> 2) организмы одного вида, обычно составляющие две группы (мужской и женский пол) с разнокачественными совокупностями генетических, морфофизиологических, поведенческих признаков. </a:t>
            </a:r>
          </a:p>
          <a:p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Определение биологического пола</a:t>
            </a:r>
            <a:endParaRPr lang="ru-RU" dirty="0"/>
          </a:p>
        </p:txBody>
      </p:sp>
      <p:sp>
        <p:nvSpPr>
          <p:cNvPr id="17410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600" smtClean="0"/>
              <a:t>Е.П. Ильин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Биологический пол -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1) совокупность контрастирующих генеративных признаков особей одного вида,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2) морфофункциональная характеристика организма, обобщающая все специфически репродуктивные его особенности.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17412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3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4" name="Picture 2" descr="C:\Users\kafod2\Desktop\Новая папка\Ильин Е.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500188"/>
            <a:ext cx="40005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Уровни биологического пола</a:t>
            </a:r>
            <a:br>
              <a:rPr lang="ru-RU" dirty="0" smtClean="0"/>
            </a:br>
            <a:r>
              <a:rPr lang="ru-RU" dirty="0" smtClean="0"/>
              <a:t>по Е.П. Ильину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- </a:t>
            </a:r>
            <a:r>
              <a:rPr lang="ru-RU" b="1" i="1" dirty="0" smtClean="0"/>
              <a:t>генетический пол </a:t>
            </a:r>
            <a:r>
              <a:rPr lang="ru-RU" dirty="0" smtClean="0"/>
              <a:t>– это комбинация, набор генов, который ведет к дальнейшему развитию мужских, женских и </a:t>
            </a:r>
            <a:r>
              <a:rPr lang="ru-RU" dirty="0" err="1" smtClean="0"/>
              <a:t>интерсексуальных</a:t>
            </a:r>
            <a:r>
              <a:rPr lang="ru-RU" dirty="0" smtClean="0"/>
              <a:t> признаков;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- </a:t>
            </a:r>
            <a:r>
              <a:rPr lang="ru-RU" b="1" i="1" dirty="0" err="1" smtClean="0"/>
              <a:t>гонадный</a:t>
            </a:r>
            <a:r>
              <a:rPr lang="ru-RU" b="1" i="1" dirty="0" smtClean="0"/>
              <a:t> пол </a:t>
            </a:r>
            <a:r>
              <a:rPr lang="ru-RU" dirty="0" smtClean="0"/>
              <a:t>– формирование половых желез и гормонов, оказывающих глубокое влияние на половое развитие;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/>
              <a:t>- </a:t>
            </a:r>
            <a:r>
              <a:rPr lang="ru-RU" b="1" i="1" dirty="0" smtClean="0"/>
              <a:t>морфологический пол</a:t>
            </a:r>
            <a:r>
              <a:rPr lang="ru-RU" b="1" dirty="0" smtClean="0"/>
              <a:t> </a:t>
            </a:r>
            <a:r>
              <a:rPr lang="ru-RU" dirty="0" smtClean="0"/>
              <a:t>– анатомические структуры, с которыми человек рождается;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/>
              <a:t>- церебральный пол</a:t>
            </a:r>
            <a:r>
              <a:rPr lang="ru-RU" b="1" dirty="0" smtClean="0"/>
              <a:t> </a:t>
            </a:r>
            <a:r>
              <a:rPr lang="ru-RU" dirty="0" smtClean="0"/>
              <a:t>– один из наиболее спорных вопросов в настоящее время – характеризуется гормональным влиянием половых желез на головной мозг до и после рождения и влияющее некоторым образом на «мужское» и «женское» типы поведения.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7"/>
          </a:xfrm>
        </p:spPr>
        <p:txBody>
          <a:bodyPr/>
          <a:lstStyle/>
          <a:p>
            <a:r>
              <a:rPr lang="ru-RU" smtClean="0"/>
              <a:t>Определение пола, данное Всемирной организацией здравоохранения (ВОЗ)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7200" y="2786063"/>
            <a:ext cx="8229600" cy="3340100"/>
          </a:xfrm>
        </p:spPr>
        <p:txBody>
          <a:bodyPr/>
          <a:lstStyle/>
          <a:p>
            <a:r>
              <a:rPr lang="ru-RU" sz="3600" b="1" i="1" smtClean="0"/>
              <a:t>Пол</a:t>
            </a:r>
            <a:r>
              <a:rPr lang="ru-RU" sz="3600" smtClean="0"/>
              <a:t> подразумевает биологические свойства, на основании которых человеческие существа определяются как мужчины и женщины. 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Различие понятий «пол» и «</a:t>
            </a:r>
            <a:r>
              <a:rPr lang="ru-RU" dirty="0" err="1" smtClean="0"/>
              <a:t>гендер</a:t>
            </a:r>
            <a:r>
              <a:rPr lang="ru-RU" b="1" dirty="0" smtClean="0"/>
              <a:t>»</a:t>
            </a:r>
            <a:br>
              <a:rPr lang="ru-RU" b="1" dirty="0" smtClean="0"/>
            </a:br>
            <a:r>
              <a:rPr lang="ru-RU" sz="4000" dirty="0" smtClean="0"/>
              <a:t>в работах </a:t>
            </a:r>
            <a:r>
              <a:rPr lang="ru-RU" sz="3600" dirty="0" smtClean="0"/>
              <a:t>Р. </a:t>
            </a:r>
            <a:r>
              <a:rPr lang="ru-RU" sz="3600" dirty="0" err="1" smtClean="0"/>
              <a:t>Столлера</a:t>
            </a:r>
            <a:r>
              <a:rPr lang="ru-RU" sz="3600" dirty="0" smtClean="0"/>
              <a:t>  и М. </a:t>
            </a:r>
            <a:r>
              <a:rPr lang="ru-RU" sz="3600" dirty="0" err="1" smtClean="0"/>
              <a:t>Мид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4000" dirty="0"/>
          </a:p>
        </p:txBody>
      </p:sp>
      <p:sp>
        <p:nvSpPr>
          <p:cNvPr id="20482" name="Текст 4"/>
          <p:cNvSpPr>
            <a:spLocks noGrp="1"/>
          </p:cNvSpPr>
          <p:nvPr>
            <p:ph type="body" idx="1"/>
          </p:nvPr>
        </p:nvSpPr>
        <p:spPr>
          <a:xfrm>
            <a:off x="457200" y="1357313"/>
            <a:ext cx="4040188" cy="817562"/>
          </a:xfrm>
        </p:spPr>
        <p:txBody>
          <a:bodyPr/>
          <a:lstStyle/>
          <a:p>
            <a:r>
              <a:rPr lang="ru-RU" smtClean="0"/>
              <a:t>Роберт  Столлер, 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smtClean="0"/>
              <a:t>психоаналитик, США: </a:t>
            </a:r>
            <a:r>
              <a:rPr lang="ru-RU" sz="2000" b="1" smtClean="0"/>
              <a:t>пол </a:t>
            </a:r>
            <a:r>
              <a:rPr lang="ru-RU" sz="2000" smtClean="0"/>
              <a:t>– социокультурное явление. Понятия sex как биологический пол и gender как пол социальный.</a:t>
            </a:r>
          </a:p>
          <a:p>
            <a:r>
              <a:rPr lang="ru-RU" b="1" smtClean="0"/>
              <a:t>М.Мид, Г.Рабин </a:t>
            </a:r>
            <a:r>
              <a:rPr lang="ru-RU" sz="2000" smtClean="0"/>
              <a:t>-   феминистки  обнаружили значительную разницу в понимании мужских и женских ролей, позиций, черт характера в понимании того, что есть мужчина и женщина в том или ином обществе. </a:t>
            </a:r>
          </a:p>
          <a:p>
            <a:endParaRPr lang="ru-RU" sz="2000" smtClean="0"/>
          </a:p>
        </p:txBody>
      </p:sp>
      <p:sp>
        <p:nvSpPr>
          <p:cNvPr id="20484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5" name="Содержимое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6" name="Picture 2" descr="C:\Users\kafod2\Desktop\Новая папка\Робертом  Столлеро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357313"/>
            <a:ext cx="35782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" descr="C:\Users\kafod2\Desktop\Новая папка\М.Ми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4071938"/>
            <a:ext cx="3000375" cy="215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Определение </a:t>
            </a:r>
            <a:r>
              <a:rPr lang="ru-RU" dirty="0" err="1" smtClean="0"/>
              <a:t>гендера</a:t>
            </a:r>
            <a:r>
              <a:rPr lang="ru-RU" dirty="0" smtClean="0"/>
              <a:t> Всемирной организацией здравоохранения (ВОЗ)</a:t>
            </a:r>
            <a:endParaRPr lang="ru-RU" dirty="0"/>
          </a:p>
        </p:txBody>
      </p:sp>
      <p:sp>
        <p:nvSpPr>
          <p:cNvPr id="21506" name="Содержимое 7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r>
              <a:rPr lang="ru-RU" smtClean="0"/>
              <a:t>Гендер (английское </a:t>
            </a:r>
            <a:r>
              <a:rPr lang="en-US" smtClean="0"/>
              <a:t>gender</a:t>
            </a:r>
            <a:r>
              <a:rPr lang="ru-RU" smtClean="0"/>
              <a:t>, от лат. </a:t>
            </a:r>
            <a:r>
              <a:rPr lang="en-US" smtClean="0"/>
              <a:t>gens</a:t>
            </a:r>
            <a:r>
              <a:rPr lang="ru-RU" smtClean="0"/>
              <a:t> – род) подразумевает социально детерминированные роли, идентичности и ответственности мужчин и женщин, зависящие не от биологических половых различий, а от социальной организации общества.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1169</Words>
  <Application>Microsoft Office PowerPoint</Application>
  <PresentationFormat>Экран (4:3)</PresentationFormat>
  <Paragraphs>116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Calibri</vt:lpstr>
      <vt:lpstr>Arial</vt:lpstr>
      <vt:lpstr>Тема Office</vt:lpstr>
      <vt:lpstr>Тема 1.2   Брак как основа семьи  Гендерные аспекты формирования брака и семьи    Педагог-психолог Чистякова Ирина Григорьевна </vt:lpstr>
      <vt:lpstr>Вопросы: </vt:lpstr>
      <vt:lpstr>Естественно-научное определение пола</vt:lpstr>
      <vt:lpstr>Н.Ф. Ремерс,  «Популярный биологический словарь» </vt:lpstr>
      <vt:lpstr>Определение биологического пола</vt:lpstr>
      <vt:lpstr>Уровни биологического пола по Е.П. Ильину</vt:lpstr>
      <vt:lpstr>Определение пола, данное Всемирной организацией здравоохранения (ВОЗ)</vt:lpstr>
      <vt:lpstr>Различие понятий «пол» и «гендер» в работах Р. Столлера  и М. Мид </vt:lpstr>
      <vt:lpstr>Определение гендера Всемирной организацией здравоохранения (ВОЗ)</vt:lpstr>
      <vt:lpstr> Д. Лорбер об этапах  становления гендера</vt:lpstr>
      <vt:lpstr>Фемининность = женское + женственность</vt:lpstr>
      <vt:lpstr>Маскулинность = мужское + мужественность</vt:lpstr>
      <vt:lpstr>Кто  перед Вами – мужчина или женщина?</vt:lpstr>
      <vt:lpstr>Кто  перед Вами – мужчина или женщина?</vt:lpstr>
      <vt:lpstr>Процесс изменений, связанный со сменой пола</vt:lpstr>
      <vt:lpstr>Кто  перед Вами – мужчина или женщина?</vt:lpstr>
      <vt:lpstr>Кто  перед Вами – мужчина или женщина?</vt:lpstr>
      <vt:lpstr>Кто  перед Вами – мужчина или женщина?</vt:lpstr>
      <vt:lpstr>Близнецы – мужчина и женщина</vt:lpstr>
      <vt:lpstr>Гендерная идентичность</vt:lpstr>
      <vt:lpstr>Гендерные отношения</vt:lpstr>
      <vt:lpstr>Изменения в гендерных ролях современной женщины</vt:lpstr>
      <vt:lpstr>Изменения в гендерных ролях современного мужчины</vt:lpstr>
      <vt:lpstr>Тенденции ослабления официальных брачно-семейных связей</vt:lpstr>
      <vt:lpstr>Вопросы к лекции:  </vt:lpstr>
      <vt:lpstr>Задания для самоконтроля: </vt:lpstr>
      <vt:lpstr>Практическое задание</vt:lpstr>
      <vt:lpstr>Темы рефератов и эссе: </vt:lpstr>
      <vt:lpstr>Литература: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Брак как основа семьи Лекция 1 Гендерные аспекты формирования брака и семьи    Яныкина Алла Николаевна заведующая кафедрой гуманитарных и социальных дисциплин  Академии социального образования, кандидат философских наук</dc:title>
  <dc:creator>Kafedra</dc:creator>
  <cp:lastModifiedBy>Тамара</cp:lastModifiedBy>
  <cp:revision>29</cp:revision>
  <dcterms:created xsi:type="dcterms:W3CDTF">2013-01-23T06:26:18Z</dcterms:created>
  <dcterms:modified xsi:type="dcterms:W3CDTF">2014-01-31T04:34:04Z</dcterms:modified>
</cp:coreProperties>
</file>