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4" r:id="rId2"/>
    <p:sldId id="265" r:id="rId3"/>
    <p:sldId id="256" r:id="rId4"/>
    <p:sldId id="257" r:id="rId5"/>
    <p:sldId id="271" r:id="rId6"/>
    <p:sldId id="260" r:id="rId7"/>
    <p:sldId id="272" r:id="rId8"/>
    <p:sldId id="274" r:id="rId9"/>
    <p:sldId id="273" r:id="rId10"/>
    <p:sldId id="262" r:id="rId11"/>
    <p:sldId id="270" r:id="rId12"/>
    <p:sldId id="275" r:id="rId13"/>
    <p:sldId id="276" r:id="rId14"/>
    <p:sldId id="263" r:id="rId15"/>
    <p:sldId id="266" r:id="rId16"/>
    <p:sldId id="267" r:id="rId17"/>
    <p:sldId id="268" r:id="rId18"/>
    <p:sldId id="269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C131EB5-6274-4C81-B5AE-BFABD98C345C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829CAC7-66F3-4930-9AA1-4A2DF7E209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C718F1-96EC-4A4C-9104-1551F210D70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5B946-8E52-41F8-A390-B322ED5525EB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AE8E5-EB03-43DA-B24E-6597B929D8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9A724-6542-4398-8494-794487F32E55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3E6E6-9D51-40B5-912B-165A69B33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11C91-0611-4CB9-BBCF-3B81AAA10FFC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842BE-A83D-4D81-ADBD-31CCBBA6B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C720D-4A8F-4F70-8479-0EA67EB2523B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F05E7-6B1A-4833-815A-22E14A1FB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1C027-598F-4F57-8B7C-A214234604F5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1F87E-7CBA-4A56-9E2D-EEC3BD8DE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84012-616E-4542-9011-5C38597E5536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F5FC0-0208-4553-8C6C-B25581676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7F18A-F5EE-4E98-AD2D-42C979DB99F6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CA9AE-91EF-42EA-A240-F4DEAD200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678B8-77E6-4A84-9D05-F8281ADBA1A6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811A1-91CA-4044-AE3B-139C2A3523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2C5E4-B0DE-4382-9A02-084D2AF41518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3448B-0344-4205-BFF8-AC0312125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807F3-B49F-45A9-A3B1-EEBF791718B9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1B88D-FD88-4F88-9E28-AEC1BDA3DD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4A91C-5532-488B-A7C1-7CF59BB69264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2FB17-0A54-4D62-BD4E-E883717BB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839880-94E1-4A9F-9CF0-4D37D0EDBA41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A32C831-FD2F-486F-9E61-B52003BDD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1763713" y="4292600"/>
            <a:ext cx="5915025" cy="22653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ru-RU" sz="3000">
              <a:latin typeface="Calibri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39750" y="3068638"/>
            <a:ext cx="7772400" cy="25923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lnSpc>
                <a:spcPct val="80000"/>
              </a:lnSpc>
            </a:pPr>
            <a:endParaRPr lang="ru-RU" sz="2000" b="1"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ru-RU" sz="3200" b="1">
                <a:latin typeface="Calibri" pitchFamily="34" charset="0"/>
              </a:rPr>
              <a:t>Тема 9. Брак и семья с позиций иудаизма</a:t>
            </a:r>
          </a:p>
          <a:p>
            <a:pPr algn="ctr">
              <a:lnSpc>
                <a:spcPct val="80000"/>
              </a:lnSpc>
            </a:pPr>
            <a:r>
              <a:rPr lang="ru-RU"/>
              <a:t>Педагог-психолог Чистякова Ирина Григорьевна</a:t>
            </a:r>
            <a:endParaRPr lang="ru-RU" sz="3200" b="1">
              <a:latin typeface="Calibri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ru-RU" sz="110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sz="1100">
                <a:solidFill>
                  <a:srgbClr val="000000"/>
                </a:solidFill>
                <a:latin typeface="Calibri" pitchFamily="34" charset="0"/>
              </a:rPr>
            </a:br>
            <a:endParaRPr lang="ru-RU" sz="11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6238" y="249238"/>
            <a:ext cx="2965450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2"/>
          <p:cNvSpPr>
            <a:spLocks noChangeArrowheads="1"/>
          </p:cNvSpPr>
          <p:nvPr/>
        </p:nvSpPr>
        <p:spPr bwMode="auto">
          <a:xfrm>
            <a:off x="-34925" y="165100"/>
            <a:ext cx="90360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Семья - это не только родители и дети, но и дедушки, бабушки, дядья, тетки, двоюродные и троюродные братья и сестры</a:t>
            </a:r>
          </a:p>
        </p:txBody>
      </p:sp>
      <p:sp>
        <p:nvSpPr>
          <p:cNvPr id="23554" name="AutoShape 2" descr="https://encrypted-tbn0.gstatic.com/images?q=tbn:ANd9GcTX1-RMFb2DZYkKOSTwP9EVal4mXe4L9NxH_x0zQwYpM6Sl_B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350" y="1062038"/>
            <a:ext cx="6523038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Прямоугольник 4"/>
          <p:cNvSpPr>
            <a:spLocks noChangeArrowheads="1"/>
          </p:cNvSpPr>
          <p:nvPr/>
        </p:nvSpPr>
        <p:spPr bwMode="auto">
          <a:xfrm>
            <a:off x="334963" y="5408613"/>
            <a:ext cx="8809037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Традиции сплачивают семью, члены семьи разделяют общую жизнь, общие обычаи, общие ценности и общую духовность, помогают единству и стабильности семьи.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152400"/>
            <a:ext cx="7427912" cy="658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1187450" y="1890713"/>
            <a:ext cx="4537075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Муж несет в себе начало справедливости: святость, авторитет, уважение, правду, нетерпимость к злу и греху. </a:t>
            </a:r>
          </a:p>
          <a:p>
            <a:endParaRPr lang="ru-RU" sz="2800">
              <a:latin typeface="Calibri" pitchFamily="34" charset="0"/>
            </a:endParaRPr>
          </a:p>
          <a:p>
            <a:r>
              <a:rPr lang="ru-RU" sz="2800">
                <a:latin typeface="Calibri" pitchFamily="34" charset="0"/>
              </a:rPr>
              <a:t>Жена являет собой милосердие: любовь, сострадание, гибкость способность прощать зло и грех.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268413"/>
            <a:ext cx="2895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3811588" y="908050"/>
            <a:ext cx="5081587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Calibri" pitchFamily="34" charset="0"/>
              </a:rPr>
              <a:t>Близость мужчины и женщины возможна только в браке.</a:t>
            </a:r>
          </a:p>
          <a:p>
            <a:pPr algn="just"/>
            <a:endParaRPr lang="ru-RU" sz="2800">
              <a:latin typeface="Calibri" pitchFamily="34" charset="0"/>
            </a:endParaRPr>
          </a:p>
          <a:p>
            <a:pPr algn="just"/>
            <a:r>
              <a:rPr lang="ru-RU" sz="2800">
                <a:latin typeface="Calibri" pitchFamily="34" charset="0"/>
              </a:rPr>
              <a:t>Основная цель отношений мужчины и женщины —воспроизводить себе подобных и вести жизнь чистую с моральной точки зрения.</a:t>
            </a:r>
          </a:p>
          <a:p>
            <a:pPr algn="just"/>
            <a:endParaRPr lang="ru-RU" sz="2800">
              <a:latin typeface="Calibri" pitchFamily="34" charset="0"/>
            </a:endParaRPr>
          </a:p>
          <a:p>
            <a:pPr algn="just"/>
            <a:r>
              <a:rPr lang="ru-RU" sz="2800">
                <a:latin typeface="Calibri" pitchFamily="34" charset="0"/>
              </a:rPr>
              <a:t>Мужчина и женщина обязаны хранить верность друг другу.</a:t>
            </a:r>
          </a:p>
        </p:txBody>
      </p:sp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360363" y="134938"/>
            <a:ext cx="58975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>
                <a:latin typeface="Calibri" pitchFamily="34" charset="0"/>
              </a:rPr>
              <a:t>Отношения мужчины и женщины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250825" y="4508500"/>
            <a:ext cx="878522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Calibri" pitchFamily="34" charset="0"/>
              </a:rPr>
              <a:t>Еврейский развод требует написания и вручения «Гет» - документа, подтверждающего расторжение брака. «Гет» составляет религиозный суд из трех раввинов. 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1522413"/>
            <a:ext cx="3541713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27563" y="1071563"/>
            <a:ext cx="39020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Прямоугольник 2"/>
          <p:cNvSpPr>
            <a:spLocks noChangeArrowheads="1"/>
          </p:cNvSpPr>
          <p:nvPr/>
        </p:nvSpPr>
        <p:spPr bwMode="auto">
          <a:xfrm>
            <a:off x="985838" y="173038"/>
            <a:ext cx="79200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>
                <a:latin typeface="Calibri" pitchFamily="34" charset="0"/>
              </a:rPr>
              <a:t>«Если мужчина разводится с женой, </a:t>
            </a:r>
          </a:p>
          <a:p>
            <a:r>
              <a:rPr lang="ru-RU" sz="2400" i="1">
                <a:latin typeface="Calibri" pitchFamily="34" charset="0"/>
              </a:rPr>
              <a:t>даже жертвенник в Храме плачет», – говорит Талмуд.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4294188" y="306388"/>
            <a:ext cx="38909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>
                <a:latin typeface="Calibri" pitchFamily="34" charset="0"/>
              </a:rPr>
              <a:t>Положение женщины</a:t>
            </a:r>
          </a:p>
        </p:txBody>
      </p:sp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6075" y="306388"/>
            <a:ext cx="2905125" cy="405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4730750" y="960438"/>
            <a:ext cx="4232275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Calibri" pitchFamily="34" charset="0"/>
              </a:rPr>
              <a:t>В иудаизме у женщины подчиненное положение в семье и обществе. </a:t>
            </a:r>
          </a:p>
          <a:p>
            <a:pPr algn="just"/>
            <a:r>
              <a:rPr lang="ru-RU" sz="2800">
                <a:latin typeface="Calibri" pitchFamily="34" charset="0"/>
              </a:rPr>
              <a:t>Удел женщины: девушкой - быть под властью отца, супругой - находиться под властью мужа. </a:t>
            </a:r>
          </a:p>
          <a:p>
            <a:pPr algn="just"/>
            <a:r>
              <a:rPr lang="ru-RU" sz="2800">
                <a:latin typeface="Calibri" pitchFamily="34" charset="0"/>
              </a:rPr>
              <a:t>Основная роль женщины – ведение домашнего хозяйства, рождение и воспитание детей. </a:t>
            </a: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4365625"/>
            <a:ext cx="3262312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b="1" dirty="0"/>
              <a:t>Вопросы к лекции: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 rtlCol="0">
            <a:normAutofit fontScale="85000" lnSpcReduction="10000"/>
          </a:bodyPr>
          <a:lstStyle/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1. В чем сущность брака в иудаизме?</a:t>
            </a:r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 Чему учатся дети в иудейской семье?</a:t>
            </a:r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 Какое отношение к детям в иудаизме?</a:t>
            </a:r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4. Как Вы думаете, почему праздники сплачивают иудейскую семью?</a:t>
            </a:r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5. Каковы основные ценности иудейской семейной жизни?</a:t>
            </a:r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6. Каковы отношения мужчины и женщины в иудаизме?</a:t>
            </a:r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7. В чем специфика развода с точки зрения иудаизма?</a:t>
            </a:r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8. Каково положение женщины в семье согласно иудейской традиции?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mtClean="0"/>
              <a:t>Задания для самоконтроля:</a:t>
            </a:r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mtClean="0"/>
              <a:t>1. Приведите примеры семейных традиций еврейского народа, которые сохранились в христианской культуре.</a:t>
            </a:r>
          </a:p>
          <a:p>
            <a:pPr marL="0" indent="0" algn="just">
              <a:buFont typeface="Arial" charset="0"/>
              <a:buNone/>
            </a:pPr>
            <a:r>
              <a:rPr lang="ru-RU" smtClean="0"/>
              <a:t>2. Как Вы думаете, почему иудеи обычно вступают в брак с людьми той же веры?</a:t>
            </a:r>
          </a:p>
          <a:p>
            <a:pPr marL="0" indent="0" algn="just">
              <a:buFont typeface="Arial" charset="0"/>
              <a:buNone/>
            </a:pPr>
            <a:r>
              <a:rPr lang="ru-RU" smtClean="0"/>
              <a:t>3. Объясните, каким образом традиции иудейской семьи способствовали выживанию народа за 2000 лет жизни на чужой земле.</a:t>
            </a:r>
          </a:p>
          <a:p>
            <a:pPr marL="0" indent="0" algn="just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mtClean="0"/>
              <a:t>Темы рефератов и эссе:</a:t>
            </a:r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hangingPunct="0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smtClean="0"/>
              <a:t>Традиции брака в иудаизме</a:t>
            </a:r>
            <a:endParaRPr lang="ru-RU" b="1" smtClean="0"/>
          </a:p>
          <a:p>
            <a:pPr marL="0" indent="0" algn="just" hangingPunct="0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smtClean="0"/>
              <a:t>Выбор спутника жизни согласно иудейской традиции</a:t>
            </a:r>
            <a:endParaRPr lang="ru-RU" b="1" smtClean="0"/>
          </a:p>
          <a:p>
            <a:pPr marL="0" indent="0" algn="just" hangingPunct="0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smtClean="0"/>
              <a:t>Иудейская свадьба</a:t>
            </a:r>
            <a:r>
              <a:rPr lang="ru-RU" b="1" smtClean="0"/>
              <a:t> </a:t>
            </a:r>
          </a:p>
          <a:p>
            <a:pPr marL="0" indent="0" algn="just" hangingPunct="0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smtClean="0"/>
              <a:t>Воспитание детей – священная обязанность родителей в иудейской семье</a:t>
            </a:r>
            <a:endParaRPr lang="ru-RU" b="1" smtClean="0"/>
          </a:p>
          <a:p>
            <a:pPr marL="0" indent="0" algn="just" hangingPunct="0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smtClean="0"/>
              <a:t>Родственные отношения в иудейской семье</a:t>
            </a:r>
            <a:endParaRPr lang="ru-RU" b="1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395288" y="3175"/>
            <a:ext cx="8229600" cy="1143000"/>
          </a:xfrm>
        </p:spPr>
        <p:txBody>
          <a:bodyPr/>
          <a:lstStyle/>
          <a:p>
            <a:pPr algn="l"/>
            <a:r>
              <a:rPr lang="ru-RU" smtClean="0"/>
              <a:t>Литература: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908050"/>
            <a:ext cx="8686800" cy="5662613"/>
          </a:xfrm>
        </p:spPr>
        <p:txBody>
          <a:bodyPr rtlCol="0">
            <a:normAutofit fontScale="32500" lnSpcReduction="20000"/>
          </a:bodyPr>
          <a:lstStyle/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1. Барановский В.А., Иванов Ю.Н. Религии мира. Иудаизм. – М.: Книжный дом, 2009. 384с.</a:t>
            </a:r>
          </a:p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2. </a:t>
            </a:r>
            <a:r>
              <a:rPr lang="ru-RU" sz="6200" dirty="0" err="1"/>
              <a:t>Гараджа</a:t>
            </a:r>
            <a:r>
              <a:rPr lang="ru-RU" sz="6200" dirty="0"/>
              <a:t> В.И. Социология религии. — М.: Аспект-пресс, 2008.</a:t>
            </a:r>
          </a:p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3. </a:t>
            </a:r>
            <a:r>
              <a:rPr lang="ru-RU" sz="6200" dirty="0" err="1"/>
              <a:t>Гараджа</a:t>
            </a:r>
            <a:r>
              <a:rPr lang="ru-RU" sz="6200" dirty="0"/>
              <a:t> В.И. Религиоведение: Учеб. пособие для студентов </a:t>
            </a:r>
            <a:r>
              <a:rPr lang="ru-RU" sz="6200" dirty="0" err="1"/>
              <a:t>высш</a:t>
            </a:r>
            <a:r>
              <a:rPr lang="ru-RU" sz="6200" dirty="0"/>
              <a:t>. учеб. заведений и преп. ср. школы. — 2-е изд., дополненное. – М.: Аспект Пресс, 1995.351 с.  </a:t>
            </a:r>
          </a:p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4. </a:t>
            </a:r>
            <a:r>
              <a:rPr lang="ru-RU" sz="6200" dirty="0" err="1"/>
              <a:t>Могдалева</a:t>
            </a:r>
            <a:r>
              <a:rPr lang="ru-RU" sz="6200" dirty="0"/>
              <a:t> И. В., Безуглая Е. В. Положение женщины в иудаизме [электронный ресурс]. Режим доступа: http://ea.donntu.edu.ua:8080/jspui/bitstream/123456789/5780/3/безуглая.pdf  Дата обращения: 27.11.2012</a:t>
            </a:r>
          </a:p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5. Самыгин С.И., </a:t>
            </a:r>
            <a:r>
              <a:rPr lang="ru-RU" sz="6200" dirty="0" err="1"/>
              <a:t>Нечипуренко</a:t>
            </a:r>
            <a:r>
              <a:rPr lang="ru-RU" sz="6200" dirty="0"/>
              <a:t> В.Н., Полонская И.Н. Религиоведение: социология и психология религии. Ростов-на-Дону, «Феникс», 1996. С. 542-547.</a:t>
            </a:r>
          </a:p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6. </a:t>
            </a:r>
            <a:r>
              <a:rPr lang="ru-RU" sz="6200" dirty="0" err="1"/>
              <a:t>Торгашев</a:t>
            </a:r>
            <a:r>
              <a:rPr lang="ru-RU" sz="6200" dirty="0"/>
              <a:t> Г.А. Основы религиоведения. СПб, «Питер», 2004. С. 74-186.</a:t>
            </a:r>
          </a:p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7. Традиции брака в иудаизме [электронный ресурс]. Режим доступа: http://goodcharacter.ru/tradicii/171-udaismtradicii Дата обращения: 27.11.2012</a:t>
            </a:r>
          </a:p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200" dirty="0"/>
              <a:t>8. </a:t>
            </a:r>
            <a:r>
              <a:rPr lang="ru-RU" sz="6200" dirty="0" err="1"/>
              <a:t>Тюгашев</a:t>
            </a:r>
            <a:r>
              <a:rPr lang="ru-RU" sz="6200" dirty="0"/>
              <a:t> Е.А. </a:t>
            </a:r>
            <a:r>
              <a:rPr lang="ru-RU" sz="6200" dirty="0" err="1"/>
              <a:t>Семьеведение</a:t>
            </a:r>
            <a:r>
              <a:rPr lang="ru-RU" sz="6200" dirty="0"/>
              <a:t>: Учебное пособие. – Новосибирск: </a:t>
            </a:r>
            <a:r>
              <a:rPr lang="ru-RU" sz="6200" dirty="0" err="1"/>
              <a:t>СибУПК</a:t>
            </a:r>
            <a:r>
              <a:rPr lang="ru-RU" sz="6200" dirty="0"/>
              <a:t>, 2006.194с.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611188" y="404813"/>
            <a:ext cx="51784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alibri" pitchFamily="34" charset="0"/>
              </a:rPr>
              <a:t>Вопросы:</a:t>
            </a:r>
          </a:p>
        </p:txBody>
      </p:sp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755650" y="1554163"/>
            <a:ext cx="638968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1. Сущность брака в иудаизме</a:t>
            </a:r>
          </a:p>
          <a:p>
            <a:r>
              <a:rPr lang="ru-RU" sz="3200">
                <a:latin typeface="Calibri" pitchFamily="34" charset="0"/>
              </a:rPr>
              <a:t>2. Отношения родителей и детей</a:t>
            </a:r>
          </a:p>
          <a:p>
            <a:r>
              <a:rPr lang="ru-RU" sz="3200">
                <a:latin typeface="Calibri" pitchFamily="34" charset="0"/>
              </a:rPr>
              <a:t>3. Семейная жизнь</a:t>
            </a:r>
          </a:p>
          <a:p>
            <a:r>
              <a:rPr lang="ru-RU" sz="3200">
                <a:latin typeface="Calibri" pitchFamily="34" charset="0"/>
              </a:rPr>
              <a:t>4. Отношения мужа и жены </a:t>
            </a:r>
          </a:p>
          <a:p>
            <a:r>
              <a:rPr lang="ru-RU" sz="3200">
                <a:latin typeface="Calibri" pitchFamily="34" charset="0"/>
              </a:rPr>
              <a:t>5. Развод с точки зрения иудаизма</a:t>
            </a:r>
          </a:p>
          <a:p>
            <a:r>
              <a:rPr lang="ru-RU" sz="3200">
                <a:latin typeface="Calibri" pitchFamily="34" charset="0"/>
              </a:rPr>
              <a:t>6. Положение женщины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2988" y="981075"/>
            <a:ext cx="2665412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2988" y="3894138"/>
            <a:ext cx="2665412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8113" y="3894138"/>
            <a:ext cx="2663825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1763" y="1052513"/>
            <a:ext cx="2547937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Прямоугольник 1"/>
          <p:cNvSpPr>
            <a:spLocks noChangeArrowheads="1"/>
          </p:cNvSpPr>
          <p:nvPr/>
        </p:nvSpPr>
        <p:spPr bwMode="auto">
          <a:xfrm>
            <a:off x="1004888" y="0"/>
            <a:ext cx="70786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000" b="1">
                <a:latin typeface="Calibri" pitchFamily="34" charset="0"/>
              </a:rPr>
              <a:t>Иудаизм — одна из старейших </a:t>
            </a:r>
          </a:p>
          <a:p>
            <a:pPr algn="ctr"/>
            <a:r>
              <a:rPr lang="ru-RU" sz="3000" b="1">
                <a:latin typeface="Calibri" pitchFamily="34" charset="0"/>
              </a:rPr>
              <a:t>монотеистических религий человечества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8888" y="936625"/>
            <a:ext cx="2751137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57900" y="1387475"/>
            <a:ext cx="277177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6075" y="3168650"/>
            <a:ext cx="3663950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Прямоугольник 1"/>
          <p:cNvSpPr>
            <a:spLocks noChangeArrowheads="1"/>
          </p:cNvSpPr>
          <p:nvPr/>
        </p:nvSpPr>
        <p:spPr bwMode="auto">
          <a:xfrm>
            <a:off x="95250" y="238125"/>
            <a:ext cx="852805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>
                <a:latin typeface="Calibri" pitchFamily="34" charset="0"/>
              </a:rPr>
              <a:t>Брак - идеальное состояние человеческого бытия</a:t>
            </a:r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10025" y="2046288"/>
            <a:ext cx="2065338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Прямоугольник 2"/>
          <p:cNvSpPr>
            <a:spLocks noChangeArrowheads="1"/>
          </p:cNvSpPr>
          <p:nvPr/>
        </p:nvSpPr>
        <p:spPr bwMode="auto">
          <a:xfrm>
            <a:off x="263525" y="5605463"/>
            <a:ext cx="87582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Calibri" pitchFamily="34" charset="0"/>
              </a:rPr>
              <a:t>Иудаизм предписывает обязательное вступление в брак всем половозрелым мужчинам и женщинам.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www.mirboga.ru/sites/default/files/resize/remote/97d4a725a18d5552b7526674828ebfec-251x4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769938"/>
            <a:ext cx="3419475" cy="544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4356100" y="1125538"/>
            <a:ext cx="4572000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i="1">
                <a:latin typeface="Calibri" pitchFamily="34" charset="0"/>
              </a:rPr>
              <a:t>«Человек должен оставить своих отца и мать и прилепиться к жене»</a:t>
            </a:r>
            <a:r>
              <a:rPr lang="ru-RU" sz="2800">
                <a:latin typeface="Calibri" pitchFamily="34" charset="0"/>
              </a:rPr>
              <a:t>, – говорит Тора.</a:t>
            </a:r>
          </a:p>
        </p:txBody>
      </p:sp>
      <p:pic>
        <p:nvPicPr>
          <p:cNvPr id="18435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0200" y="3636963"/>
            <a:ext cx="30956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538" y="1052513"/>
            <a:ext cx="40005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1557338"/>
            <a:ext cx="28829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179388" y="260350"/>
            <a:ext cx="87852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>
                <a:latin typeface="Calibri" pitchFamily="34" charset="0"/>
              </a:rPr>
              <a:t>Дети – величайшая и непреходящая ценность</a:t>
            </a:r>
          </a:p>
        </p:txBody>
      </p:sp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3416300" y="4725988"/>
            <a:ext cx="55149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Calibri" pitchFamily="34" charset="0"/>
              </a:rPr>
              <a:t>Иудаизм отводит центральное место детям, требует умножения их числа и рассматривает воспитание малолетних как священную обязанность.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2"/>
          <p:cNvSpPr>
            <a:spLocks noChangeArrowheads="1"/>
          </p:cNvSpPr>
          <p:nvPr/>
        </p:nvSpPr>
        <p:spPr bwMode="auto">
          <a:xfrm>
            <a:off x="3744913" y="762000"/>
            <a:ext cx="52324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Calibri" pitchFamily="34" charset="0"/>
              </a:rPr>
              <a:t>Иудаизм учит, что родители должны кормить, одевать и учить своих детей.</a:t>
            </a:r>
          </a:p>
          <a:p>
            <a:pPr algn="just"/>
            <a:endParaRPr lang="ru-RU" sz="2800">
              <a:latin typeface="Calibri" pitchFamily="34" charset="0"/>
            </a:endParaRPr>
          </a:p>
          <a:p>
            <a:pPr algn="just"/>
            <a:r>
              <a:rPr lang="ru-RU" sz="2800">
                <a:latin typeface="Calibri" pitchFamily="34" charset="0"/>
              </a:rPr>
              <a:t>Родителям предписывается воспитывать детей высоконравственными людьми, осуществлять нравственное руководство и показывать личный пример.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20482" name="Прямоугольник 4"/>
          <p:cNvSpPr>
            <a:spLocks noChangeArrowheads="1"/>
          </p:cNvSpPr>
          <p:nvPr/>
        </p:nvSpPr>
        <p:spPr bwMode="auto">
          <a:xfrm>
            <a:off x="193675" y="115888"/>
            <a:ext cx="878363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latin typeface="Calibri" pitchFamily="34" charset="0"/>
              </a:rPr>
              <a:t>Обязанности родителей</a:t>
            </a: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846138"/>
            <a:ext cx="2405062" cy="525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0513" y="1346200"/>
            <a:ext cx="30194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53975" y="5446713"/>
            <a:ext cx="90360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solidFill>
                  <a:srgbClr val="000000"/>
                </a:solidFill>
                <a:latin typeface="Calibri" pitchFamily="34" charset="0"/>
              </a:rPr>
              <a:t> </a:t>
            </a:r>
          </a:p>
          <a:p>
            <a:pPr algn="just"/>
            <a:r>
              <a:rPr lang="ru-RU" sz="2800">
                <a:solidFill>
                  <a:srgbClr val="000000"/>
                </a:solidFill>
                <a:latin typeface="Calibri" pitchFamily="34" charset="0"/>
              </a:rPr>
              <a:t>Цель образования – понять, чего требует от человека Бог. </a:t>
            </a:r>
          </a:p>
        </p:txBody>
      </p:sp>
      <p:pic>
        <p:nvPicPr>
          <p:cNvPr id="21507" name="Picture 4" descr="http://www.moshiach.ru/pic/15_-1_46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1863" y="1104900"/>
            <a:ext cx="2824162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3463" y="3271838"/>
            <a:ext cx="321945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Прямоугольник 6"/>
          <p:cNvSpPr>
            <a:spLocks noChangeArrowheads="1"/>
          </p:cNvSpPr>
          <p:nvPr/>
        </p:nvSpPr>
        <p:spPr bwMode="auto">
          <a:xfrm>
            <a:off x="0" y="233363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solidFill>
                  <a:srgbClr val="000000"/>
                </a:solidFill>
                <a:latin typeface="Calibri" pitchFamily="34" charset="0"/>
              </a:rPr>
              <a:t>Образование играет очень большую роль в жизни евреев.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2"/>
          <p:cNvSpPr>
            <a:spLocks noChangeArrowheads="1"/>
          </p:cNvSpPr>
          <p:nvPr/>
        </p:nvSpPr>
        <p:spPr bwMode="auto">
          <a:xfrm>
            <a:off x="193675" y="188913"/>
            <a:ext cx="878363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latin typeface="Calibri" pitchFamily="34" charset="0"/>
              </a:rPr>
              <a:t>Обязанности детей</a:t>
            </a:r>
          </a:p>
        </p:txBody>
      </p:sp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323850" y="4437063"/>
            <a:ext cx="4572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Calibri" pitchFamily="34" charset="0"/>
              </a:rPr>
              <a:t>Дети должны заботиться о родителях, относиться к ним с уважением, стараться не обижать их и не доставлять им даже мелких огорчений. </a:t>
            </a:r>
          </a:p>
        </p:txBody>
      </p:sp>
      <p:sp>
        <p:nvSpPr>
          <p:cNvPr id="22531" name="Прямоугольник 4"/>
          <p:cNvSpPr>
            <a:spLocks noChangeArrowheads="1"/>
          </p:cNvSpPr>
          <p:nvPr/>
        </p:nvSpPr>
        <p:spPr bwMode="auto">
          <a:xfrm>
            <a:off x="3708400" y="773113"/>
            <a:ext cx="5435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solidFill>
                  <a:srgbClr val="000000"/>
                </a:solidFill>
                <a:latin typeface="Calibri" pitchFamily="34" charset="0"/>
              </a:rPr>
              <a:t>«Почитай отца своего и мать свою»</a:t>
            </a:r>
            <a:r>
              <a:rPr lang="ru-RU" sz="2400">
                <a:solidFill>
                  <a:srgbClr val="00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22532" name="AutoShape 7" descr="&amp;Rcy;&amp;acy;&amp;zcy;&amp;ncy;&amp;icy;&amp;tscy;&amp;acy; &amp;mcy;&amp;iecy;&amp;zhcy;&amp;dcy;&amp;ucy; &amp;ucy;&amp;chcy;&amp;icy;&amp;tcy;&amp;iecy;&amp;lcy;&amp;iecy;&amp;mcy; &amp;icy; &amp;vcy;&amp;ocy;&amp;scy;&amp;pcy;&amp;icy;&amp;tcy;&amp;acy;&amp;tcy;&amp;iecy;&amp;lcy;&amp;iecy;&amp;mcy;. &amp;Rcy;&amp;icy;&amp;scy;. &amp;Gcy;&amp;iecy;&amp;ncy;&amp;dcy;&amp;iecy;&amp;lcy;&amp;softcy; &amp;Lcy;&amp;icy;&amp;bcy;&amp;iecy;&amp;rcy;&amp;mcy;&amp;acy;&amp;n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2533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1625" y="998538"/>
            <a:ext cx="2593975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7400" y="4437063"/>
            <a:ext cx="27241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32138" y="1412875"/>
            <a:ext cx="4362450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</TotalTime>
  <Words>782</Words>
  <Application>Microsoft Office PowerPoint</Application>
  <PresentationFormat>Экран (4:3)</PresentationFormat>
  <Paragraphs>75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Вопросы к лекции: </vt:lpstr>
      <vt:lpstr>Задания для самоконтроля:</vt:lpstr>
      <vt:lpstr>Темы рефератов и эссе:</vt:lpstr>
      <vt:lpstr>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</cp:lastModifiedBy>
  <cp:revision>57</cp:revision>
  <dcterms:created xsi:type="dcterms:W3CDTF">2012-11-28T10:26:43Z</dcterms:created>
  <dcterms:modified xsi:type="dcterms:W3CDTF">2014-05-06T14:01:52Z</dcterms:modified>
</cp:coreProperties>
</file>