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69" r:id="rId3"/>
    <p:sldId id="270" r:id="rId4"/>
    <p:sldId id="271" r:id="rId5"/>
    <p:sldId id="272" r:id="rId6"/>
    <p:sldId id="257" r:id="rId7"/>
    <p:sldId id="259" r:id="rId8"/>
    <p:sldId id="283" r:id="rId9"/>
    <p:sldId id="258" r:id="rId10"/>
    <p:sldId id="273" r:id="rId11"/>
    <p:sldId id="261" r:id="rId12"/>
    <p:sldId id="264" r:id="rId13"/>
    <p:sldId id="275" r:id="rId14"/>
    <p:sldId id="278" r:id="rId15"/>
    <p:sldId id="276" r:id="rId16"/>
    <p:sldId id="263" r:id="rId17"/>
    <p:sldId id="268" r:id="rId18"/>
    <p:sldId id="279" r:id="rId19"/>
    <p:sldId id="280" r:id="rId20"/>
    <p:sldId id="281" r:id="rId21"/>
    <p:sldId id="282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cs typeface="Arial" pitchFamily="34" charset="0"/>
              </a:defRPr>
            </a:lvl1pPr>
          </a:lstStyle>
          <a:p>
            <a:pPr>
              <a:defRPr/>
            </a:pPr>
            <a:fld id="{2F69453D-3821-4773-8EC0-04B97F4E5211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cs typeface="Arial" pitchFamily="34" charset="0"/>
              </a:defRPr>
            </a:lvl1pPr>
          </a:lstStyle>
          <a:p>
            <a:pPr>
              <a:defRPr/>
            </a:pPr>
            <a:fld id="{5C030826-69AE-488D-B792-670609C47D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584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8351A88-75AA-44CD-8DBF-524769CACB12}" type="slidenum">
              <a:rPr lang="ru-RU">
                <a:cs typeface="Arial" charset="0"/>
              </a:rPr>
              <a:pPr/>
              <a:t>21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BF4077-1C97-4D33-9F2A-2412945D5FEC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2A308-0037-49F7-8460-FF778DE3D9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u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9AFC93-5808-4BCD-8603-80EACD417ED1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98F6A9-5412-41F1-94FC-4A100D5DA2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u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152462-4D34-4C5B-9409-A3DFB03D0B62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31B72-5933-421A-9DAF-DFABE76ECD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u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C834E-FFAD-47DC-B4AF-3775B7C73E11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639E9C-ED40-4546-AE7B-C2F8EC4ED9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u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63D7C-0197-4A31-943E-05464971A5C5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D0BE5B-58F6-4B9F-AF5D-80AA31114B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u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CBEE49-C72E-4179-AA19-54A28AF22CA0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96A94-9B70-4F45-B647-F40091F0A0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u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20A5F-692D-4A84-8AF6-03D32F3F497E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39A761-177E-4E9A-A49D-BE88824E76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u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A73E2E-5422-4FE1-B5B1-F15B5D8472B7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8043A7-745A-416B-A247-398A6A3ABD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u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D0D1EA-BB55-4C3C-A113-6FB4AD7E16ED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E8DCAB-DCE0-493A-A74B-7D822459CB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u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5C943D-026C-4EE0-9756-742BB7A52E96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3DD4E-E2E7-4200-A8A1-1F49AA5ECE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u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809C03-C387-4A43-8EC0-B2791514C3EE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53D69-8809-40AE-A84B-75FEA882BD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u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75CF9EF-E364-43A5-BF21-EE926198A3F5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B315613-DCD6-4AD2-95C1-F88DDF718D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>
    <p:cut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>
          <a:xfrm>
            <a:off x="107950" y="549275"/>
            <a:ext cx="8712200" cy="1470025"/>
          </a:xfrm>
        </p:spPr>
        <p:txBody>
          <a:bodyPr/>
          <a:lstStyle/>
          <a:p>
            <a:pPr eaLnBrk="1" hangingPunct="1"/>
            <a:r>
              <a:rPr lang="ru-RU" b="1" smtClean="0"/>
              <a:t>Тема 7. Воспитательный потенциал современной семьи</a:t>
            </a:r>
            <a:br>
              <a:rPr lang="ru-RU" b="1" smtClean="0"/>
            </a:br>
            <a:endParaRPr lang="ru-RU" b="1" smtClean="0"/>
          </a:p>
        </p:txBody>
      </p:sp>
      <p:sp>
        <p:nvSpPr>
          <p:cNvPr id="1433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4675" y="4508500"/>
            <a:ext cx="8135938" cy="1752600"/>
          </a:xfrm>
        </p:spPr>
        <p:txBody>
          <a:bodyPr/>
          <a:lstStyle/>
          <a:p>
            <a:r>
              <a:rPr lang="ru-RU" smtClean="0">
                <a:solidFill>
                  <a:schemeClr val="tx1"/>
                </a:solidFill>
              </a:rPr>
              <a:t>Педагог-психолог Чистякова Ирина Григорьевна</a:t>
            </a:r>
          </a:p>
        </p:txBody>
      </p:sp>
      <p:pic>
        <p:nvPicPr>
          <p:cNvPr id="14339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39975" y="1916113"/>
            <a:ext cx="4316413" cy="235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25" y="692150"/>
            <a:ext cx="4030663" cy="403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Объект 2"/>
          <p:cNvSpPr txBox="1">
            <a:spLocks/>
          </p:cNvSpPr>
          <p:nvPr/>
        </p:nvSpPr>
        <p:spPr bwMode="auto">
          <a:xfrm>
            <a:off x="5148263" y="188913"/>
            <a:ext cx="3563937" cy="593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3200"/>
              <a:t>В современной семье наблюдается </a:t>
            </a:r>
            <a:r>
              <a:rPr lang="ru-RU" sz="3200" b="1" i="1"/>
              <a:t>снижение значимости родительства и родства</a:t>
            </a:r>
            <a:r>
              <a:rPr lang="ru-RU" sz="3200" b="1"/>
              <a:t> </a:t>
            </a:r>
            <a:r>
              <a:rPr lang="ru-RU" sz="3200"/>
              <a:t>и </a:t>
            </a:r>
            <a:r>
              <a:rPr lang="ru-RU" sz="3200" b="1" i="1"/>
              <a:t>возрастание значимости супружества.</a:t>
            </a:r>
            <a:endParaRPr lang="ru-RU" sz="320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3141663"/>
            <a:ext cx="8229600" cy="3095625"/>
          </a:xfrm>
        </p:spPr>
        <p:txBody>
          <a:bodyPr rtlCol="0">
            <a:normAutofit fontScale="85000" lnSpcReduction="10000"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/>
              <a:t>Ответственное </a:t>
            </a:r>
            <a:r>
              <a:rPr lang="ru-RU" i="1" dirty="0" err="1" smtClean="0"/>
              <a:t>родительство</a:t>
            </a:r>
            <a:r>
              <a:rPr lang="ru-RU" i="1" dirty="0" smtClean="0"/>
              <a:t> </a:t>
            </a:r>
            <a:r>
              <a:rPr lang="ru-RU" dirty="0" smtClean="0"/>
              <a:t>– 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сбалансированность разных сторон воспитания, 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высокая степень интимности в отношениях с ребенком,  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способность  и желание  поддерживать  физическое, психологическое и интеллектуальное развитие </a:t>
            </a:r>
            <a:r>
              <a:rPr lang="ru-RU" dirty="0" smtClean="0"/>
              <a:t>ребенка.</a:t>
            </a:r>
          </a:p>
        </p:txBody>
      </p:sp>
      <p:pic>
        <p:nvPicPr>
          <p:cNvPr id="24578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60650" y="333375"/>
            <a:ext cx="3822700" cy="235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ru-RU" sz="3600" b="1" smtClean="0"/>
              <a:t>Как сделать родителей ответственными? </a:t>
            </a:r>
          </a:p>
        </p:txBody>
      </p:sp>
      <p:sp>
        <p:nvSpPr>
          <p:cNvPr id="25602" name="Объект 2"/>
          <p:cNvSpPr>
            <a:spLocks noGrp="1"/>
          </p:cNvSpPr>
          <p:nvPr>
            <p:ph idx="1"/>
          </p:nvPr>
        </p:nvSpPr>
        <p:spPr>
          <a:xfrm>
            <a:off x="468313" y="1462088"/>
            <a:ext cx="8229600" cy="4525962"/>
          </a:xfrm>
        </p:spPr>
        <p:txBody>
          <a:bodyPr/>
          <a:lstStyle/>
          <a:p>
            <a:pPr algn="just" eaLnBrk="1" hangingPunct="1"/>
            <a:r>
              <a:rPr lang="ru-RU" sz="2900" smtClean="0"/>
              <a:t>учить ответственному родительству реальных или потенциальных родителей</a:t>
            </a:r>
          </a:p>
          <a:p>
            <a:pPr algn="just" eaLnBrk="1" hangingPunct="1"/>
            <a:r>
              <a:rPr lang="ru-RU" sz="2900" smtClean="0"/>
              <a:t>культивировать ценность родительства в семье</a:t>
            </a:r>
          </a:p>
          <a:p>
            <a:pPr algn="just" eaLnBrk="1" hangingPunct="1"/>
            <a:r>
              <a:rPr lang="ru-RU" sz="2900" smtClean="0"/>
              <a:t>прививать родительскую культуру и воспитание</a:t>
            </a:r>
          </a:p>
          <a:p>
            <a:pPr algn="just" eaLnBrk="1" hangingPunct="1"/>
            <a:r>
              <a:rPr lang="ru-RU" sz="2900" smtClean="0"/>
              <a:t>с малых лет воспитывать в детях ответственное отношение к выполнению родительских обязанностей</a:t>
            </a:r>
          </a:p>
          <a:p>
            <a:pPr algn="just" eaLnBrk="1" hangingPunct="1"/>
            <a:endParaRPr lang="ru-RU" sz="2900" smtClean="0"/>
          </a:p>
          <a:p>
            <a:pPr eaLnBrk="1" hangingPunct="1"/>
            <a:endParaRPr lang="ru-RU" sz="2900" smtClean="0"/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850" y="5175250"/>
            <a:ext cx="2368550" cy="167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27763" y="5226050"/>
            <a:ext cx="3079750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492500" y="4891088"/>
            <a:ext cx="1963738" cy="253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>
          <a:xfrm>
            <a:off x="827088" y="-127000"/>
            <a:ext cx="8229600" cy="1143000"/>
          </a:xfrm>
        </p:spPr>
        <p:txBody>
          <a:bodyPr/>
          <a:lstStyle/>
          <a:p>
            <a:pPr algn="r"/>
            <a:r>
              <a:rPr lang="ru-RU" sz="2800" b="1" smtClean="0"/>
              <a:t>Единственный ребёнок в семье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492500" y="836613"/>
            <a:ext cx="5508625" cy="526256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just">
              <a:buFont typeface="Arial" pitchFamily="34" charset="0"/>
              <a:buChar char="•"/>
              <a:defRPr/>
            </a:pPr>
            <a:r>
              <a:rPr lang="ru-RU" sz="2400" dirty="0">
                <a:cs typeface="Arial" pitchFamily="34" charset="0"/>
              </a:rPr>
              <a:t>Формирование личности первенца  - результат воспитания взрослых и его наблюдения за поведением взрослых членов семьи.</a:t>
            </a:r>
          </a:p>
          <a:p>
            <a:pPr algn="just">
              <a:defRPr/>
            </a:pPr>
            <a:r>
              <a:rPr lang="ru-RU" sz="2400" dirty="0">
                <a:cs typeface="Arial" pitchFamily="34" charset="0"/>
              </a:rPr>
              <a:t> </a:t>
            </a:r>
          </a:p>
          <a:p>
            <a:pPr marL="342900" indent="-342900" algn="just">
              <a:buFont typeface="Arial" pitchFamily="34" charset="0"/>
              <a:buChar char="•"/>
              <a:defRPr/>
            </a:pPr>
            <a:r>
              <a:rPr lang="ru-RU" sz="2400" dirty="0">
                <a:cs typeface="Arial" pitchFamily="34" charset="0"/>
              </a:rPr>
              <a:t>Семейно-ролевое усвоение норм поведения, представлений и навыков становится малоэффективным.</a:t>
            </a:r>
          </a:p>
          <a:p>
            <a:pPr algn="just">
              <a:defRPr/>
            </a:pPr>
            <a:endParaRPr lang="ru-RU" sz="2400" dirty="0">
              <a:cs typeface="Arial" pitchFamily="34" charset="0"/>
            </a:endParaRPr>
          </a:p>
          <a:p>
            <a:pPr marL="342900" indent="-342900" algn="just">
              <a:buFont typeface="Arial" pitchFamily="34" charset="0"/>
              <a:buChar char="•"/>
              <a:defRPr/>
            </a:pPr>
            <a:r>
              <a:rPr lang="ru-RU" sz="2400" dirty="0">
                <a:cs typeface="Arial" pitchFamily="34" charset="0"/>
              </a:rPr>
              <a:t>Ребенок усваивает только одну роль –  единственного ребенка без братьев и сестёр, а зачастую и второго родителя. </a:t>
            </a:r>
          </a:p>
          <a:p>
            <a:pPr marL="342900" indent="-342900" algn="just">
              <a:buFont typeface="Arial" pitchFamily="34" charset="0"/>
              <a:buChar char="•"/>
              <a:defRPr/>
            </a:pPr>
            <a:endParaRPr lang="ru-RU" sz="2400" dirty="0">
              <a:cs typeface="Arial" pitchFamily="34" charset="0"/>
            </a:endParaRPr>
          </a:p>
        </p:txBody>
      </p:sp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288" y="165100"/>
            <a:ext cx="2865437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73038" y="4124325"/>
            <a:ext cx="3309937" cy="24622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200" i="1" dirty="0">
                <a:solidFill>
                  <a:prstClr val="black"/>
                </a:solidFill>
                <a:cs typeface="Arial" pitchFamily="34" charset="0"/>
              </a:rPr>
              <a:t>Проблемы:</a:t>
            </a:r>
          </a:p>
          <a:p>
            <a:pPr marL="342900" indent="-342900" algn="just">
              <a:buFont typeface="Arial" pitchFamily="34" charset="0"/>
              <a:buChar char="•"/>
              <a:defRPr/>
            </a:pPr>
            <a:r>
              <a:rPr lang="ru-RU" sz="2200" dirty="0">
                <a:solidFill>
                  <a:prstClr val="black"/>
                </a:solidFill>
                <a:cs typeface="Arial" pitchFamily="34" charset="0"/>
              </a:rPr>
              <a:t>рост инфантильности, </a:t>
            </a:r>
          </a:p>
          <a:p>
            <a:pPr marL="342900" indent="-342900" algn="just">
              <a:buFont typeface="Arial" pitchFamily="34" charset="0"/>
              <a:buChar char="•"/>
              <a:defRPr/>
            </a:pPr>
            <a:r>
              <a:rPr lang="ru-RU" sz="2200" dirty="0">
                <a:solidFill>
                  <a:prstClr val="black"/>
                </a:solidFill>
                <a:cs typeface="Arial" pitchFamily="34" charset="0"/>
              </a:rPr>
              <a:t>снижение самостоятельности и ответственности,</a:t>
            </a:r>
          </a:p>
          <a:p>
            <a:pPr marL="342900" indent="-342900" algn="just">
              <a:buFont typeface="Arial" pitchFamily="34" charset="0"/>
              <a:buChar char="•"/>
              <a:defRPr/>
            </a:pPr>
            <a:r>
              <a:rPr lang="ru-RU" sz="2200" dirty="0">
                <a:solidFill>
                  <a:prstClr val="black"/>
                </a:solidFill>
                <a:cs typeface="Arial" pitchFamily="34" charset="0"/>
              </a:rPr>
              <a:t>девальвация ценности семьи.</a:t>
            </a:r>
            <a:endParaRPr lang="ru-RU" sz="2200" b="1" dirty="0">
              <a:solidFill>
                <a:prstClr val="black"/>
              </a:solidFill>
              <a:cs typeface="Arial" pitchFamily="34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ъект 2"/>
          <p:cNvSpPr>
            <a:spLocks noGrp="1"/>
          </p:cNvSpPr>
          <p:nvPr>
            <p:ph idx="1"/>
          </p:nvPr>
        </p:nvSpPr>
        <p:spPr>
          <a:xfrm>
            <a:off x="239713" y="1341438"/>
            <a:ext cx="5111750" cy="1511300"/>
          </a:xfrm>
        </p:spPr>
        <p:txBody>
          <a:bodyPr/>
          <a:lstStyle/>
          <a:p>
            <a:pPr marL="0" indent="0" algn="just">
              <a:spcBef>
                <a:spcPct val="0"/>
              </a:spcBef>
            </a:pPr>
            <a:r>
              <a:rPr lang="ru-RU" sz="2800" i="1" smtClean="0"/>
              <a:t>Материнство</a:t>
            </a:r>
            <a:r>
              <a:rPr lang="ru-RU" sz="2800" smtClean="0"/>
              <a:t> - биологически установленный статус, но в большей степени деятельность. </a:t>
            </a:r>
          </a:p>
          <a:p>
            <a:pPr marL="0" indent="0" algn="just">
              <a:spcBef>
                <a:spcPct val="0"/>
              </a:spcBef>
              <a:buFont typeface="Arial" charset="0"/>
              <a:buNone/>
            </a:pPr>
            <a:endParaRPr lang="ru-RU" sz="2800" smtClean="0"/>
          </a:p>
          <a:p>
            <a:pPr marL="0" indent="0">
              <a:buFont typeface="Arial" charset="0"/>
              <a:buNone/>
            </a:pPr>
            <a:endParaRPr lang="ru-RU" smtClean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29263" y="765175"/>
            <a:ext cx="3471862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9713" y="3213100"/>
            <a:ext cx="2232025" cy="334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Прямоугольник 1"/>
          <p:cNvSpPr>
            <a:spLocks noChangeArrowheads="1"/>
          </p:cNvSpPr>
          <p:nvPr/>
        </p:nvSpPr>
        <p:spPr bwMode="auto">
          <a:xfrm>
            <a:off x="2700338" y="4581525"/>
            <a:ext cx="6300787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 i="1"/>
              <a:t>Отцовство</a:t>
            </a:r>
            <a:r>
              <a:rPr lang="ru-RU" sz="2800"/>
              <a:t> больше статус, чем деятельность по сравнению с материнством. </a:t>
            </a:r>
          </a:p>
        </p:txBody>
      </p:sp>
      <p:sp>
        <p:nvSpPr>
          <p:cNvPr id="27653" name="Прямоугольник 3"/>
          <p:cNvSpPr>
            <a:spLocks noChangeArrowheads="1"/>
          </p:cNvSpPr>
          <p:nvPr/>
        </p:nvSpPr>
        <p:spPr bwMode="auto">
          <a:xfrm>
            <a:off x="0" y="119063"/>
            <a:ext cx="914400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600" b="1"/>
              <a:t>В родительстве следует различать отцовство и материнство: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Объект 2"/>
          <p:cNvSpPr>
            <a:spLocks noGrp="1"/>
          </p:cNvSpPr>
          <p:nvPr>
            <p:ph idx="1"/>
          </p:nvPr>
        </p:nvSpPr>
        <p:spPr>
          <a:xfrm>
            <a:off x="2411413" y="258763"/>
            <a:ext cx="5338762" cy="5649912"/>
          </a:xfrm>
        </p:spPr>
        <p:txBody>
          <a:bodyPr/>
          <a:lstStyle/>
          <a:p>
            <a:r>
              <a:rPr lang="ru-RU" sz="2800" smtClean="0"/>
              <a:t>Для современной женщины становятся более важными профессиональные достижения, социальная независимость, достигнутое своими силами общественное положение  в сравнении с ролями жены  и матери. </a:t>
            </a:r>
          </a:p>
          <a:p>
            <a:r>
              <a:rPr lang="ru-RU" sz="2800" smtClean="0"/>
              <a:t>Вместе с тем  материнство для многих женщин остаётся важнейшей формой самореализации. </a:t>
            </a: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32588" y="4437063"/>
            <a:ext cx="2257425" cy="225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388" y="225425"/>
            <a:ext cx="212407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950" y="3789363"/>
            <a:ext cx="8891588" cy="26781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endParaRPr lang="ru-RU" dirty="0">
              <a:solidFill>
                <a:prstClr val="black"/>
              </a:solidFill>
              <a:cs typeface="Arial" pitchFamily="34" charset="0"/>
            </a:endParaRPr>
          </a:p>
          <a:p>
            <a:pPr indent="457200" algn="just">
              <a:defRPr/>
            </a:pPr>
            <a:r>
              <a:rPr lang="ru-RU" sz="2500" dirty="0">
                <a:cs typeface="Arial" pitchFamily="34" charset="0"/>
              </a:rPr>
              <a:t>Повышение родительской активности мужчин (забота о матери и ребенке во время беременности, участие в родах, уход за ребенком и др.), ответственности отцов за воспитание детей способствуют более тесной эмоциональной привязанности отца к ребенку, перерастающей в родительскую любовь.</a:t>
            </a:r>
          </a:p>
        </p:txBody>
      </p:sp>
      <p:pic>
        <p:nvPicPr>
          <p:cNvPr id="29698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288" y="238125"/>
            <a:ext cx="4695825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Прямоугольник 2"/>
          <p:cNvSpPr>
            <a:spLocks noChangeArrowheads="1"/>
          </p:cNvSpPr>
          <p:nvPr/>
        </p:nvSpPr>
        <p:spPr bwMode="auto">
          <a:xfrm>
            <a:off x="5364163" y="601663"/>
            <a:ext cx="3635375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500" b="1">
                <a:solidFill>
                  <a:srgbClr val="000000"/>
                </a:solidFill>
              </a:rPr>
              <a:t>Роль и статус отца претерпевают существенные изменения в процессе модернизации семьи, формируя образ «нового мужчины»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>
          <a:xfrm>
            <a:off x="0" y="-171450"/>
            <a:ext cx="8940800" cy="1146175"/>
          </a:xfrm>
        </p:spPr>
        <p:txBody>
          <a:bodyPr/>
          <a:lstStyle/>
          <a:p>
            <a:r>
              <a:rPr lang="ru-RU" smtClean="0"/>
              <a:t>Современные мужчины и женщины </a:t>
            </a:r>
          </a:p>
        </p:txBody>
      </p:sp>
      <p:sp>
        <p:nvSpPr>
          <p:cNvPr id="30722" name="Объект 2"/>
          <p:cNvSpPr>
            <a:spLocks noGrp="1"/>
          </p:cNvSpPr>
          <p:nvPr>
            <p:ph idx="1"/>
          </p:nvPr>
        </p:nvSpPr>
        <p:spPr>
          <a:xfrm>
            <a:off x="539750" y="908050"/>
            <a:ext cx="8229600" cy="5040313"/>
          </a:xfrm>
        </p:spPr>
        <p:txBody>
          <a:bodyPr/>
          <a:lstStyle/>
          <a:p>
            <a:pPr marL="0" indent="0" algn="just">
              <a:spcBef>
                <a:spcPct val="0"/>
              </a:spcBef>
            </a:pPr>
            <a:r>
              <a:rPr lang="ru-RU" sz="2800" smtClean="0"/>
              <a:t>Происходит переориентация жизненных ролей мужчины и женщины, изменяются социокультурные стереотипы маскулинности и феминности. </a:t>
            </a:r>
          </a:p>
          <a:p>
            <a:pPr marL="0" indent="0" algn="just">
              <a:spcBef>
                <a:spcPct val="0"/>
              </a:spcBef>
            </a:pPr>
            <a:endParaRPr lang="ru-RU" sz="2800" smtClean="0"/>
          </a:p>
          <a:p>
            <a:pPr marL="0" indent="0" algn="just">
              <a:spcBef>
                <a:spcPct val="0"/>
              </a:spcBef>
            </a:pPr>
            <a:r>
              <a:rPr lang="ru-RU" sz="2800" smtClean="0"/>
              <a:t>Отцовство включает в себя традиционные черты женственности и мужественности. </a:t>
            </a:r>
          </a:p>
          <a:p>
            <a:pPr marL="0" indent="0" algn="just">
              <a:spcBef>
                <a:spcPct val="0"/>
              </a:spcBef>
            </a:pPr>
            <a:endParaRPr lang="ru-RU" sz="2800" smtClean="0"/>
          </a:p>
          <a:p>
            <a:pPr marL="0" indent="0" algn="just">
              <a:spcBef>
                <a:spcPct val="0"/>
              </a:spcBef>
            </a:pPr>
            <a:r>
              <a:rPr lang="ru-RU" sz="2800" smtClean="0"/>
              <a:t>Ослабевает былая поляризация половых ролей и связанных с ними социокультурных стереотипов. </a:t>
            </a:r>
          </a:p>
          <a:p>
            <a:pPr marL="0" indent="0" algn="just">
              <a:spcBef>
                <a:spcPct val="0"/>
              </a:spcBef>
            </a:pPr>
            <a:endParaRPr lang="ru-RU" sz="2800" smtClean="0"/>
          </a:p>
          <a:p>
            <a:pPr marL="0" indent="0" algn="just">
              <a:spcBef>
                <a:spcPct val="0"/>
              </a:spcBef>
            </a:pPr>
            <a:r>
              <a:rPr lang="ru-RU" sz="2800" smtClean="0"/>
              <a:t>Социальные роли мужчины и женщины не кажутся взаимоисключающими. 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>
              <a:defRPr/>
            </a:pPr>
            <a:r>
              <a:rPr lang="ru-RU" b="1" dirty="0"/>
              <a:t>Вопросы к лекции: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613"/>
            <a:ext cx="8229600" cy="5289550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ru-RU" dirty="0" smtClean="0"/>
              <a:t>Какое отношение к детям в современном российском обществе?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ru-RU" dirty="0" smtClean="0"/>
              <a:t>С какими проблемами сталкивается семья при рождении первого ребёнка?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ru-RU" dirty="0" smtClean="0"/>
              <a:t>Как вы могли бы объяснить зависимость удовлетворенности браком от числа детей в семье?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ru-RU" dirty="0" smtClean="0"/>
              <a:t>Охарактеризуйте роль семьи в социализации личности?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ru-RU" dirty="0" smtClean="0"/>
              <a:t>В чем специфика материнства и отцовства?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ru-RU" dirty="0" smtClean="0"/>
              <a:t>Каковы проблемы воспитания единственного ребёнка в семье?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ru-RU" dirty="0" smtClean="0"/>
              <a:t>Что значит ответственное родительство?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ru-RU" dirty="0" smtClean="0"/>
              <a:t>Как распределены роли в современной семье?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ru-RU" dirty="0" smtClean="0"/>
              <a:t>Какой вы представляете себе семью будущего?</a:t>
            </a:r>
            <a:endParaRPr lang="ru-RU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mtClean="0"/>
              <a:t>Задания для самоконтроля:</a:t>
            </a:r>
          </a:p>
        </p:txBody>
      </p:sp>
      <p:sp>
        <p:nvSpPr>
          <p:cNvPr id="32770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Font typeface="Arial" charset="0"/>
              <a:buNone/>
            </a:pPr>
            <a:r>
              <a:rPr lang="ru-RU" smtClean="0"/>
              <a:t>1.	Объясните, как вы относитесь к понятию «ответственное родительство».</a:t>
            </a:r>
          </a:p>
          <a:p>
            <a:pPr marL="0" indent="0" algn="just">
              <a:buFont typeface="Arial" charset="0"/>
              <a:buNone/>
            </a:pPr>
            <a:r>
              <a:rPr lang="ru-RU" smtClean="0"/>
              <a:t>2.	Составьте психологический  портрет старшего и младшего ребёнка в семье.</a:t>
            </a:r>
          </a:p>
          <a:p>
            <a:pPr marL="0" indent="0" algn="just">
              <a:buFont typeface="Arial" charset="0"/>
              <a:buNone/>
            </a:pPr>
            <a:r>
              <a:rPr lang="ru-RU" smtClean="0"/>
              <a:t>3.	Приведите примеры успешной и неуспешной, с вашей точки зрения, семейной социализации знакомых вам учеников. Поясните свою точку зрения.</a:t>
            </a:r>
          </a:p>
          <a:p>
            <a:pPr marL="0" indent="0">
              <a:buFont typeface="Arial" charset="0"/>
              <a:buNone/>
            </a:pPr>
            <a:endParaRPr lang="ru-RU" smtClean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mtClean="0"/>
              <a:t>Вопросы: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  <a:defRPr/>
            </a:pPr>
            <a:r>
              <a:rPr lang="ru-RU" dirty="0"/>
              <a:t>Отношение к детям в современной семье</a:t>
            </a:r>
            <a:endParaRPr lang="ru-RU" b="1" dirty="0"/>
          </a:p>
          <a:p>
            <a:pPr marL="514350" indent="-514350">
              <a:buFont typeface="+mj-lt"/>
              <a:buAutoNum type="arabicPeriod"/>
              <a:defRPr/>
            </a:pPr>
            <a:r>
              <a:rPr lang="ru-RU" dirty="0" smtClean="0"/>
              <a:t>Рождение первенца и ответственное </a:t>
            </a:r>
            <a:r>
              <a:rPr lang="ru-RU" dirty="0"/>
              <a:t>родительство</a:t>
            </a:r>
            <a:endParaRPr lang="ru-RU" b="1" dirty="0"/>
          </a:p>
          <a:p>
            <a:pPr marL="514350" indent="-514350">
              <a:buFont typeface="+mj-lt"/>
              <a:buAutoNum type="arabicPeriod"/>
              <a:defRPr/>
            </a:pPr>
            <a:r>
              <a:rPr lang="ru-RU" dirty="0"/>
              <a:t>Семейная социализация</a:t>
            </a:r>
            <a:r>
              <a:rPr lang="ru-RU" b="1" dirty="0"/>
              <a:t> </a:t>
            </a:r>
            <a:r>
              <a:rPr lang="ru-RU" dirty="0"/>
              <a:t>и положение единственного ребенка в семье</a:t>
            </a:r>
            <a:endParaRPr lang="ru-RU" b="1" dirty="0"/>
          </a:p>
          <a:p>
            <a:pPr marL="514350" indent="-514350">
              <a:buFont typeface="+mj-lt"/>
              <a:buAutoNum type="arabicPeriod"/>
              <a:defRPr/>
            </a:pPr>
            <a:r>
              <a:rPr lang="ru-RU" dirty="0"/>
              <a:t> Роль отца и матери  в социализации детей</a:t>
            </a:r>
          </a:p>
          <a:p>
            <a:pPr marL="0" indent="0"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mtClean="0"/>
              <a:t>Темы рефератов и эссе: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just">
              <a:buFont typeface="Arial" pitchFamily="34" charset="0"/>
              <a:buNone/>
              <a:defRPr/>
            </a:pPr>
            <a:r>
              <a:rPr lang="ru-RU" dirty="0" smtClean="0"/>
              <a:t>1.	Потребность в детях как духовная потребность зрелой личности</a:t>
            </a:r>
          </a:p>
          <a:p>
            <a:pPr marL="0" indent="0" algn="just">
              <a:buFont typeface="Arial" pitchFamily="34" charset="0"/>
              <a:buNone/>
              <a:defRPr/>
            </a:pPr>
            <a:r>
              <a:rPr lang="ru-RU" dirty="0" smtClean="0"/>
              <a:t>2.	Проблемы молодой семьи</a:t>
            </a:r>
          </a:p>
          <a:p>
            <a:pPr marL="0" indent="0" algn="just">
              <a:buFont typeface="Arial" pitchFamily="34" charset="0"/>
              <a:buNone/>
              <a:defRPr/>
            </a:pPr>
            <a:r>
              <a:rPr lang="ru-RU" dirty="0" smtClean="0"/>
              <a:t>3.	Распределение ролей в семье</a:t>
            </a:r>
          </a:p>
          <a:p>
            <a:pPr marL="0" indent="0" algn="just">
              <a:buFont typeface="Arial" pitchFamily="34" charset="0"/>
              <a:buNone/>
              <a:defRPr/>
            </a:pPr>
            <a:r>
              <a:rPr lang="ru-RU" dirty="0" smtClean="0"/>
              <a:t>4.	Единственный ребенок в семье</a:t>
            </a:r>
          </a:p>
          <a:p>
            <a:pPr marL="0" indent="0" algn="just">
              <a:buFont typeface="Arial" pitchFamily="34" charset="0"/>
              <a:buNone/>
              <a:defRPr/>
            </a:pPr>
            <a:r>
              <a:rPr lang="ru-RU" dirty="0" smtClean="0"/>
              <a:t>5.	Бабушки и дедушки</a:t>
            </a:r>
          </a:p>
          <a:p>
            <a:pPr marL="0" indent="0" algn="just">
              <a:buFont typeface="Arial" pitchFamily="34" charset="0"/>
              <a:buNone/>
              <a:defRPr/>
            </a:pPr>
            <a:r>
              <a:rPr lang="ru-RU" dirty="0" smtClean="0"/>
              <a:t>6.	Влияние числа детей в семье на их воспитание</a:t>
            </a:r>
          </a:p>
          <a:p>
            <a:pPr marL="0" indent="0" algn="just">
              <a:buFont typeface="Arial" pitchFamily="34" charset="0"/>
              <a:buNone/>
              <a:defRPr/>
            </a:pPr>
            <a:r>
              <a:rPr lang="ru-RU" dirty="0" smtClean="0"/>
              <a:t>7.	Семья будущего: многодетная семья или …</a:t>
            </a:r>
          </a:p>
          <a:p>
            <a:pPr marL="0" indent="0"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algn="l"/>
            <a:r>
              <a:rPr lang="ru-RU" smtClean="0"/>
              <a:t>Литература: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975"/>
            <a:ext cx="8229600" cy="5545138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buFont typeface="Arial" pitchFamily="34" charset="0"/>
              <a:buNone/>
              <a:defRPr/>
            </a:pPr>
            <a:r>
              <a:rPr lang="ru-RU" sz="6400" dirty="0" smtClean="0"/>
              <a:t>1.Андреева Т. В. Семейная психология. – СПб.: Речь, 2004. 244 с.</a:t>
            </a:r>
          </a:p>
          <a:p>
            <a:pPr marL="0" indent="0" algn="just">
              <a:buFont typeface="Arial" pitchFamily="34" charset="0"/>
              <a:buNone/>
              <a:defRPr/>
            </a:pPr>
            <a:r>
              <a:rPr lang="ru-RU" sz="6400" dirty="0" smtClean="0"/>
              <a:t>2.Антонов А.И., Медков  В.М. Социология семьи. – М.: Изд-во МГУ, 1996. 304 с.</a:t>
            </a:r>
          </a:p>
          <a:p>
            <a:pPr marL="0" indent="0" algn="just">
              <a:buFont typeface="Arial" pitchFamily="34" charset="0"/>
              <a:buNone/>
              <a:defRPr/>
            </a:pPr>
            <a:r>
              <a:rPr lang="ru-RU" sz="6400" dirty="0" smtClean="0"/>
              <a:t>3.Антонов А.И. Микросоциология семьи: методология исследования структур и процессов:  Учеб. пособие  для вузов. – М.: </a:t>
            </a:r>
            <a:r>
              <a:rPr lang="ru-RU" sz="6400" dirty="0" err="1" smtClean="0"/>
              <a:t>Издат</a:t>
            </a:r>
            <a:r>
              <a:rPr lang="ru-RU" sz="6400" dirty="0" smtClean="0"/>
              <a:t>. Дом «</a:t>
            </a:r>
            <a:r>
              <a:rPr lang="ru-RU" sz="6400" dirty="0" err="1" smtClean="0"/>
              <a:t>Nota</a:t>
            </a:r>
            <a:r>
              <a:rPr lang="ru-RU" sz="6400" dirty="0" smtClean="0"/>
              <a:t> </a:t>
            </a:r>
            <a:r>
              <a:rPr lang="ru-RU" sz="6400" dirty="0" err="1" smtClean="0"/>
              <a:t>Bene</a:t>
            </a:r>
            <a:r>
              <a:rPr lang="ru-RU" sz="6400" dirty="0" smtClean="0"/>
              <a:t>», 1998. 360 с. </a:t>
            </a:r>
          </a:p>
          <a:p>
            <a:pPr marL="0" indent="0" algn="just">
              <a:buFont typeface="Arial" pitchFamily="34" charset="0"/>
              <a:buNone/>
              <a:defRPr/>
            </a:pPr>
            <a:r>
              <a:rPr lang="ru-RU" sz="6400" dirty="0" smtClean="0"/>
              <a:t>4.Голод С.И. Будущая семья: какова она? (Социально-нравственный аспект). – М.: Знание, 1990. 64 с.</a:t>
            </a:r>
          </a:p>
          <a:p>
            <a:pPr marL="0" indent="0" algn="just">
              <a:buFont typeface="Arial" pitchFamily="34" charset="0"/>
              <a:buNone/>
              <a:defRPr/>
            </a:pPr>
            <a:r>
              <a:rPr lang="ru-RU" sz="6400" dirty="0" smtClean="0"/>
              <a:t>5.Карцева Л.В. </a:t>
            </a:r>
            <a:r>
              <a:rPr lang="ru-RU" sz="6400" dirty="0" err="1" smtClean="0"/>
              <a:t>Семьеведение</a:t>
            </a:r>
            <a:r>
              <a:rPr lang="ru-RU" sz="6400" dirty="0" smtClean="0"/>
              <a:t>: Учеб.- метод. пособие. – Казань: КГМУ, 1997. 51 с.</a:t>
            </a:r>
          </a:p>
          <a:p>
            <a:pPr marL="0" indent="0" algn="just">
              <a:buFont typeface="Arial" pitchFamily="34" charset="0"/>
              <a:buNone/>
              <a:defRPr/>
            </a:pPr>
            <a:r>
              <a:rPr lang="ru-RU" sz="6400" dirty="0" smtClean="0"/>
              <a:t>6.Кон И. С. Ребенок и общество / И. С. Кон.  - М.: Издательский центр «Академия», 2003. 336 с. </a:t>
            </a:r>
          </a:p>
          <a:p>
            <a:pPr marL="0" indent="0" algn="just">
              <a:buFont typeface="Arial" pitchFamily="34" charset="0"/>
              <a:buNone/>
              <a:defRPr/>
            </a:pPr>
            <a:r>
              <a:rPr lang="ru-RU" sz="6400" dirty="0" smtClean="0"/>
              <a:t>7.Овчарова Р. В. Психологическое сопровождение родительства. – М.: Изд-во Ин-та Психотерапии, 2003. 319 с.</a:t>
            </a:r>
          </a:p>
          <a:p>
            <a:pPr marL="0" indent="0" algn="just">
              <a:buFont typeface="Arial" pitchFamily="34" charset="0"/>
              <a:buNone/>
              <a:defRPr/>
            </a:pPr>
            <a:r>
              <a:rPr lang="ru-RU" sz="6400" dirty="0" smtClean="0"/>
              <a:t>8.Савинов Л.И. </a:t>
            </a:r>
            <a:r>
              <a:rPr lang="ru-RU" sz="6400" dirty="0" err="1" smtClean="0"/>
              <a:t>Семьеведение</a:t>
            </a:r>
            <a:r>
              <a:rPr lang="ru-RU" sz="6400" dirty="0" smtClean="0"/>
              <a:t>: Учеб. пособие. – Саранск: Изд-во </a:t>
            </a:r>
            <a:r>
              <a:rPr lang="ru-RU" sz="6400" dirty="0" err="1" smtClean="0"/>
              <a:t>Мордов</a:t>
            </a:r>
            <a:r>
              <a:rPr lang="ru-RU" sz="6400" dirty="0" smtClean="0"/>
              <a:t>. ун-та, 2000. 196 с.</a:t>
            </a:r>
          </a:p>
          <a:p>
            <a:pPr marL="0" indent="0" algn="just">
              <a:buFont typeface="Arial" pitchFamily="34" charset="0"/>
              <a:buNone/>
              <a:defRPr/>
            </a:pPr>
            <a:r>
              <a:rPr lang="ru-RU" sz="6400" dirty="0" smtClean="0"/>
              <a:t>9.Семейные ценности промышленного города: к проблеме трансформации: Сб. ст. /Под ред. проф. Карцевой Л.В. – Тольятти: ТГУ, 2007. 250 с. </a:t>
            </a:r>
          </a:p>
          <a:p>
            <a:pPr marL="0" indent="0" algn="just">
              <a:buFont typeface="Arial" pitchFamily="34" charset="0"/>
              <a:buNone/>
              <a:defRPr/>
            </a:pPr>
            <a:r>
              <a:rPr lang="ru-RU" sz="6400" dirty="0" smtClean="0"/>
              <a:t>10.Харчев А.Г. Социология семьи: проблемы становления науки. – М.: ЦСП, 2003. 342 с.</a:t>
            </a:r>
          </a:p>
          <a:p>
            <a:pPr marL="0" indent="0" algn="just">
              <a:buFont typeface="Arial" pitchFamily="34" charset="0"/>
              <a:buNone/>
              <a:defRPr/>
            </a:pPr>
            <a:r>
              <a:rPr lang="ru-RU" sz="6400" dirty="0" smtClean="0"/>
              <a:t>11.Черняк Е. М. Социология семьи / Е. М. Черняк.– М.: Издательско-торг. корпорация «Дашков и Ко», 2003. 238 с.</a:t>
            </a:r>
          </a:p>
          <a:p>
            <a:pPr marL="0" indent="0" algn="just">
              <a:buFont typeface="Arial" pitchFamily="34" charset="0"/>
              <a:buNone/>
              <a:defRPr/>
            </a:pPr>
            <a:r>
              <a:rPr lang="ru-RU" sz="6400" dirty="0" smtClean="0"/>
              <a:t>12.Sunderland, </a:t>
            </a:r>
            <a:r>
              <a:rPr lang="ru-RU" sz="6400" dirty="0" err="1" smtClean="0"/>
              <a:t>Margot</a:t>
            </a:r>
            <a:r>
              <a:rPr lang="ru-RU" sz="6400" dirty="0" smtClean="0"/>
              <a:t>. </a:t>
            </a:r>
            <a:r>
              <a:rPr lang="ru-RU" sz="6400" dirty="0" err="1" smtClean="0"/>
              <a:t>What</a:t>
            </a:r>
            <a:r>
              <a:rPr lang="ru-RU" sz="6400" dirty="0" smtClean="0"/>
              <a:t> </a:t>
            </a:r>
            <a:r>
              <a:rPr lang="ru-RU" sz="6400" dirty="0" err="1" smtClean="0"/>
              <a:t>every</a:t>
            </a:r>
            <a:r>
              <a:rPr lang="ru-RU" sz="6400" dirty="0" smtClean="0"/>
              <a:t> </a:t>
            </a:r>
            <a:r>
              <a:rPr lang="ru-RU" sz="6400" dirty="0" err="1" smtClean="0"/>
              <a:t>parents</a:t>
            </a:r>
            <a:r>
              <a:rPr lang="ru-RU" sz="6400" dirty="0" smtClean="0"/>
              <a:t> </a:t>
            </a:r>
            <a:r>
              <a:rPr lang="ru-RU" sz="6400" dirty="0" err="1" smtClean="0"/>
              <a:t>needs</a:t>
            </a:r>
            <a:r>
              <a:rPr lang="ru-RU" sz="6400" dirty="0" smtClean="0"/>
              <a:t> </a:t>
            </a:r>
            <a:r>
              <a:rPr lang="ru-RU" sz="6400" dirty="0" err="1" smtClean="0"/>
              <a:t>to</a:t>
            </a:r>
            <a:r>
              <a:rPr lang="ru-RU" sz="6400" dirty="0" smtClean="0"/>
              <a:t> </a:t>
            </a:r>
            <a:r>
              <a:rPr lang="ru-RU" sz="6400" dirty="0" err="1" smtClean="0"/>
              <a:t>know</a:t>
            </a:r>
            <a:r>
              <a:rPr lang="ru-RU" sz="6400" dirty="0" smtClean="0"/>
              <a:t>. - </a:t>
            </a:r>
            <a:r>
              <a:rPr lang="ru-RU" sz="6400" dirty="0" err="1" smtClean="0"/>
              <a:t>London</a:t>
            </a:r>
            <a:r>
              <a:rPr lang="ru-RU" sz="6400" dirty="0" smtClean="0"/>
              <a:t>, 2007. 288p.</a:t>
            </a:r>
          </a:p>
          <a:p>
            <a:pPr marL="0" indent="0" algn="just">
              <a:buFont typeface="Arial" pitchFamily="34" charset="0"/>
              <a:buNone/>
              <a:defRPr/>
            </a:pPr>
            <a:r>
              <a:rPr lang="ru-RU" sz="6400" dirty="0" smtClean="0"/>
              <a:t>13.Семья и родительство в современной России // Отчет о результатах исследования. Москва, 2009. Режим доступа: http://www.ya-roditel.ru/professionals/research/files/issledovanie--semiya-roditelstvo.pdf. Дата обращения: 25.02.2012. </a:t>
            </a:r>
          </a:p>
          <a:p>
            <a:pPr marL="0" indent="0">
              <a:buFont typeface="Arial" pitchFamily="34" charset="0"/>
              <a:buNone/>
              <a:defRPr/>
            </a:pPr>
            <a:endParaRPr lang="ru-RU" sz="6400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>
          <a:xfrm>
            <a:off x="0" y="4292600"/>
            <a:ext cx="8229600" cy="1647825"/>
          </a:xfrm>
        </p:spPr>
        <p:txBody>
          <a:bodyPr/>
          <a:lstStyle/>
          <a:p>
            <a:pPr algn="just"/>
            <a:r>
              <a:rPr lang="ru-RU" sz="2000" smtClean="0"/>
              <a:t>. </a:t>
            </a:r>
            <a:br>
              <a:rPr lang="ru-RU" sz="2000" smtClean="0"/>
            </a:br>
            <a:endParaRPr lang="ru-RU" sz="2000" smtClean="0"/>
          </a:p>
        </p:txBody>
      </p:sp>
      <p:sp>
        <p:nvSpPr>
          <p:cNvPr id="16386" name="Объект 3"/>
          <p:cNvSpPr>
            <a:spLocks noGrp="1"/>
          </p:cNvSpPr>
          <p:nvPr>
            <p:ph idx="1"/>
          </p:nvPr>
        </p:nvSpPr>
        <p:spPr>
          <a:xfrm>
            <a:off x="3649663" y="112713"/>
            <a:ext cx="5040312" cy="6091237"/>
          </a:xfrm>
        </p:spPr>
        <p:txBody>
          <a:bodyPr/>
          <a:lstStyle/>
          <a:p>
            <a:pPr marL="0" indent="0" algn="just">
              <a:buFont typeface="Arial" charset="0"/>
              <a:buNone/>
            </a:pPr>
            <a:r>
              <a:rPr lang="ru-RU" sz="2200" smtClean="0"/>
              <a:t>В конце XX века формируется новое отношение к детям:</a:t>
            </a:r>
          </a:p>
          <a:p>
            <a:pPr marL="0" indent="0" algn="just">
              <a:buFont typeface="Arial" charset="0"/>
              <a:buNone/>
            </a:pPr>
            <a:r>
              <a:rPr lang="ru-RU" sz="2200" smtClean="0"/>
              <a:t/>
            </a:r>
            <a:br>
              <a:rPr lang="ru-RU" sz="2200" smtClean="0"/>
            </a:br>
            <a:r>
              <a:rPr lang="ru-RU" sz="2200" smtClean="0"/>
              <a:t>1. дети - </a:t>
            </a:r>
            <a:r>
              <a:rPr lang="ru-RU" sz="2200" b="1" smtClean="0"/>
              <a:t>ценность</a:t>
            </a:r>
            <a:r>
              <a:rPr lang="ru-RU" sz="2200" smtClean="0"/>
              <a:t>, а не рабочая сила и помощники по хозяйству в семье или в старости, как было в России конца XIX века;</a:t>
            </a:r>
          </a:p>
          <a:p>
            <a:pPr marL="0" indent="0" algn="just">
              <a:buFont typeface="Arial" charset="0"/>
              <a:buNone/>
            </a:pPr>
            <a:r>
              <a:rPr lang="ru-RU" sz="2200" smtClean="0"/>
              <a:t>2. дети - </a:t>
            </a:r>
            <a:r>
              <a:rPr lang="ru-RU" sz="2200" b="1" smtClean="0"/>
              <a:t>тяжкая ноша</a:t>
            </a:r>
            <a:r>
              <a:rPr lang="ru-RU" sz="2200" smtClean="0"/>
              <a:t>, ограничивающая семейные ресурсы.</a:t>
            </a:r>
          </a:p>
          <a:p>
            <a:pPr marL="0" indent="0" algn="just">
              <a:buFont typeface="Arial" charset="0"/>
              <a:buNone/>
            </a:pPr>
            <a:endParaRPr lang="ru-RU" sz="2200" smtClean="0"/>
          </a:p>
          <a:p>
            <a:pPr marL="0" indent="0" algn="just">
              <a:buFont typeface="Arial" charset="0"/>
              <a:buNone/>
            </a:pPr>
            <a:r>
              <a:rPr lang="ru-RU" sz="2200" i="1" smtClean="0"/>
              <a:t>Воспитание и обучение детей обходится родителям все более дорого, требует все больших затрат энергии, физических и духовных сил, материальных средств.</a:t>
            </a:r>
          </a:p>
          <a:p>
            <a:pPr marL="0" indent="0" algn="just">
              <a:buFont typeface="Arial" charset="0"/>
              <a:buNone/>
            </a:pPr>
            <a:r>
              <a:rPr lang="ru-RU" sz="2200" i="1" smtClean="0"/>
              <a:t>Родители все в более позднем возрасте заводят детей.</a:t>
            </a:r>
          </a:p>
          <a:p>
            <a:pPr marL="0" indent="0" algn="just">
              <a:buFont typeface="Arial" charset="0"/>
              <a:buNone/>
            </a:pPr>
            <a:endParaRPr lang="ru-RU" sz="2200" i="1" smtClean="0"/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62088" y="4329113"/>
            <a:ext cx="1951037" cy="195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09688" y="188913"/>
            <a:ext cx="2103437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8313" y="1987550"/>
            <a:ext cx="1981200" cy="234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ъект 2"/>
          <p:cNvSpPr>
            <a:spLocks noGrp="1"/>
          </p:cNvSpPr>
          <p:nvPr>
            <p:ph idx="1"/>
          </p:nvPr>
        </p:nvSpPr>
        <p:spPr>
          <a:xfrm>
            <a:off x="2543175" y="1412875"/>
            <a:ext cx="6264275" cy="6337300"/>
          </a:xfrm>
        </p:spPr>
        <p:txBody>
          <a:bodyPr/>
          <a:lstStyle/>
          <a:p>
            <a:pPr algn="just"/>
            <a:r>
              <a:rPr lang="ru-RU" smtClean="0"/>
              <a:t>В работе «Основания социологии» </a:t>
            </a:r>
            <a:r>
              <a:rPr lang="ru-RU" b="1" smtClean="0"/>
              <a:t>Герберт Спенсер </a:t>
            </a:r>
            <a:r>
              <a:rPr lang="ru-RU" smtClean="0"/>
              <a:t>утверждал, что </a:t>
            </a:r>
            <a:r>
              <a:rPr lang="ru-RU" i="1" smtClean="0"/>
              <a:t>для каждого вида совершенно необходимо, чтобы умирающие индивиды замещались новыми, иначе вид как целое должен вымереть</a:t>
            </a:r>
            <a:r>
              <a:rPr lang="ru-RU" smtClean="0"/>
              <a:t>. 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6088" y="765175"/>
            <a:ext cx="209550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ъект 2"/>
          <p:cNvSpPr>
            <a:spLocks noGrp="1"/>
          </p:cNvSpPr>
          <p:nvPr>
            <p:ph idx="1"/>
          </p:nvPr>
        </p:nvSpPr>
        <p:spPr>
          <a:xfrm>
            <a:off x="317500" y="4365625"/>
            <a:ext cx="8229600" cy="2087563"/>
          </a:xfrm>
        </p:spPr>
        <p:txBody>
          <a:bodyPr/>
          <a:lstStyle/>
          <a:p>
            <a:r>
              <a:rPr lang="ru-RU" b="1" smtClean="0"/>
              <a:t>Семья с обоими родителями и детьми </a:t>
            </a:r>
            <a:r>
              <a:rPr lang="ru-RU" smtClean="0"/>
              <a:t>-наиболее стабильная модель семьи, фундамент общества, так как выполняет социально значимые функции.</a:t>
            </a:r>
            <a:endParaRPr lang="ru-RU" b="1" smtClean="0"/>
          </a:p>
          <a:p>
            <a:endParaRPr lang="ru-RU" smtClean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" y="973138"/>
            <a:ext cx="4333875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4932363" y="1268413"/>
            <a:ext cx="4392612" cy="206216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3200" dirty="0">
                <a:solidFill>
                  <a:prstClr val="black"/>
                </a:solidFill>
                <a:latin typeface="Calibri"/>
                <a:cs typeface="+mn-cs"/>
              </a:rPr>
              <a:t>В нашей стране социальной ценностью обладает </a:t>
            </a:r>
            <a:r>
              <a:rPr lang="ru-RU" sz="3200" b="1" dirty="0">
                <a:solidFill>
                  <a:prstClr val="black"/>
                </a:solidFill>
                <a:latin typeface="Calibri"/>
                <a:cs typeface="+mn-cs"/>
              </a:rPr>
              <a:t>полная семья</a:t>
            </a:r>
            <a:r>
              <a:rPr lang="ru-RU" sz="3200" dirty="0">
                <a:solidFill>
                  <a:prstClr val="black"/>
                </a:solidFill>
                <a:latin typeface="Calibri"/>
                <a:cs typeface="+mn-cs"/>
              </a:rPr>
              <a:t>. 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8313" y="2205038"/>
            <a:ext cx="8229600" cy="4525962"/>
          </a:xfrm>
        </p:spPr>
        <p:txBody>
          <a:bodyPr/>
          <a:lstStyle/>
          <a:p>
            <a:pPr marL="0" indent="0">
              <a:buFont typeface="Arial" pitchFamily="34" charset="0"/>
              <a:buNone/>
              <a:defRPr/>
            </a:pPr>
            <a:r>
              <a:rPr lang="ru-RU" dirty="0" smtClean="0"/>
              <a:t>Родители выполняют основные семейные функции: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dirty="0" smtClean="0"/>
              <a:t>рождение и воспитание детей,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dirty="0" smtClean="0"/>
              <a:t>содержание и уход за ними,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dirty="0" smtClean="0"/>
              <a:t>формирование их индивидуального сознания,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dirty="0" smtClean="0"/>
              <a:t>сохранение физического и психического здоровья. </a:t>
            </a:r>
            <a:endParaRPr lang="ru-RU" dirty="0"/>
          </a:p>
        </p:txBody>
      </p:sp>
      <p:pic>
        <p:nvPicPr>
          <p:cNvPr id="19458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87450" y="107950"/>
            <a:ext cx="2879725" cy="199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59338" y="107950"/>
            <a:ext cx="3051175" cy="203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588125" y="2924175"/>
            <a:ext cx="2157413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850" y="215900"/>
            <a:ext cx="8569325" cy="2852738"/>
          </a:xfrm>
        </p:spPr>
        <p:txBody>
          <a:bodyPr/>
          <a:lstStyle/>
          <a:p>
            <a:pPr marL="0" indent="0" algn="ctr">
              <a:buFont typeface="Arial" pitchFamily="34" charset="0"/>
              <a:buNone/>
              <a:defRPr/>
            </a:pPr>
            <a:r>
              <a:rPr lang="ru-RU" sz="2400" b="1" dirty="0" smtClean="0"/>
              <a:t>Отношения детей и родителей </a:t>
            </a:r>
          </a:p>
          <a:p>
            <a:pPr algn="just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ru-RU" sz="2400" dirty="0" smtClean="0"/>
              <a:t>очень важны</a:t>
            </a:r>
            <a:r>
              <a:rPr lang="ru-RU" sz="2400" dirty="0"/>
              <a:t> </a:t>
            </a:r>
            <a:r>
              <a:rPr lang="ru-RU" sz="2400" dirty="0" smtClean="0"/>
              <a:t>и активно </a:t>
            </a:r>
            <a:r>
              <a:rPr lang="ru-RU" sz="2400" dirty="0"/>
              <a:t>влияют на формирование </a:t>
            </a:r>
            <a:r>
              <a:rPr lang="ru-RU" sz="2400" dirty="0" smtClean="0"/>
              <a:t>личности ребёнка,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ru-RU" sz="2400" dirty="0" smtClean="0"/>
              <a:t>оказывают воздействие на развитие психики и первичную социализацию детей на самом раннем этапе, 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ru-RU" sz="2400" dirty="0" smtClean="0"/>
              <a:t>обеспечивают удовлетворение практически всех потребностей детей, в том числе потребности в любви и привязанности, в безопасности и защите. </a:t>
            </a:r>
            <a:endParaRPr lang="ru-RU" sz="2400" dirty="0"/>
          </a:p>
        </p:txBody>
      </p:sp>
      <p:pic>
        <p:nvPicPr>
          <p:cNvPr id="20482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39975" y="3522663"/>
            <a:ext cx="4103688" cy="285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ъект 2"/>
          <p:cNvSpPr>
            <a:spLocks noGrp="1"/>
          </p:cNvSpPr>
          <p:nvPr>
            <p:ph idx="1"/>
          </p:nvPr>
        </p:nvSpPr>
        <p:spPr>
          <a:xfrm>
            <a:off x="0" y="4076700"/>
            <a:ext cx="9144000" cy="2193925"/>
          </a:xfrm>
        </p:spPr>
        <p:txBody>
          <a:bodyPr/>
          <a:lstStyle/>
          <a:p>
            <a:pPr algn="just"/>
            <a:r>
              <a:rPr lang="ru-RU" sz="1900" smtClean="0"/>
              <a:t>Справа сканирование мозга ребёнка из румынского детского дома показывает, что может произойти, если за ребёнок получает основной уход, но лишен любви, ласки и поддержки. Участки черного цвета – неактивные зоны мозга в височных долях, которые отвечают за эмоции, что может привести к снижению социального и эмоционального восприятия (способность понимать намерения, чувства и эмоциональные состояния человека, гладкость в отношениях с людьми).</a:t>
            </a:r>
          </a:p>
          <a:p>
            <a:pPr algn="just"/>
            <a:r>
              <a:rPr lang="ru-RU" sz="1900" smtClean="0"/>
              <a:t>Слева мозг ребёнка, который рос в семье с любящими родителями. В отличие от мозга ребёнка из румынского детского дома в нем мало участков чёрного цвета, височные доли полностью активны.</a:t>
            </a:r>
          </a:p>
          <a:p>
            <a:endParaRPr lang="ru-RU" smtClean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16013" y="130175"/>
            <a:ext cx="657225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260350"/>
            <a:ext cx="8893175" cy="1728788"/>
          </a:xfrm>
        </p:spPr>
        <p:txBody>
          <a:bodyPr rtlCol="0">
            <a:normAutofit/>
          </a:bodyPr>
          <a:lstStyle/>
          <a:p>
            <a:pPr algn="just"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latin typeface="+mn-lt"/>
              </a:rPr>
              <a:t>В  современных условиях </a:t>
            </a:r>
            <a:r>
              <a:rPr lang="ru-RU" sz="3200" i="1" dirty="0" err="1" smtClean="0">
                <a:latin typeface="+mn-lt"/>
              </a:rPr>
              <a:t>родительство</a:t>
            </a:r>
            <a:r>
              <a:rPr lang="ru-RU" sz="3200" dirty="0" smtClean="0">
                <a:latin typeface="+mn-lt"/>
              </a:rPr>
              <a:t> –  явление в большей степени </a:t>
            </a:r>
            <a:r>
              <a:rPr lang="ru-RU" sz="3200" i="1" dirty="0" smtClean="0">
                <a:latin typeface="+mn-lt"/>
              </a:rPr>
              <a:t>социальное.</a:t>
            </a: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58888" y="2106613"/>
            <a:ext cx="6330950" cy="474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2014</TotalTime>
  <Words>1033</Words>
  <Application>Microsoft Office PowerPoint</Application>
  <PresentationFormat>Экран (4:3)</PresentationFormat>
  <Paragraphs>102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Тема 7. Воспитательный потенциал современной семьи </vt:lpstr>
      <vt:lpstr>Вопросы:</vt:lpstr>
      <vt:lpstr>.  </vt:lpstr>
      <vt:lpstr>Слайд 4</vt:lpstr>
      <vt:lpstr>Слайд 5</vt:lpstr>
      <vt:lpstr>Слайд 6</vt:lpstr>
      <vt:lpstr>Слайд 7</vt:lpstr>
      <vt:lpstr>Слайд 8</vt:lpstr>
      <vt:lpstr>В  современных условиях родительство –  явление в большей степени социальное.</vt:lpstr>
      <vt:lpstr>Слайд 10</vt:lpstr>
      <vt:lpstr>Слайд 11</vt:lpstr>
      <vt:lpstr>Как сделать родителей ответственными? </vt:lpstr>
      <vt:lpstr>Единственный ребёнок в семье</vt:lpstr>
      <vt:lpstr>Слайд 14</vt:lpstr>
      <vt:lpstr>Слайд 15</vt:lpstr>
      <vt:lpstr>Слайд 16</vt:lpstr>
      <vt:lpstr>Современные мужчины и женщины </vt:lpstr>
      <vt:lpstr>Вопросы к лекции: </vt:lpstr>
      <vt:lpstr>Задания для самоконтроля:</vt:lpstr>
      <vt:lpstr>Темы рефератов и эссе:</vt:lpstr>
      <vt:lpstr>Литература:</vt:lpstr>
    </vt:vector>
  </TitlesOfParts>
  <Company>Curnos™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re</cp:lastModifiedBy>
  <cp:revision>78</cp:revision>
  <dcterms:created xsi:type="dcterms:W3CDTF">2012-04-23T19:32:27Z</dcterms:created>
  <dcterms:modified xsi:type="dcterms:W3CDTF">2014-05-06T14:02:14Z</dcterms:modified>
</cp:coreProperties>
</file>