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9.xml" ContentType="application/vnd.openxmlformats-officedocument.themeOverride+xml"/>
  <Override PartName="/ppt/theme/themeOverride17.xml" ContentType="application/vnd.openxmlformats-officedocument.themeOverr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16.xml" ContentType="application/vnd.openxmlformats-officedocument.themeOverride+xml"/>
  <Override PartName="/ppt/slides/slide8.xml" ContentType="application/vnd.openxmlformats-officedocument.presentationml.slide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35"/>
  </p:notesMasterIdLst>
  <p:sldIdLst>
    <p:sldId id="257" r:id="rId3"/>
    <p:sldId id="256" r:id="rId4"/>
    <p:sldId id="266" r:id="rId5"/>
    <p:sldId id="267" r:id="rId6"/>
    <p:sldId id="272" r:id="rId7"/>
    <p:sldId id="269" r:id="rId8"/>
    <p:sldId id="270" r:id="rId9"/>
    <p:sldId id="258" r:id="rId10"/>
    <p:sldId id="271" r:id="rId11"/>
    <p:sldId id="259" r:id="rId12"/>
    <p:sldId id="260" r:id="rId13"/>
    <p:sldId id="262" r:id="rId14"/>
    <p:sldId id="278" r:id="rId15"/>
    <p:sldId id="263" r:id="rId16"/>
    <p:sldId id="264" r:id="rId17"/>
    <p:sldId id="265" r:id="rId18"/>
    <p:sldId id="273" r:id="rId19"/>
    <p:sldId id="274" r:id="rId20"/>
    <p:sldId id="275" r:id="rId21"/>
    <p:sldId id="276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400" b="1" kern="1200">
        <a:solidFill>
          <a:schemeClr val="tx2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33CC"/>
    <a:srgbClr val="333333"/>
    <a:srgbClr val="FB401B"/>
    <a:srgbClr val="080800"/>
    <a:srgbClr val="006600"/>
    <a:srgbClr val="0080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4" autoAdjust="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93F3A29-21FD-4A25-B118-C216239B466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F8AF534-7255-4E6F-A51A-18EF9823E1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E2841C-391E-4EE3-A461-CBD91F2F1C98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2BA8E-F368-4BA1-A41F-74ECEEB69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8C3F5-158B-4464-ADC2-6F20CC7A4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5E6C9-1A73-47BF-9E97-A853648A0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55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4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84940-789E-4835-BD8F-DFAC7AAB6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BD00F-FC7D-4442-A766-3510B489A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27594-D067-4E8F-9B75-AC2389576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95A92-D150-45CF-B7A1-FE5CA1966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614AD-06AE-4F7A-A1DA-D18253A2F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8BF69-3A34-4A02-BE3A-8A1A2EF69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D6CC-2554-401A-8B24-FD0E8BE77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A1CB9-FE49-4860-B7D4-78D4B8FC9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B4606-9E3B-4641-B4A1-C5CB50524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42FBF-83E5-409B-85D2-00BA24AA3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EC9AF-21D8-407A-971D-698FB3153B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B85CE-4E18-49FA-878A-6D742F4EC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A8820-A595-4CD6-B2AC-CA0636E2B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77F13-C591-4EAF-B70F-C8740EE88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CC4AE-7A25-4559-92FF-EEE478EBF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78FAC-D2B4-4B88-B138-9E66C6E1D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E5067-F8B7-4A98-949D-56CC1DA80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176E7-5D53-4FB1-BE90-F4AFF53DB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7726E-206D-4D09-A3FB-B764F2DBB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ffectLst/>
              </a:defRPr>
            </a:lvl1pPr>
          </a:lstStyle>
          <a:p>
            <a:pPr>
              <a:defRPr/>
            </a:pPr>
            <a:fld id="{A6AE2E9F-D971-4C60-A3DB-DD8237A37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2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2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2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45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80DBB61-B437-489D-A48C-785ACA9BC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452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2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6" r:id="rId2"/>
    <p:sldLayoutId id="2147483715" r:id="rId3"/>
    <p:sldLayoutId id="2147483714" r:id="rId4"/>
    <p:sldLayoutId id="2147483713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2268538" y="5000625"/>
            <a:ext cx="6584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0"/>
              <a:t>Педагог-психолог Чистякова Ирина Григорьевна</a:t>
            </a:r>
          </a:p>
        </p:txBody>
      </p:sp>
      <p:pic>
        <p:nvPicPr>
          <p:cNvPr id="3081" name="Picture 9" descr="Рисунок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0"/>
            <a:ext cx="7129462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3500438"/>
            <a:ext cx="9144000" cy="1570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1"/>
                </a:solidFill>
              </a:rPr>
              <a:t>Тема 12</a:t>
            </a:r>
            <a:r>
              <a:rPr lang="ru-RU" sz="3200" dirty="0">
                <a:solidFill>
                  <a:schemeClr val="tx1"/>
                </a:solidFill>
              </a:rPr>
              <a:t>. Мусульманский </a:t>
            </a:r>
            <a:r>
              <a:rPr lang="ru-RU" sz="3200" dirty="0">
                <a:solidFill>
                  <a:schemeClr val="tx1"/>
                </a:solidFill>
              </a:rPr>
              <a:t>брак: традиционное и современное. </a:t>
            </a:r>
          </a:p>
          <a:p>
            <a:pPr>
              <a:defRPr/>
            </a:pPr>
            <a:r>
              <a:rPr lang="ru-RU" sz="3200" dirty="0">
                <a:solidFill>
                  <a:schemeClr val="tx1"/>
                </a:solidFill>
              </a:rPr>
              <a:t>Модели мусульманской семьи</a:t>
            </a:r>
            <a:r>
              <a:rPr lang="ru-RU" sz="3200" b="0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Рисунок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333375"/>
            <a:ext cx="81978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Критерии и пределы выбора супруга или супруги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5127" name="Picture 7" descr="muslimk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2205038"/>
            <a:ext cx="3540125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539750" y="1916113"/>
            <a:ext cx="4511675" cy="3403600"/>
          </a:xfrm>
          <a:prstGeom prst="rect">
            <a:avLst/>
          </a:prstGeom>
          <a:solidFill>
            <a:srgbClr val="FFFF99">
              <a:alpha val="50195"/>
            </a:srgbClr>
          </a:solidFill>
          <a:ln w="25400" algn="ctr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rgbClr val="006600"/>
              </a:buClr>
              <a:buSzPct val="150000"/>
              <a:buFont typeface="Wingdings" pitchFamily="2" charset="2"/>
              <a:buChar char="v"/>
            </a:pPr>
            <a:r>
              <a:rPr lang="ru-RU" sz="2000" i="1"/>
              <a:t> </a:t>
            </a:r>
            <a:r>
              <a:rPr lang="ru-RU" sz="2400">
                <a:solidFill>
                  <a:srgbClr val="006600"/>
                </a:solidFill>
              </a:rPr>
              <a:t>«Женщину берут в жёны </a:t>
            </a:r>
          </a:p>
          <a:p>
            <a:pPr algn="l">
              <a:buClr>
                <a:srgbClr val="006600"/>
              </a:buClr>
              <a:buSzPct val="150000"/>
              <a:buFont typeface="Wingdings" pitchFamily="2" charset="2"/>
              <a:buNone/>
            </a:pPr>
            <a:r>
              <a:rPr lang="ru-RU" sz="2400">
                <a:solidFill>
                  <a:srgbClr val="006600"/>
                </a:solidFill>
              </a:rPr>
              <a:t>из-за четырёх причин: </a:t>
            </a:r>
          </a:p>
          <a:p>
            <a:pPr algn="l">
              <a:buFontTx/>
              <a:buChar char="•"/>
            </a:pPr>
            <a:r>
              <a:rPr lang="ru-RU" sz="2400">
                <a:solidFill>
                  <a:srgbClr val="006600"/>
                </a:solidFill>
              </a:rPr>
              <a:t> её богатства</a:t>
            </a:r>
          </a:p>
          <a:p>
            <a:pPr algn="l">
              <a:buFontTx/>
              <a:buChar char="•"/>
            </a:pPr>
            <a:r>
              <a:rPr lang="ru-RU" sz="2400">
                <a:solidFill>
                  <a:srgbClr val="006600"/>
                </a:solidFill>
              </a:rPr>
              <a:t> её происхождения</a:t>
            </a:r>
          </a:p>
          <a:p>
            <a:pPr algn="l">
              <a:buFontTx/>
              <a:buChar char="•"/>
            </a:pPr>
            <a:r>
              <a:rPr lang="ru-RU" sz="2400">
                <a:solidFill>
                  <a:srgbClr val="006600"/>
                </a:solidFill>
              </a:rPr>
              <a:t> её красоты</a:t>
            </a:r>
          </a:p>
          <a:p>
            <a:pPr algn="l">
              <a:buFontTx/>
              <a:buChar char="•"/>
            </a:pPr>
            <a:r>
              <a:rPr lang="ru-RU" sz="2400">
                <a:solidFill>
                  <a:srgbClr val="006600"/>
                </a:solidFill>
              </a:rPr>
              <a:t> её религии. </a:t>
            </a:r>
          </a:p>
          <a:p>
            <a:pPr algn="l"/>
            <a:r>
              <a:rPr lang="ru-RU" sz="2400">
                <a:solidFill>
                  <a:srgbClr val="006600"/>
                </a:solidFill>
              </a:rPr>
              <a:t>Добивайся же той, которая </a:t>
            </a:r>
          </a:p>
          <a:p>
            <a:pPr algn="l"/>
            <a:r>
              <a:rPr lang="ru-RU" sz="2400">
                <a:solidFill>
                  <a:srgbClr val="006600"/>
                </a:solidFill>
              </a:rPr>
              <a:t>привержена религии, иначе </a:t>
            </a:r>
          </a:p>
          <a:p>
            <a:pPr algn="l"/>
            <a:r>
              <a:rPr lang="ru-RU" sz="2400">
                <a:solidFill>
                  <a:srgbClr val="006600"/>
                </a:solidFill>
              </a:rPr>
              <a:t>ты проиграешь».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Рисунок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116013" y="188913"/>
            <a:ext cx="7070725" cy="2220912"/>
          </a:xfrm>
          <a:prstGeom prst="rect">
            <a:avLst/>
          </a:prstGeom>
          <a:solidFill>
            <a:srgbClr val="FFFF99">
              <a:alpha val="50000"/>
            </a:srgbClr>
          </a:solidFill>
          <a:ln w="25400" algn="ctr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«Не сообщить ли вам о наилучшем из того,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что может приберечь для себя мужчина?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Это праведная жена. Если он посмотрит на неё,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это принесёт ему радость, если велит ей что-нибудь,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она подчинится ему, а если покинет её на время, </a:t>
            </a:r>
          </a:p>
          <a:p>
            <a:pPr>
              <a:defRPr/>
            </a:pPr>
            <a:r>
              <a:rPr lang="ru-RU" sz="2000">
                <a:solidFill>
                  <a:srgbClr val="006600"/>
                </a:solidFill>
              </a:rPr>
              <a:t>она сбережёт его».</a:t>
            </a:r>
          </a:p>
          <a:p>
            <a:pPr>
              <a:defRPr/>
            </a:pPr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611188" y="4076700"/>
            <a:ext cx="7985125" cy="2555875"/>
          </a:xfrm>
          <a:prstGeom prst="rect">
            <a:avLst/>
          </a:prstGeom>
          <a:solidFill>
            <a:srgbClr val="FFFF99">
              <a:alpha val="50195"/>
            </a:srgbClr>
          </a:solidFill>
          <a:ln w="25400" algn="ctr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 u="sng">
                <a:solidFill>
                  <a:srgbClr val="006600"/>
                </a:solidFill>
              </a:rPr>
              <a:t>Следует помнить,</a:t>
            </a:r>
          </a:p>
          <a:p>
            <a:r>
              <a:rPr lang="ru-RU" sz="2000">
                <a:solidFill>
                  <a:srgbClr val="006600"/>
                </a:solidFill>
              </a:rPr>
              <a:t>что красота не будет заметна, </a:t>
            </a:r>
          </a:p>
          <a:p>
            <a:r>
              <a:rPr lang="ru-RU" sz="2000">
                <a:solidFill>
                  <a:srgbClr val="006600"/>
                </a:solidFill>
              </a:rPr>
              <a:t>если человек лишен </a:t>
            </a:r>
          </a:p>
          <a:p>
            <a:pPr>
              <a:buFontTx/>
              <a:buChar char="•"/>
            </a:pPr>
            <a:r>
              <a:rPr lang="ru-RU" sz="2000">
                <a:solidFill>
                  <a:srgbClr val="006600"/>
                </a:solidFill>
              </a:rPr>
              <a:t> Доброго нрава, </a:t>
            </a:r>
          </a:p>
          <a:p>
            <a:pPr>
              <a:buFontTx/>
              <a:buChar char="•"/>
            </a:pPr>
            <a:r>
              <a:rPr lang="ru-RU" sz="2000">
                <a:solidFill>
                  <a:srgbClr val="006600"/>
                </a:solidFill>
              </a:rPr>
              <a:t> Веры</a:t>
            </a:r>
          </a:p>
          <a:p>
            <a:pPr>
              <a:buFontTx/>
              <a:buChar char="•"/>
            </a:pPr>
            <a:r>
              <a:rPr lang="ru-RU" sz="2000">
                <a:solidFill>
                  <a:srgbClr val="006600"/>
                </a:solidFill>
              </a:rPr>
              <a:t> Воспитанности, </a:t>
            </a:r>
          </a:p>
          <a:p>
            <a:r>
              <a:rPr lang="ru-RU" sz="2000">
                <a:solidFill>
                  <a:srgbClr val="006600"/>
                </a:solidFill>
              </a:rPr>
              <a:t>Так как успешная семейная жизнь возможна исключительно </a:t>
            </a:r>
          </a:p>
          <a:p>
            <a:r>
              <a:rPr lang="ru-RU" sz="2000">
                <a:solidFill>
                  <a:srgbClr val="006600"/>
                </a:solidFill>
              </a:rPr>
              <a:t>при наличии этих качеств.</a:t>
            </a:r>
          </a:p>
        </p:txBody>
      </p:sp>
      <p:pic>
        <p:nvPicPr>
          <p:cNvPr id="14341" name="Picture 7" descr="56dab2b3675237b0ba79395c67ee9ae4_M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375" y="2565400"/>
            <a:ext cx="2185988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" descr="26729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835150" y="2636838"/>
            <a:ext cx="5675313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ПОМОЛВКА(ОБРУЧЕНИЕ)</a:t>
            </a:r>
            <a:r>
              <a:rPr lang="ru-RU" sz="2400" u="sng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 –</a:t>
            </a:r>
            <a:r>
              <a:rPr lang="ru-RU" sz="20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defRPr/>
            </a:pPr>
            <a:endParaRPr lang="ru-RU" sz="200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очень важный процесс.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Для того чтобы мужчина и женщина могли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лучше узнать друг друга. </a:t>
            </a:r>
          </a:p>
        </p:txBody>
      </p:sp>
      <p:sp>
        <p:nvSpPr>
          <p:cNvPr id="15364" name="WordArt 14"/>
          <p:cNvSpPr>
            <a:spLocks noChangeArrowheads="1" noChangeShapeType="1" noTextEdit="1"/>
          </p:cNvSpPr>
          <p:nvPr/>
        </p:nvSpPr>
        <p:spPr bwMode="auto">
          <a:xfrm>
            <a:off x="611188" y="765175"/>
            <a:ext cx="81375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Помолвка и обряд бракосочетания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26729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0"/>
            <a:ext cx="42846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7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648075"/>
            <a:ext cx="48768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48768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6729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79388" y="1052513"/>
            <a:ext cx="5343525" cy="3776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 Парень просит руки девушки,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для того чтобы в будущем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жениться на ней. </a:t>
            </a:r>
          </a:p>
          <a:p>
            <a:pPr algn="l">
              <a:defRPr/>
            </a:pPr>
            <a:endParaRPr lang="ru-RU" sz="22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 Важным требованием исламского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брака считается добровольность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согласия женщины,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без него брак недействителен, т.е.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насильственное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заключение женщин в браке </a:t>
            </a:r>
          </a:p>
          <a:p>
            <a:pPr algn="l">
              <a:defRPr/>
            </a:pP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</a:rPr>
              <a:t>исключено. </a:t>
            </a:r>
          </a:p>
        </p:txBody>
      </p:sp>
      <p:pic>
        <p:nvPicPr>
          <p:cNvPr id="9224" name="Picture 8" descr="чавр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2425" y="0"/>
            <a:ext cx="371157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6729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052513" y="0"/>
            <a:ext cx="68516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ИЗРЕЧЕНИЕ ПРОРОКА МУХАММАДА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23850" y="1268413"/>
            <a:ext cx="5715000" cy="2246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 dirty="0"/>
              <a:t> </a:t>
            </a:r>
            <a:r>
              <a:rPr lang="ru-RU" sz="2400" dirty="0"/>
              <a:t>«Если заложил Всевышний в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/>
              <a:t>сердце юноши намерение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/>
              <a:t>помолвки с девушкой, </a:t>
            </a:r>
          </a:p>
          <a:p>
            <a:pPr algn="l">
              <a:defRPr/>
            </a:pPr>
            <a:r>
              <a:rPr lang="ru-RU" sz="2400" dirty="0"/>
              <a:t>то </a:t>
            </a:r>
            <a:r>
              <a:rPr lang="ru-RU" sz="2400" dirty="0">
                <a:solidFill>
                  <a:srgbClr val="FB401B"/>
                </a:solidFill>
              </a:rPr>
              <a:t>не грешно</a:t>
            </a:r>
            <a:r>
              <a:rPr lang="ru-RU" sz="2400" dirty="0"/>
              <a:t> ему смотреть на нее».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l">
              <a:defRPr/>
            </a:pP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endParaRPr lang="ru-RU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47" name="Picture 7" descr="3797728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836613"/>
            <a:ext cx="2636837" cy="36004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50825" y="3500438"/>
            <a:ext cx="6832600" cy="2678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dirty="0"/>
              <a:t>Оставаться наедине с невестой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/>
              <a:t>после помолвки и до заключения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/>
              <a:t>брака </a:t>
            </a:r>
            <a:r>
              <a:rPr lang="ru-RU" sz="2400" dirty="0">
                <a:solidFill>
                  <a:srgbClr val="FB401B"/>
                </a:solidFill>
              </a:rPr>
              <a:t>запрещено</a:t>
            </a:r>
            <a:r>
              <a:rPr lang="ru-RU" sz="2000" dirty="0">
                <a:solidFill>
                  <a:schemeClr val="tx1"/>
                </a:solidFill>
              </a:rPr>
              <a:t>.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333333"/>
                </a:solidFill>
              </a:rPr>
              <a:t>Так как шайтан будет третьим для них,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333333"/>
                </a:solidFill>
              </a:rPr>
              <a:t>это может привести к возникновению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333333"/>
                </a:solidFill>
              </a:rPr>
              <a:t>близких отношений, которые будут явным </a:t>
            </a:r>
          </a:p>
          <a:p>
            <a:pPr algn="l"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333333"/>
                </a:solidFill>
              </a:rPr>
              <a:t>прелюбодеянием.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6729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708400" y="0"/>
            <a:ext cx="1563688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</a:rPr>
              <a:t>НИКАХ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268538" y="981075"/>
            <a:ext cx="4595812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Данная церемония заключается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в чтении Корана и произнесения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согласия  и клятв женихом и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невестой в присутствии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свидетелей с обеих сторон 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3213100"/>
            <a:ext cx="8780463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Обязательным при проведении Никах является махр (приданое),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который выплачивается мужчиной женщине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Обязательно приглашается Имам местной мечети,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а также родственники, друзья, соседи.</a:t>
            </a:r>
          </a:p>
          <a:p>
            <a:pPr>
              <a:defRPr/>
            </a:pPr>
            <a:r>
              <a:rPr lang="ru-RU" sz="29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обряд обеспечивает гласность заключения брака в обществе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Следовательно, обряд Никах способствует осознанию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ответственности, как перед обществом, так и перед Богом.  </a:t>
            </a: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1274" name="Picture 10" descr="042122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836613"/>
            <a:ext cx="1873250" cy="1487487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1275" name="Picture 11" descr="rinruf1_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7050" y="188913"/>
            <a:ext cx="1968500" cy="289560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bg_men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WordArt 8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4968875" cy="15843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1278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Отношения мужа и жены в </a:t>
            </a:r>
          </a:p>
          <a:p>
            <a:r>
              <a:rPr lang="ru-RU" sz="3600" kern="10">
                <a:ln w="317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мусульманском браке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325813" y="2133600"/>
            <a:ext cx="5818187" cy="137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1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Роль и обязанности мужа и жены четко </a:t>
            </a:r>
          </a:p>
          <a:p>
            <a:pPr algn="l">
              <a:defRPr/>
            </a:pPr>
            <a:r>
              <a:rPr lang="ru-RU" sz="21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определены в соответствии с их </a:t>
            </a:r>
          </a:p>
          <a:p>
            <a:pPr algn="l">
              <a:buFontTx/>
              <a:buChar char="•"/>
              <a:defRPr/>
            </a:pPr>
            <a:r>
              <a:rPr lang="ru-RU" sz="21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1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физическими</a:t>
            </a:r>
          </a:p>
          <a:p>
            <a:pPr algn="l">
              <a:buFontTx/>
              <a:buChar char="•"/>
              <a:defRPr/>
            </a:pPr>
            <a:r>
              <a:rPr lang="ru-RU" sz="21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1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психологическими</a:t>
            </a:r>
            <a:r>
              <a:rPr lang="ru-RU" sz="21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особенностями</a:t>
            </a:r>
            <a:r>
              <a:rPr lang="ru-RU" sz="21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50825" y="4022725"/>
            <a:ext cx="8380413" cy="2835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Ислам устанавливает </a:t>
            </a: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равенство</a:t>
            </a: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мужчин</a:t>
            </a: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женщин </a:t>
            </a:r>
          </a:p>
          <a:p>
            <a:pPr algn="l">
              <a:defRPr/>
            </a:pP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как представителей человеческого рода.</a:t>
            </a:r>
          </a:p>
          <a:p>
            <a:pPr algn="l">
              <a:defRPr/>
            </a:pPr>
            <a:endParaRPr lang="ru-RU" sz="200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«О люди! Мы создали вас из мужчины и  женщины и сделали </a:t>
            </a:r>
          </a:p>
          <a:p>
            <a:pPr algn="l">
              <a:defRPr/>
            </a:pP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вас народами и племенами, чтобы вы узнавали друг друга, и </a:t>
            </a:r>
          </a:p>
          <a:p>
            <a:pPr algn="l">
              <a:defRPr/>
            </a:pP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самый почитаемый перед Аллахом среди вас – </a:t>
            </a:r>
          </a:p>
          <a:p>
            <a:pPr algn="l">
              <a:defRPr/>
            </a:pP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наиболее богобоязненный».</a:t>
            </a: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(Коран, 49:13). </a:t>
            </a:r>
          </a:p>
          <a:p>
            <a:pPr algn="l">
              <a:defRPr/>
            </a:pP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исламе не существует дискриминации </a:t>
            </a:r>
          </a:p>
          <a:p>
            <a:pPr algn="l">
              <a:defRPr/>
            </a:pPr>
            <a:r>
              <a:rPr lang="ru-RU" sz="20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полу, нации, цвету кожи и т.д.</a:t>
            </a:r>
          </a:p>
        </p:txBody>
      </p:sp>
      <p:pic>
        <p:nvPicPr>
          <p:cNvPr id="26635" name="Picture 11" descr="dfee9a221c773f30cf7c724fb2953bb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1700213"/>
            <a:ext cx="2879725" cy="2160587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bg_men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042988" y="836613"/>
            <a:ext cx="1803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МУЖЧИНА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084888" y="836613"/>
            <a:ext cx="18557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ЖЕНЩИНА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23850" y="1557338"/>
            <a:ext cx="3960813" cy="2860675"/>
          </a:xfrm>
          <a:prstGeom prst="rect">
            <a:avLst/>
          </a:prstGeom>
          <a:noFill/>
          <a:ln w="25400" algn="ctr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000" i="1">
                <a:effectLst>
                  <a:outerShdw blurRad="38100" dist="38100" dir="2700000" algn="tl">
                    <a:srgbClr val="C0C0C0"/>
                  </a:outerShdw>
                </a:effectLst>
              </a:rPr>
              <a:t> Руководящая роль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т.к. обладает большей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физической, эмоциональной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силой и стойкостью.</a:t>
            </a: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000" i="1">
                <a:effectLst>
                  <a:outerShdw blurRad="38100" dist="38100" dir="2700000" algn="tl">
                    <a:srgbClr val="C0C0C0"/>
                  </a:outerShdw>
                </a:effectLst>
              </a:rPr>
              <a:t>Финансовая опора семьи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, несет за ее благополучие и большую ответственность.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3635375" y="188913"/>
            <a:ext cx="1873250" cy="836612"/>
          </a:xfrm>
          <a:prstGeom prst="ellipse">
            <a:avLst/>
          </a:prstGeom>
          <a:noFill/>
          <a:ln w="25400" algn="ctr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000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 О Л И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4787900" y="1557338"/>
            <a:ext cx="3960813" cy="4994275"/>
          </a:xfrm>
          <a:prstGeom prst="rect">
            <a:avLst/>
          </a:prstGeom>
          <a:noFill/>
          <a:ln w="25400" algn="ctr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Спутник мужа.</a:t>
            </a:r>
          </a:p>
          <a:p>
            <a:pPr>
              <a:buFontTx/>
              <a:buChar char="•"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Отвечает за внутреннее хозяйство дома и воспитание детей  </a:t>
            </a:r>
          </a:p>
          <a:p>
            <a:pPr>
              <a:buFontTx/>
              <a:buChar char="•"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Также может заниматься собственным бизнесом, научной деятельностью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или участвовать  в общественной, политической жизни. </a:t>
            </a:r>
          </a:p>
          <a:p>
            <a:pPr>
              <a:buFontTx/>
              <a:buChar char="•"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•"/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1835150" y="1196975"/>
            <a:ext cx="0" cy="360363"/>
          </a:xfrm>
          <a:prstGeom prst="line">
            <a:avLst/>
          </a:prstGeom>
          <a:noFill/>
          <a:ln w="254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6948488" y="1196975"/>
            <a:ext cx="0" cy="360363"/>
          </a:xfrm>
          <a:prstGeom prst="line">
            <a:avLst/>
          </a:prstGeom>
          <a:noFill/>
          <a:ln w="254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bg_men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987675" y="0"/>
            <a:ext cx="3052763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ИСЛАМ ТРЕБУЕТ: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830638" y="1341438"/>
            <a:ext cx="4779962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400" i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 от мужчины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всегда хорошо </a:t>
            </a:r>
          </a:p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обращаться с женщиной</a:t>
            </a:r>
          </a:p>
          <a:p>
            <a:pPr>
              <a:defRPr/>
            </a:pP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61988" y="5373688"/>
            <a:ext cx="4891087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ru-RU" sz="2400" i="1" u="sng">
                <a:effectLst>
                  <a:outerShdw blurRad="38100" dist="38100" dir="2700000" algn="tl">
                    <a:srgbClr val="C0C0C0"/>
                  </a:outerShdw>
                </a:effectLst>
              </a:rPr>
              <a:t> женщине</a:t>
            </a: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велит подчиняться </a:t>
            </a:r>
          </a:p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мужчине в рамках </a:t>
            </a:r>
          </a:p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дозволенного Аллахом</a:t>
            </a:r>
          </a:p>
        </p:txBody>
      </p:sp>
      <p:pic>
        <p:nvPicPr>
          <p:cNvPr id="28681" name="Picture 9" descr="КЕПАКП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650" y="1268413"/>
            <a:ext cx="2806700" cy="3744912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28682" name="Picture 10" descr="КЫПК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525" y="2781300"/>
            <a:ext cx="2605088" cy="3778250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bg_men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11188" y="1028700"/>
            <a:ext cx="20526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3000">
                <a:solidFill>
                  <a:schemeClr val="tx1"/>
                </a:solidFill>
              </a:rPr>
              <a:t>Вопросы: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39750" y="2133600"/>
            <a:ext cx="7519988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>
              <a:buFontTx/>
              <a:buAutoNum type="arabicPeriod"/>
            </a:pPr>
            <a:r>
              <a:rPr lang="ru-RU" sz="2400" b="0">
                <a:solidFill>
                  <a:schemeClr val="tx1"/>
                </a:solidFill>
              </a:rPr>
              <a:t>Сущность брака в исламе</a:t>
            </a:r>
          </a:p>
          <a:p>
            <a:pPr marL="342900" indent="-342900" algn="l">
              <a:buFontTx/>
              <a:buAutoNum type="arabicPeriod"/>
            </a:pPr>
            <a:endParaRPr lang="ru-RU" sz="2400" b="0">
              <a:solidFill>
                <a:schemeClr val="tx1"/>
              </a:solidFill>
            </a:endParaRPr>
          </a:p>
          <a:p>
            <a:pPr marL="342900" indent="-342900" algn="l"/>
            <a:r>
              <a:rPr lang="ru-RU" sz="2400" b="0">
                <a:solidFill>
                  <a:schemeClr val="tx1"/>
                </a:solidFill>
              </a:rPr>
              <a:t>2. Выбор брачного партнера</a:t>
            </a:r>
          </a:p>
          <a:p>
            <a:pPr marL="342900" indent="-342900" algn="l"/>
            <a:endParaRPr lang="ru-RU" sz="2400" b="0">
              <a:solidFill>
                <a:schemeClr val="tx1"/>
              </a:solidFill>
            </a:endParaRPr>
          </a:p>
          <a:p>
            <a:pPr marL="342900" indent="-342900" algn="l"/>
            <a:r>
              <a:rPr lang="ru-RU" sz="2400" b="0">
                <a:solidFill>
                  <a:schemeClr val="tx1"/>
                </a:solidFill>
              </a:rPr>
              <a:t>3. Помолвка и обряд бракосочетания</a:t>
            </a:r>
          </a:p>
          <a:p>
            <a:pPr marL="342900" indent="-342900" algn="l"/>
            <a:endParaRPr lang="ru-RU" sz="2400" b="0">
              <a:solidFill>
                <a:schemeClr val="tx1"/>
              </a:solidFill>
            </a:endParaRPr>
          </a:p>
          <a:p>
            <a:pPr marL="342900" indent="-342900" algn="l"/>
            <a:r>
              <a:rPr lang="ru-RU" sz="2400" b="0">
                <a:solidFill>
                  <a:schemeClr val="tx1"/>
                </a:solidFill>
              </a:rPr>
              <a:t>4. Отношения мужа и жены в мусульманском браке</a:t>
            </a:r>
          </a:p>
          <a:p>
            <a:pPr marL="342900" indent="-342900" algn="l"/>
            <a:endParaRPr lang="ru-RU" sz="2400" b="0">
              <a:solidFill>
                <a:schemeClr val="tx1"/>
              </a:solidFill>
            </a:endParaRPr>
          </a:p>
          <a:p>
            <a:pPr marL="342900" indent="-342900" algn="l"/>
            <a:r>
              <a:rPr lang="ru-RU" sz="2400" b="0">
                <a:solidFill>
                  <a:schemeClr val="tx1"/>
                </a:solidFill>
              </a:rPr>
              <a:t>5. Полигамия в исламе</a:t>
            </a:r>
          </a:p>
          <a:p>
            <a:pPr marL="342900" indent="-342900" algn="l"/>
            <a:endParaRPr lang="ru-RU" sz="2400" b="0">
              <a:solidFill>
                <a:schemeClr val="tx1"/>
              </a:solidFill>
            </a:endParaRPr>
          </a:p>
          <a:p>
            <a:pPr marL="342900" indent="-342900" algn="l"/>
            <a:r>
              <a:rPr lang="ru-RU" sz="2400" b="0">
                <a:solidFill>
                  <a:schemeClr val="tx1"/>
                </a:solidFill>
              </a:rPr>
              <a:t>6. Развод с точки зрения ислама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bg_menu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95288" y="188913"/>
            <a:ext cx="8496300" cy="286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i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Отношения мужа и жены в мусульманском браке строятся на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любви, </a:t>
            </a:r>
          </a:p>
          <a:p>
            <a:pPr>
              <a:buFontTx/>
              <a:buChar char="•"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уважении, </a:t>
            </a:r>
          </a:p>
          <a:p>
            <a:pPr>
              <a:buFontTx/>
              <a:buChar char="•"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милосердии</a:t>
            </a:r>
          </a:p>
          <a:p>
            <a:pPr>
              <a:buFontTx/>
              <a:buChar char="•"/>
              <a:defRPr/>
            </a:pP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верности друг другу </a:t>
            </a:r>
          </a:p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и, в первую очередь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, на понимании того, что </a:t>
            </a:r>
          </a:p>
          <a:p>
            <a:pPr>
              <a:defRPr/>
            </a:pPr>
            <a:r>
              <a:rPr lang="ru-RU" sz="20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жизнь в браке – это  один из видов поклонения </a:t>
            </a:r>
          </a:p>
          <a:p>
            <a:pPr>
              <a:defRPr/>
            </a:pPr>
            <a:r>
              <a:rPr lang="ru-RU" sz="20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Всевышнему, а также ответственность </a:t>
            </a:r>
          </a:p>
          <a:p>
            <a:pPr>
              <a:defRPr/>
            </a:pPr>
            <a:r>
              <a:rPr lang="ru-RU" sz="20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перед Богом и обществом</a:t>
            </a:r>
            <a:r>
              <a:rPr lang="ru-RU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pic>
        <p:nvPicPr>
          <p:cNvPr id="34822" name="Picture 6" descr="WC8VlkgsUW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32138" y="3500438"/>
            <a:ext cx="3043237" cy="3043237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по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WordArt 7"/>
          <p:cNvSpPr>
            <a:spLocks noChangeArrowheads="1" noChangeShapeType="1" noTextEdit="1"/>
          </p:cNvSpPr>
          <p:nvPr/>
        </p:nvSpPr>
        <p:spPr bwMode="auto">
          <a:xfrm>
            <a:off x="2411413" y="188913"/>
            <a:ext cx="4411662" cy="51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Полигамия в исламе</a:t>
            </a:r>
          </a:p>
        </p:txBody>
      </p:sp>
      <p:pic>
        <p:nvPicPr>
          <p:cNvPr id="41992" name="Picture 8" descr="394998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050" y="981075"/>
            <a:ext cx="540067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971550" y="4437063"/>
            <a:ext cx="7521575" cy="1784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«Женитесь на женщинах, которые нравятся вам: </a:t>
            </a:r>
          </a:p>
          <a:p>
            <a:pPr>
              <a:defRPr/>
            </a:pPr>
            <a:r>
              <a:rPr lang="ru-RU" sz="2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двух, трех, четырех (но не более). </a:t>
            </a:r>
          </a:p>
          <a:p>
            <a:pPr>
              <a:defRPr/>
            </a:pPr>
            <a:r>
              <a:rPr lang="ru-RU" sz="2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же вы боитесь, что не сможете заботиться </a:t>
            </a:r>
          </a:p>
          <a:p>
            <a:pPr>
              <a:defRPr/>
            </a:pPr>
            <a:r>
              <a:rPr lang="ru-RU" sz="2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них одинаково, </a:t>
            </a:r>
          </a:p>
          <a:p>
            <a:pPr>
              <a:defRPr/>
            </a:pPr>
            <a:r>
              <a:rPr lang="ru-RU" sz="2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 женитесь на одной”. (Коран, 4:3)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по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04838" y="476250"/>
            <a:ext cx="8142287" cy="5632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ru-RU" sz="20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Полигамия возможна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лишь при обоюдном согласии.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Никто не может заставить женщину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выйти замуж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женатого мужчину.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buFontTx/>
              <a:buChar char="•"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Женщина может сделать условием брачного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договора то, что ее будущий муж не жениться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второй, т.е. их брак будет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моногамным (один мужчина – одна женщина).</a:t>
            </a:r>
          </a:p>
          <a:p>
            <a:pPr>
              <a:defRPr/>
            </a:pPr>
            <a:endParaRPr lang="ru-RU" sz="24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Ислам не рассматривает многоженство как идеал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не принуждает мусульман к полигамному браку, </a:t>
            </a:r>
          </a:p>
          <a:p>
            <a:pPr>
              <a:defRPr/>
            </a:pPr>
            <a:r>
              <a:rPr lang="ru-RU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 лишь допускает многоженство.</a:t>
            </a:r>
            <a:r>
              <a:rPr lang="ru-RU" sz="20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по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169988" y="0"/>
            <a:ext cx="71278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Почему полигамия считается допустимой</a:t>
            </a:r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 rot="2699594">
            <a:off x="1692275" y="0"/>
            <a:ext cx="417513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00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 rot="2439803">
            <a:off x="3995738" y="404813"/>
            <a:ext cx="4937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 rot="-1738289">
            <a:off x="1403350" y="476250"/>
            <a:ext cx="4937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 rot="846434">
            <a:off x="5364163" y="0"/>
            <a:ext cx="401637" cy="1128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  <a:p>
            <a:pPr>
              <a:defRPr/>
            </a:pPr>
            <a:endParaRPr lang="ru-RU" sz="400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 rot="2825702">
            <a:off x="5684044" y="445294"/>
            <a:ext cx="4937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 rot="-992346">
            <a:off x="3192463" y="0"/>
            <a:ext cx="287337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0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 rot="1623321">
            <a:off x="7956550" y="0"/>
            <a:ext cx="4937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 rot="-992346">
            <a:off x="468313" y="333375"/>
            <a:ext cx="4937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827088" y="1052513"/>
            <a:ext cx="7681912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В определенных конкретно-исторических условиях могут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быть объективные социальные и нравственные причины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для существования полигамии 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539750" y="4572000"/>
            <a:ext cx="7858125" cy="228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Во время войн, катастроф, бедствий, когда численность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мужчин становится значительно меньше, чем численность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женщин, увеличивается численность вдов и сирот. В этих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случаях данный вид брака может улучшить моральное,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физическое и материальное состояние женщин в обществе.</a:t>
            </a:r>
          </a:p>
          <a:p>
            <a:pPr algn="l">
              <a:defRPr/>
            </a:pPr>
            <a:endParaRPr lang="ru-RU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50" name="Picture 18" descr="242e9dc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2060575"/>
            <a:ext cx="360045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3695700" y="4149725"/>
            <a:ext cx="1663700" cy="422275"/>
          </a:xfrm>
          <a:prstGeom prst="rect">
            <a:avLst/>
          </a:prstGeom>
          <a:solidFill>
            <a:srgbClr val="00CC00">
              <a:alpha val="50000"/>
            </a:srgbClr>
          </a:solidFill>
          <a:ln w="25400" algn="ctr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НАПРИМЕР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116013" y="1125538"/>
            <a:ext cx="6750050" cy="787400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РАЗВОД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– наихудшее из разрешенного шариатом.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27651" name="Picture 8" descr="758697288211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2060575"/>
            <a:ext cx="4692650" cy="3108325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27652" name="Picture 10" descr="1220905233Fa16V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1116013" y="1125538"/>
            <a:ext cx="6750050" cy="787400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РАЗВОД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– наихудшее из разрешенного шариатом.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47117" name="Picture 13" descr="758697288211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2060575"/>
            <a:ext cx="4692650" cy="3108325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27655" name="WordArt 14"/>
          <p:cNvSpPr>
            <a:spLocks noChangeArrowheads="1" noChangeShapeType="1" noTextEdit="1"/>
          </p:cNvSpPr>
          <p:nvPr/>
        </p:nvSpPr>
        <p:spPr bwMode="auto">
          <a:xfrm>
            <a:off x="1116013" y="188913"/>
            <a:ext cx="6991350" cy="8016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Развод       с      точки      зрения       ислама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1331913" y="5300663"/>
            <a:ext cx="6229350" cy="1336675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Мухаммад: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«Из всех дозволенных действий развод более </a:t>
            </a:r>
          </a:p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всего ненавистен для Всевышнего». </a:t>
            </a: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 descr="1220905233Fa16V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611188" y="333375"/>
            <a:ext cx="7788275" cy="1031875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i="1">
                <a:effectLst>
                  <a:outerShdw blurRad="38100" dist="38100" dir="2700000" algn="tl">
                    <a:srgbClr val="FFFFFF"/>
                  </a:outerShdw>
                </a:effectLst>
              </a:rPr>
              <a:t>Однако ислам учитывает, что иногда развод неизбежен, </a:t>
            </a:r>
          </a:p>
          <a:p>
            <a:pPr>
              <a:defRPr/>
            </a:pPr>
            <a:r>
              <a:rPr lang="ru-RU" sz="20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 тех случаях, когда брак причиняет страдания  </a:t>
            </a:r>
          </a:p>
          <a:p>
            <a:pPr>
              <a:defRPr/>
            </a:pPr>
            <a:r>
              <a:rPr lang="ru-RU" sz="20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супругам или одному из супругов.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684213" y="1844675"/>
            <a:ext cx="7848600" cy="1336675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Тот, кто дает развод, должен находиться в здравом уме, </a:t>
            </a:r>
          </a:p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добровольно принимать решение, четко выражать своё </a:t>
            </a:r>
          </a:p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намерение без умысла шутки, в спокойном состоянии, </a:t>
            </a:r>
          </a:p>
          <a:p>
            <a:pPr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без гнева и обиды. </a:t>
            </a:r>
          </a:p>
        </p:txBody>
      </p:sp>
      <p:pic>
        <p:nvPicPr>
          <p:cNvPr id="49162" name="Picture 10" descr="4922a38a1996c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4075" y="3429000"/>
            <a:ext cx="5483225" cy="3244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65" name="Oval 13"/>
          <p:cNvSpPr>
            <a:spLocks noChangeArrowheads="1"/>
          </p:cNvSpPr>
          <p:nvPr/>
        </p:nvSpPr>
        <p:spPr bwMode="auto">
          <a:xfrm>
            <a:off x="2195513" y="3500438"/>
            <a:ext cx="2303462" cy="1223962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«Ты разведена»</a:t>
            </a:r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4427538" y="4365625"/>
            <a:ext cx="792162" cy="431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168" name="Oval 16"/>
          <p:cNvSpPr>
            <a:spLocks noChangeArrowheads="1"/>
          </p:cNvSpPr>
          <p:nvPr/>
        </p:nvSpPr>
        <p:spPr bwMode="auto">
          <a:xfrm>
            <a:off x="5292725" y="4941888"/>
            <a:ext cx="503238" cy="358775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 descr="1220905233Fa16V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276600" y="692150"/>
            <a:ext cx="2170113" cy="1212850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Право на </a:t>
            </a:r>
          </a:p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возращение </a:t>
            </a:r>
          </a:p>
          <a:p>
            <a:pPr>
              <a:defRPr/>
            </a:pPr>
            <a:r>
              <a:rPr lang="ru-RU" sz="2400" i="1" u="sng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жены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23850" y="2781300"/>
            <a:ext cx="8542338" cy="3470275"/>
          </a:xfrm>
          <a:prstGeom prst="rect">
            <a:avLst/>
          </a:prstGeom>
          <a:solidFill>
            <a:srgbClr val="FFFF00">
              <a:alpha val="50000"/>
            </a:srgbClr>
          </a:solidFill>
          <a:ln w="25400" algn="ctr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006600"/>
              </a:buClr>
              <a:buFont typeface="Wingdings" pitchFamily="2" charset="2"/>
              <a:buChar char="v"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Если не произнесена формулу развода трижды после начала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супружеских отношений. </a:t>
            </a:r>
          </a:p>
          <a:p>
            <a:pPr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l">
              <a:buClr>
                <a:srgbClr val="006600"/>
              </a:buClr>
              <a:buFont typeface="Wingdings" pitchFamily="2" charset="2"/>
              <a:buChar char="v"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Вернуть жену можно в течение определенного в исламе срока 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(это три месяца или время до рождения ребенка, 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если жена беременна). 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l">
              <a:buClr>
                <a:srgbClr val="006600"/>
              </a:buClr>
              <a:buFont typeface="Wingdings" pitchFamily="2" charset="2"/>
              <a:buChar char="v"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После третьего развода женщина становится запретной 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для своего мужа, пока она не вступит в законный брак 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с другим и не разведется с ним.</a:t>
            </a:r>
          </a:p>
          <a:p>
            <a:pPr algn="l">
              <a:buClr>
                <a:srgbClr val="006600"/>
              </a:buClr>
              <a:buFont typeface="Wingdings" pitchFamily="2" charset="2"/>
              <a:buNone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После этого прежний муж может взять ее снова в жены. </a:t>
            </a:r>
          </a:p>
        </p:txBody>
      </p:sp>
      <p:pic>
        <p:nvPicPr>
          <p:cNvPr id="50186" name="Picture 10" descr="_hqb3c9vTo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333375"/>
            <a:ext cx="2952750" cy="1970088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50187" name="Picture 11" descr="para-islam-lyubov-musulmani-Favim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24525" y="260350"/>
            <a:ext cx="3175000" cy="210820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Рисунок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WordArt 8"/>
          <p:cNvSpPr>
            <a:spLocks noChangeArrowheads="1" noChangeShapeType="1" noTextEdit="1"/>
          </p:cNvSpPr>
          <p:nvPr/>
        </p:nvSpPr>
        <p:spPr bwMode="auto">
          <a:xfrm rot="5400000">
            <a:off x="5659437" y="3062288"/>
            <a:ext cx="5832475" cy="8064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/>
            <a:r>
              <a:rPr lang="ru-RU" sz="3600" i="1" kern="10">
                <a:ln w="158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ВЫВОД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250825" y="620713"/>
            <a:ext cx="7710488" cy="25431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ru-RU" sz="2000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МУСУЛЬМАНСКИЙ БРАК</a:t>
            </a: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законное соглашение между мужчиной и женщиной,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которые выражают намерения и взаимные обязательства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жить вместе в соответствии с исламом.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Они должны помнить о своих обязательствах перед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Аллахом,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Друг другом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И о единстве прав и обязанностей. 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395288" y="4005263"/>
            <a:ext cx="6045200" cy="2238375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ru-RU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Брак в исламе основан на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любви,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верности,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уважении, 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сотрудничестве,</a:t>
            </a:r>
          </a:p>
          <a:p>
            <a:pPr algn="l">
              <a:buClr>
                <a:srgbClr val="0033CC"/>
              </a:buClr>
              <a:buFontTx/>
              <a:buChar char="•"/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гармоничных взаимоотношениях </a:t>
            </a:r>
          </a:p>
          <a:p>
            <a:pPr algn="l">
              <a:defRPr/>
            </a:pPr>
            <a:r>
              <a:rPr lang="ru-RU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И направлен на сохранение института семьи.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2943225" y="50800"/>
            <a:ext cx="3076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u="sng">
                <a:solidFill>
                  <a:srgbClr val="080800"/>
                </a:solidFill>
              </a:rPr>
              <a:t>Вопросы к лекции</a:t>
            </a:r>
            <a:r>
              <a:rPr lang="ru-RU" sz="2400">
                <a:solidFill>
                  <a:srgbClr val="080800"/>
                </a:solidFill>
              </a:rPr>
              <a:t>: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0" y="476250"/>
            <a:ext cx="9007475" cy="660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>
              <a:buFontTx/>
              <a:buAutoNum type="arabicPeriod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В чем заключается суть мусульманского брака? </a:t>
            </a:r>
          </a:p>
          <a:p>
            <a:pPr marL="342900" indent="-342900"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2. Как относится ислам к внебрачным связям мужчины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и женщины? Чем объясняется такое отношение?</a:t>
            </a:r>
          </a:p>
          <a:p>
            <a:pPr marL="342900" indent="-342900"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3. Какие качества человека призывает учитывать ислам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при выборе будущего супруга или супруги? Могут ли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родители принуждать своих детей к нежелательному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браку?</a:t>
            </a:r>
          </a:p>
          <a:p>
            <a:pPr marL="342900" indent="-342900"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4. Что означает помолвка для мусульман? Какова цель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проведения помолвки? Какими должны быть отношения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жениха и невесты после помолвки? </a:t>
            </a:r>
          </a:p>
          <a:p>
            <a:pPr marL="342900" indent="-342900"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5. Как называется мусульманский обряд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бракосочетания? Каковы правила проведения данного </a:t>
            </a:r>
          </a:p>
          <a:p>
            <a:pPr marL="342900" indent="-342900"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обряда и его суть?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23850" y="620713"/>
            <a:ext cx="8524875" cy="556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6. Как распределены роли и обязанности в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мусульманской семье? Какими по исламу должны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быть отношения между мужем и женой? </a:t>
            </a:r>
          </a:p>
          <a:p>
            <a:pPr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7. Что означает полигамия? Какое максимальное 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количество жен допустимо по Корану? Какие условия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по отношению к женам должен соблюдать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мусульманин, состоящий в полигамном браке?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В чем смысл разрешенного многоженства по исламу?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16. Как ислам относится к разводу? </a:t>
            </a:r>
          </a:p>
          <a:p>
            <a:pPr algn="l"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Каковы условия развода в исламе?</a:t>
            </a:r>
          </a:p>
          <a:p>
            <a:pPr algn="l"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top00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971550" y="2781300"/>
            <a:ext cx="216058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неотъемлемое  </a:t>
            </a:r>
          </a:p>
          <a:p>
            <a:r>
              <a:rPr lang="ru-RU" sz="1800" b="0">
                <a:solidFill>
                  <a:schemeClr val="tx1"/>
                </a:solidFill>
              </a:rPr>
              <a:t>право каждого </a:t>
            </a:r>
          </a:p>
          <a:p>
            <a:r>
              <a:rPr lang="ru-RU" sz="1800" b="0">
                <a:solidFill>
                  <a:schemeClr val="tx1"/>
                </a:solidFill>
              </a:rPr>
              <a:t>человека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971550" y="4292600"/>
            <a:ext cx="21605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способного </a:t>
            </a:r>
          </a:p>
          <a:p>
            <a:r>
              <a:rPr lang="ru-RU" sz="1800" b="0">
                <a:solidFill>
                  <a:schemeClr val="tx1"/>
                </a:solidFill>
              </a:rPr>
              <a:t>и готового </a:t>
            </a:r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50825" y="5876925"/>
            <a:ext cx="1439863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морально </a:t>
            </a: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1979613" y="5876925"/>
            <a:ext cx="1871662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психологически </a:t>
            </a:r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4211638" y="5876925"/>
            <a:ext cx="1296987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физически </a:t>
            </a:r>
          </a:p>
        </p:txBody>
      </p:sp>
      <p:sp>
        <p:nvSpPr>
          <p:cNvPr id="6152" name="Rectangle 11"/>
          <p:cNvSpPr>
            <a:spLocks noChangeArrowheads="1"/>
          </p:cNvSpPr>
          <p:nvPr/>
        </p:nvSpPr>
        <p:spPr bwMode="auto">
          <a:xfrm>
            <a:off x="5867400" y="5876925"/>
            <a:ext cx="1657350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800" b="0">
                <a:solidFill>
                  <a:schemeClr val="tx1"/>
                </a:solidFill>
              </a:rPr>
              <a:t>материально </a:t>
            </a: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1979613" y="378936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755650" y="5084763"/>
            <a:ext cx="6477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1908175" y="5084763"/>
            <a:ext cx="792163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>
            <a:off x="2339975" y="5084763"/>
            <a:ext cx="23749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2916238" y="5084763"/>
            <a:ext cx="3887787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1979613" y="23495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59" name="WordArt 18"/>
          <p:cNvSpPr>
            <a:spLocks noChangeArrowheads="1" noChangeShapeType="1" noTextEdit="1"/>
          </p:cNvSpPr>
          <p:nvPr/>
        </p:nvSpPr>
        <p:spPr bwMode="auto">
          <a:xfrm>
            <a:off x="1547813" y="0"/>
            <a:ext cx="5757862" cy="15001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Брак (араб. - «ан-никах») </a:t>
            </a:r>
          </a:p>
        </p:txBody>
      </p:sp>
      <p:pic>
        <p:nvPicPr>
          <p:cNvPr id="12307" name="Picture 19" descr="9610457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2060575"/>
            <a:ext cx="4522788" cy="301466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051050" y="692150"/>
            <a:ext cx="51657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Задание для самоконтроля</a:t>
            </a: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042988" y="1916113"/>
            <a:ext cx="7561262" cy="329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FontTx/>
              <a:buChar char="•"/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Составьте  самостоятельно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«Кодекс чести для мусульманской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женщины/мусульманского мужчины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семье», очертите круг обязанностей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прав супругов. Прокомментируйте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его с точки зрения </a:t>
            </a:r>
          </a:p>
          <a:p>
            <a:pPr algn="l">
              <a:defRPr/>
            </a:pPr>
            <a:r>
              <a:rPr lang="ru-RU" sz="3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вашего жизненного опыта.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3419475" y="0"/>
            <a:ext cx="23495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>
                <a:effectLst>
                  <a:outerShdw blurRad="38100" dist="38100" dir="2700000" algn="tl">
                    <a:srgbClr val="FFFFFF"/>
                  </a:outerShdw>
                </a:effectLst>
              </a:rPr>
              <a:t>Литература</a:t>
            </a: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3338" y="692150"/>
            <a:ext cx="9110662" cy="6797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>
              <a:buFontTx/>
              <a:buAutoNum type="arabicPeriod"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Аз-Зухейли В. Мусульманская семья в современном мире.-  М.: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АльКитаб, 2009.  504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2. Аляутдинов Ш. Перевод смыслов Священного Корана.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В 4 т. Спб.: «Диля», 2011.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3. Балтанова Г.Р. Ислам в современном Татарстане //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Ислам в истории и культуре татарского народа. Казань, 2000.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С.177-201.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4. Балтанова Г.Р. Мусульманка. М.: Логос, 2005. 376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5. Исламоведение: Пособие для преподавателя. - М.: Изд-во Моск.</a:t>
            </a:r>
            <a:b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исламского университета, 2008. 416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6. Керимов Г.М. Шариат: Закон жизни мусульман. Ответы Шариата на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проблемы современности. - СПб.: Изд-во «ДИЛЯ», 2007. 512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7. Коран. - М.: Издательский дом «УММА», 2003. 688 с.</a:t>
            </a:r>
          </a:p>
          <a:p>
            <a:pPr marL="342900" indent="-342900" algn="l">
              <a:buFontTx/>
              <a:buAutoNum type="arabicPeriod"/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endParaRPr lang="ru-RU" sz="2000" b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buFontTx/>
              <a:buAutoNum type="arabicPeriod"/>
              <a:defRPr/>
            </a:pPr>
            <a:endParaRPr lang="ru-RU" sz="2000" b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39713" y="549275"/>
            <a:ext cx="8904287" cy="435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8. Мусульманка и её личность в свете Корана и Сунны. Пер. с араб.,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перераб., прим. Е. Сорокоумова. М.: Умма, 2011. 544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9. Мухаметшин Р.М. Татары и ислам в </a:t>
            </a:r>
            <a:r>
              <a:rPr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XX</a:t>
            </a: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веке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(Ислам в общественной и политической жизни татар и Татарстана).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Казань: Из-во «Фэн», 2003. 303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10. Нуруллина Г. Женщина в исламе. М.: Издательский дом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«УММА», 2003. 383 с.</a:t>
            </a:r>
          </a:p>
          <a:p>
            <a:pPr marL="342900" indent="-342900" algn="l"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11. Сахих аль-Бухари. Достоверные предания из жизни Пророка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Мухаммада, да благословит его Аллах и да приветствует: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Ясное изложение хадисов «Достоверного сборника» / </a:t>
            </a:r>
          </a:p>
          <a:p>
            <a:pPr marL="342900" indent="-342900" algn="l"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Пер.с араб. Абдулла Нирша. 5-е изд. М.: Умма, 2008. 960 с.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top00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WordArt 18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5038725" cy="14398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Мухаммад говорит:</a:t>
            </a:r>
          </a:p>
        </p:txBody>
      </p:sp>
      <p:pic>
        <p:nvPicPr>
          <p:cNvPr id="13331" name="Picture 19" descr="muhammad-westernimag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61063" y="1701800"/>
            <a:ext cx="3182937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5" name="Oval 23"/>
          <p:cNvSpPr>
            <a:spLocks noChangeArrowheads="1"/>
          </p:cNvSpPr>
          <p:nvPr/>
        </p:nvSpPr>
        <p:spPr bwMode="auto">
          <a:xfrm>
            <a:off x="179388" y="4797425"/>
            <a:ext cx="3455987" cy="18732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000" b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«Брак – моя традиция,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а тот, кто отворачивается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от моей традиции,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не со мной»</a:t>
            </a: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36" name="Oval 24"/>
          <p:cNvSpPr>
            <a:spLocks noChangeArrowheads="1"/>
          </p:cNvSpPr>
          <p:nvPr/>
        </p:nvSpPr>
        <p:spPr bwMode="auto">
          <a:xfrm>
            <a:off x="1835150" y="2924175"/>
            <a:ext cx="3097213" cy="18732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«Вступивший в брак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наполовину уже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исполнил предписания </a:t>
            </a:r>
          </a:p>
          <a:p>
            <a:pPr>
              <a:defRPr/>
            </a:pPr>
            <a:r>
              <a:rPr lang="ru-RU" sz="2000" b="0">
                <a:solidFill>
                  <a:schemeClr val="tx1"/>
                </a:solidFill>
              </a:rPr>
              <a:t>своей веры»</a:t>
            </a:r>
          </a:p>
          <a:p>
            <a:pPr>
              <a:defRPr/>
            </a:pPr>
            <a:endParaRPr lang="ru-RU" sz="2000" b="0">
              <a:solidFill>
                <a:schemeClr val="tx1"/>
              </a:solidFill>
            </a:endParaRP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37" name="Oval 25"/>
          <p:cNvSpPr>
            <a:spLocks noChangeArrowheads="1"/>
          </p:cNvSpPr>
          <p:nvPr/>
        </p:nvSpPr>
        <p:spPr bwMode="auto">
          <a:xfrm>
            <a:off x="4427538" y="2492375"/>
            <a:ext cx="1081087" cy="6477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38" name="Oval 26"/>
          <p:cNvSpPr>
            <a:spLocks noChangeArrowheads="1"/>
          </p:cNvSpPr>
          <p:nvPr/>
        </p:nvSpPr>
        <p:spPr bwMode="auto">
          <a:xfrm>
            <a:off x="5148263" y="1989138"/>
            <a:ext cx="649287" cy="28733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top00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3563938" y="0"/>
            <a:ext cx="5038725" cy="14398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Мухаммад рекомендует:</a:t>
            </a:r>
          </a:p>
        </p:txBody>
      </p:sp>
      <p:sp>
        <p:nvSpPr>
          <p:cNvPr id="8196" name="Oval 5"/>
          <p:cNvSpPr>
            <a:spLocks noChangeArrowheads="1"/>
          </p:cNvSpPr>
          <p:nvPr/>
        </p:nvSpPr>
        <p:spPr bwMode="auto">
          <a:xfrm>
            <a:off x="3635375" y="3716338"/>
            <a:ext cx="5292725" cy="2954337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200" b="0">
                <a:solidFill>
                  <a:schemeClr val="tx1"/>
                </a:solidFill>
              </a:rPr>
              <a:t>родителям не создавать </a:t>
            </a:r>
          </a:p>
          <a:p>
            <a:r>
              <a:rPr lang="ru-RU" sz="2200" b="0">
                <a:solidFill>
                  <a:schemeClr val="tx1"/>
                </a:solidFill>
              </a:rPr>
              <a:t>препятствий для женитьбы </a:t>
            </a:r>
          </a:p>
          <a:p>
            <a:r>
              <a:rPr lang="ru-RU" sz="2200" b="0">
                <a:solidFill>
                  <a:schemeClr val="tx1"/>
                </a:solidFill>
              </a:rPr>
              <a:t>своих детей, а, способствовать браку, </a:t>
            </a:r>
          </a:p>
          <a:p>
            <a:r>
              <a:rPr lang="ru-RU" sz="2200" b="0">
                <a:solidFill>
                  <a:schemeClr val="tx1"/>
                </a:solidFill>
              </a:rPr>
              <a:t>выдавать замуж своих дочерей </a:t>
            </a:r>
          </a:p>
          <a:p>
            <a:r>
              <a:rPr lang="ru-RU" sz="2200" b="0">
                <a:solidFill>
                  <a:schemeClr val="tx1"/>
                </a:solidFill>
              </a:rPr>
              <a:t>за благочестивых верующих.</a:t>
            </a:r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4140200" y="2565400"/>
            <a:ext cx="1441450" cy="792163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3348038" y="2133600"/>
            <a:ext cx="649287" cy="287338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7" name="Picture 9" descr="muhammad-westernimag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700213"/>
            <a:ext cx="3182938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top00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844675"/>
            <a:ext cx="83661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400" b="0">
                <a:solidFill>
                  <a:schemeClr val="tx1"/>
                </a:solidFill>
              </a:rPr>
              <a:t> лишь здоровые и гармоничные отношения супругов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в законном браке могут оградить общество от бесчестия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и смуты, которые распространяются из-за внебрачных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связей мужчины и женщины.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3429000"/>
            <a:ext cx="88423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400" b="0">
                <a:solidFill>
                  <a:schemeClr val="tx1"/>
                </a:solidFill>
              </a:rPr>
              <a:t> беспорядочный образ жизни ведет к распространению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болезней, разрушению семей, разрыву родственных связей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и к распаду общества в целом. </a:t>
            </a: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0" y="4724400"/>
            <a:ext cx="87185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chemeClr val="hlink"/>
              </a:buClr>
              <a:buFont typeface="Wingdings" pitchFamily="2" charset="2"/>
              <a:buChar char="v"/>
            </a:pPr>
            <a:r>
              <a:rPr lang="ru-RU" sz="2400" b="0">
                <a:solidFill>
                  <a:schemeClr val="tx1"/>
                </a:solidFill>
              </a:rPr>
              <a:t> брак определяется как духовная ценность и особый </a:t>
            </a:r>
          </a:p>
          <a:p>
            <a:pPr algn="l">
              <a:buClr>
                <a:schemeClr val="hlink"/>
              </a:buClr>
              <a:buFont typeface="Wingdings" pitchFamily="2" charset="2"/>
              <a:buNone/>
            </a:pPr>
            <a:r>
              <a:rPr lang="ru-RU" sz="2400" b="0">
                <a:solidFill>
                  <a:schemeClr val="tx1"/>
                </a:solidFill>
              </a:rPr>
              <a:t>договор, который позволяет человеку обрести благодать </a:t>
            </a:r>
          </a:p>
          <a:p>
            <a:pPr algn="l"/>
            <a:r>
              <a:rPr lang="ru-RU" sz="2400" b="0">
                <a:solidFill>
                  <a:schemeClr val="tx1"/>
                </a:solidFill>
              </a:rPr>
              <a:t>Всевышнего, в то же время познать радости и достоинства </a:t>
            </a:r>
          </a:p>
          <a:p>
            <a:pPr algn="l"/>
            <a:r>
              <a:rPr lang="ru-RU" sz="2400" b="0">
                <a:solidFill>
                  <a:schemeClr val="tx1"/>
                </a:solidFill>
              </a:rPr>
              <a:t>семейной Жизни.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top0000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 descr="1286173930_kora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3860800"/>
            <a:ext cx="734536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2916238" y="1052513"/>
            <a:ext cx="4643437" cy="2808287"/>
          </a:xfrm>
          <a:prstGeom prst="ellipse">
            <a:avLst/>
          </a:prstGeom>
          <a:noFill/>
          <a:ln w="2540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000" b="0">
              <a:solidFill>
                <a:schemeClr val="tx1"/>
              </a:solidFill>
            </a:endParaRPr>
          </a:p>
          <a:p>
            <a:pPr>
              <a:defRPr/>
            </a:pPr>
            <a:endParaRPr lang="ru-RU" sz="200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«Пусть соблюдают целомудрие </a:t>
            </a: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те, которые не находят </a:t>
            </a: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возможности вступить </a:t>
            </a: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в брак, пока Аллах не обогатит </a:t>
            </a: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их из своей милости». </a:t>
            </a:r>
          </a:p>
          <a:p>
            <a:pPr>
              <a:defRPr/>
            </a:pPr>
            <a:r>
              <a:rPr lang="ru-RU" sz="2000">
                <a:solidFill>
                  <a:schemeClr val="tx1"/>
                </a:solidFill>
              </a:rPr>
              <a:t>(Коран, 24:33).</a:t>
            </a:r>
          </a:p>
          <a:p>
            <a:pPr>
              <a:defRPr/>
            </a:pP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245" name="Oval 11"/>
          <p:cNvSpPr>
            <a:spLocks noChangeArrowheads="1"/>
          </p:cNvSpPr>
          <p:nvPr/>
        </p:nvSpPr>
        <p:spPr bwMode="auto">
          <a:xfrm>
            <a:off x="4643438" y="3500438"/>
            <a:ext cx="3671887" cy="2376487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>
                <a:solidFill>
                  <a:schemeClr val="tx1"/>
                </a:solidFill>
              </a:rPr>
              <a:t>«И не приближайтесь к </a:t>
            </a:r>
          </a:p>
          <a:p>
            <a:r>
              <a:rPr lang="ru-RU" sz="2000">
                <a:solidFill>
                  <a:schemeClr val="tx1"/>
                </a:solidFill>
              </a:rPr>
              <a:t>прелюбодеянию, </a:t>
            </a:r>
          </a:p>
          <a:p>
            <a:r>
              <a:rPr lang="ru-RU" sz="2000">
                <a:solidFill>
                  <a:schemeClr val="tx1"/>
                </a:solidFill>
              </a:rPr>
              <a:t>ведь это мерзость </a:t>
            </a:r>
          </a:p>
          <a:p>
            <a:r>
              <a:rPr lang="ru-RU" sz="2000">
                <a:solidFill>
                  <a:schemeClr val="tx1"/>
                </a:solidFill>
              </a:rPr>
              <a:t>и плохая дорога». </a:t>
            </a:r>
          </a:p>
          <a:p>
            <a:r>
              <a:rPr lang="ru-RU" sz="2000">
                <a:solidFill>
                  <a:schemeClr val="tx1"/>
                </a:solidFill>
              </a:rPr>
              <a:t>(Коран, 17:32).</a:t>
            </a:r>
          </a:p>
        </p:txBody>
      </p:sp>
      <p:sp>
        <p:nvSpPr>
          <p:cNvPr id="10246" name="Oval 12"/>
          <p:cNvSpPr>
            <a:spLocks noChangeArrowheads="1"/>
          </p:cNvSpPr>
          <p:nvPr/>
        </p:nvSpPr>
        <p:spPr bwMode="auto">
          <a:xfrm>
            <a:off x="539750" y="3213100"/>
            <a:ext cx="4392613" cy="3097213"/>
          </a:xfrm>
          <a:prstGeom prst="ellipse">
            <a:avLst/>
          </a:prstGeom>
          <a:noFill/>
          <a:ln w="25400" algn="ctr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>
                <a:solidFill>
                  <a:schemeClr val="tx1"/>
                </a:solidFill>
              </a:rPr>
              <a:t>«Аллах создал для вас </a:t>
            </a:r>
          </a:p>
          <a:p>
            <a:r>
              <a:rPr lang="ru-RU" sz="2000">
                <a:solidFill>
                  <a:schemeClr val="tx1"/>
                </a:solidFill>
              </a:rPr>
              <a:t>супруг из вас самих, даровал </a:t>
            </a:r>
          </a:p>
          <a:p>
            <a:r>
              <a:rPr lang="ru-RU" sz="2000">
                <a:solidFill>
                  <a:schemeClr val="tx1"/>
                </a:solidFill>
              </a:rPr>
              <a:t>вам от них детей, внуков и </a:t>
            </a:r>
          </a:p>
          <a:p>
            <a:r>
              <a:rPr lang="ru-RU" sz="2000">
                <a:solidFill>
                  <a:schemeClr val="tx1"/>
                </a:solidFill>
              </a:rPr>
              <a:t>наделил вас благами».</a:t>
            </a:r>
            <a:r>
              <a:rPr lang="ru-RU" sz="800">
                <a:solidFill>
                  <a:schemeClr val="tx1"/>
                </a:solidFill>
              </a:rPr>
              <a:t> </a:t>
            </a:r>
          </a:p>
          <a:p>
            <a:r>
              <a:rPr lang="ru-RU" sz="2000">
                <a:solidFill>
                  <a:schemeClr val="tx1"/>
                </a:solidFill>
              </a:rPr>
              <a:t>(Коран,16:72)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Рисунок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WordArt 7"/>
          <p:cNvSpPr>
            <a:spLocks noChangeArrowheads="1" noChangeShapeType="1" noTextEdit="1"/>
          </p:cNvSpPr>
          <p:nvPr/>
        </p:nvSpPr>
        <p:spPr bwMode="auto">
          <a:xfrm>
            <a:off x="1187450" y="333375"/>
            <a:ext cx="6624638" cy="8350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r>
              <a:rPr lang="ru-RU" sz="3600" kern="10">
                <a:ln w="31750">
                  <a:solidFill>
                    <a:schemeClr val="accent1"/>
                  </a:solidFill>
                  <a:round/>
                  <a:headEnd/>
                  <a:tailEnd/>
                </a:ln>
                <a:solidFill>
                  <a:srgbClr val="520402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Выбор брачного партнера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755650" y="1557338"/>
            <a:ext cx="7747000" cy="1127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Правильное начало брачных отношений</a:t>
            </a:r>
            <a:r>
              <a:rPr lang="ru-RU" sz="24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-  </a:t>
            </a:r>
          </a:p>
          <a:p>
            <a:pPr>
              <a:defRPr/>
            </a:pPr>
            <a:r>
              <a:rPr lang="ru-RU" sz="2400" b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является залогом успеха их дальнейшего развития.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4105" name="Picture 9" descr="2b21d4d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5150" y="2997200"/>
            <a:ext cx="5503863" cy="36639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Рисунок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179388" y="2060575"/>
            <a:ext cx="4054475" cy="4079875"/>
          </a:xfrm>
          <a:prstGeom prst="rect">
            <a:avLst/>
          </a:prstGeom>
          <a:solidFill>
            <a:srgbClr val="FFFF99">
              <a:alpha val="50195"/>
            </a:srgbClr>
          </a:solidFill>
          <a:ln w="25400" algn="ctr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006600"/>
              </a:buClr>
              <a:buSzPct val="150000"/>
              <a:buFont typeface="Wingdings" pitchFamily="2" charset="2"/>
              <a:buChar char="v"/>
            </a:pPr>
            <a:r>
              <a:rPr lang="ru-RU" sz="2000" b="0"/>
              <a:t> </a:t>
            </a:r>
            <a:r>
              <a:rPr lang="ru-RU" sz="2000"/>
              <a:t>создаются по взаимному </a:t>
            </a:r>
          </a:p>
          <a:p>
            <a:pPr algn="l"/>
            <a:r>
              <a:rPr lang="ru-RU" sz="2000"/>
              <a:t>соглашению </a:t>
            </a:r>
          </a:p>
          <a:p>
            <a:pPr algn="l"/>
            <a:r>
              <a:rPr lang="ru-RU" sz="2000"/>
              <a:t>родителей жениха и невесты, </a:t>
            </a:r>
          </a:p>
          <a:p>
            <a:pPr algn="l"/>
            <a:r>
              <a:rPr lang="ru-RU" sz="2000"/>
              <a:t>желающих своим детям </a:t>
            </a:r>
          </a:p>
          <a:p>
            <a:pPr algn="l"/>
            <a:r>
              <a:rPr lang="ru-RU" sz="2000"/>
              <a:t>всяческих благ, </a:t>
            </a:r>
          </a:p>
          <a:p>
            <a:pPr algn="l"/>
            <a:r>
              <a:rPr lang="ru-RU" sz="2000"/>
              <a:t>счастья и любви в </a:t>
            </a:r>
          </a:p>
          <a:p>
            <a:pPr algn="l"/>
            <a:r>
              <a:rPr lang="ru-RU" sz="2000"/>
              <a:t>супружеской жизни. </a:t>
            </a:r>
          </a:p>
          <a:p>
            <a:pPr algn="l"/>
            <a:r>
              <a:rPr lang="ru-RU" sz="2000"/>
              <a:t>В то же время родители </a:t>
            </a:r>
          </a:p>
          <a:p>
            <a:pPr algn="l"/>
            <a:r>
              <a:rPr lang="ru-RU" sz="2000"/>
              <a:t>не должны принуждать </a:t>
            </a:r>
          </a:p>
          <a:p>
            <a:pPr algn="l"/>
            <a:r>
              <a:rPr lang="ru-RU" sz="2000"/>
              <a:t>своих детей к  </a:t>
            </a:r>
          </a:p>
          <a:p>
            <a:pPr algn="l"/>
            <a:r>
              <a:rPr lang="ru-RU" sz="2000"/>
              <a:t>нежелательному для </a:t>
            </a:r>
          </a:p>
          <a:p>
            <a:pPr algn="l"/>
            <a:r>
              <a:rPr lang="ru-RU" sz="2000"/>
              <a:t>них браку</a:t>
            </a:r>
          </a:p>
          <a:p>
            <a:pPr algn="l"/>
            <a:endParaRPr lang="ru-RU" sz="2000"/>
          </a:p>
        </p:txBody>
      </p:sp>
      <p:sp>
        <p:nvSpPr>
          <p:cNvPr id="12292" name="Text Box 8"/>
          <p:cNvSpPr txBox="1">
            <a:spLocks noChangeArrowheads="1"/>
          </p:cNvSpPr>
          <p:nvPr/>
        </p:nvSpPr>
        <p:spPr bwMode="auto">
          <a:xfrm>
            <a:off x="900113" y="0"/>
            <a:ext cx="2946400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u="sng">
                <a:solidFill>
                  <a:schemeClr val="bg1"/>
                </a:solidFill>
              </a:rPr>
              <a:t>Традиционно </a:t>
            </a:r>
          </a:p>
          <a:p>
            <a:r>
              <a:rPr lang="ru-RU" sz="2800" i="1" u="sng">
                <a:solidFill>
                  <a:schemeClr val="bg1"/>
                </a:solidFill>
              </a:rPr>
              <a:t>мусульманские</a:t>
            </a:r>
          </a:p>
          <a:p>
            <a:r>
              <a:rPr lang="ru-RU" sz="2800" i="1" u="sng">
                <a:solidFill>
                  <a:schemeClr val="bg1"/>
                </a:solidFill>
              </a:rPr>
              <a:t>браки</a:t>
            </a:r>
          </a:p>
        </p:txBody>
      </p:sp>
      <p:sp>
        <p:nvSpPr>
          <p:cNvPr id="12293" name="Text Box 9"/>
          <p:cNvSpPr txBox="1">
            <a:spLocks noChangeArrowheads="1"/>
          </p:cNvSpPr>
          <p:nvPr/>
        </p:nvSpPr>
        <p:spPr bwMode="auto">
          <a:xfrm>
            <a:off x="5364163" y="0"/>
            <a:ext cx="3055937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 u="sng">
                <a:solidFill>
                  <a:schemeClr val="bg1"/>
                </a:solidFill>
              </a:rPr>
              <a:t>В современном </a:t>
            </a:r>
          </a:p>
          <a:p>
            <a:r>
              <a:rPr lang="ru-RU" sz="2800" i="1" u="sng">
                <a:solidFill>
                  <a:schemeClr val="bg1"/>
                </a:solidFill>
              </a:rPr>
              <a:t>российском </a:t>
            </a:r>
          </a:p>
          <a:p>
            <a:r>
              <a:rPr lang="ru-RU" sz="2800" i="1" u="sng">
                <a:solidFill>
                  <a:schemeClr val="bg1"/>
                </a:solidFill>
              </a:rPr>
              <a:t>обществе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427538" y="2060575"/>
            <a:ext cx="4514850" cy="4384675"/>
          </a:xfrm>
          <a:prstGeom prst="rect">
            <a:avLst/>
          </a:prstGeom>
          <a:solidFill>
            <a:srgbClr val="FFFF99">
              <a:alpha val="50000"/>
            </a:srgbClr>
          </a:solidFill>
          <a:ln w="25400" algn="ctr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006600"/>
              </a:buClr>
              <a:buSzPct val="150000"/>
              <a:buFont typeface="Wingdings" pitchFamily="2" charset="2"/>
              <a:buChar char="v"/>
              <a:defRPr/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000"/>
              <a:t>молодежь самостоятельно </a:t>
            </a:r>
          </a:p>
          <a:p>
            <a:pPr algn="l">
              <a:defRPr/>
            </a:pPr>
            <a:r>
              <a:rPr lang="ru-RU" sz="2000"/>
              <a:t>выбирает спутника жизни, </a:t>
            </a:r>
          </a:p>
          <a:p>
            <a:pPr algn="l">
              <a:defRPr/>
            </a:pPr>
            <a:r>
              <a:rPr lang="ru-RU" sz="2000"/>
              <a:t>советуясь с родителями, </a:t>
            </a:r>
          </a:p>
          <a:p>
            <a:pPr algn="l">
              <a:defRPr/>
            </a:pPr>
            <a:r>
              <a:rPr lang="ru-RU" sz="2000"/>
              <a:t>так как в исламской среде право </a:t>
            </a:r>
          </a:p>
          <a:p>
            <a:pPr algn="l">
              <a:defRPr/>
            </a:pPr>
            <a:r>
              <a:rPr lang="ru-RU" sz="2000"/>
              <a:t>родителей следует </a:t>
            </a:r>
          </a:p>
          <a:p>
            <a:pPr algn="l">
              <a:defRPr/>
            </a:pPr>
            <a:r>
              <a:rPr lang="ru-RU" sz="2000"/>
              <a:t>за правом Аллаха на человека. </a:t>
            </a:r>
          </a:p>
          <a:p>
            <a:pPr algn="l">
              <a:defRPr/>
            </a:pPr>
            <a:r>
              <a:rPr lang="ru-RU" sz="2000"/>
              <a:t>Встречаются и знакомятся в </a:t>
            </a:r>
          </a:p>
          <a:p>
            <a:pPr algn="l">
              <a:defRPr/>
            </a:pPr>
            <a:r>
              <a:rPr lang="ru-RU" sz="2000"/>
              <a:t>мечетях после намазов,</a:t>
            </a:r>
          </a:p>
          <a:p>
            <a:pPr algn="l">
              <a:defRPr/>
            </a:pPr>
            <a:r>
              <a:rPr lang="ru-RU" sz="2000"/>
              <a:t>проповедей.</a:t>
            </a:r>
          </a:p>
          <a:p>
            <a:pPr algn="l">
              <a:defRPr/>
            </a:pPr>
            <a:r>
              <a:rPr lang="ru-RU" sz="2000"/>
              <a:t>Также существуют </a:t>
            </a:r>
          </a:p>
          <a:p>
            <a:pPr algn="l">
              <a:defRPr/>
            </a:pPr>
            <a:r>
              <a:rPr lang="ru-RU" sz="2000"/>
              <a:t>мусульманские брачные </a:t>
            </a:r>
          </a:p>
          <a:p>
            <a:pPr algn="l">
              <a:defRPr/>
            </a:pPr>
            <a:r>
              <a:rPr lang="ru-RU" sz="2000"/>
              <a:t>агентства, интернет-сайты </a:t>
            </a:r>
          </a:p>
          <a:p>
            <a:pPr algn="l">
              <a:defRPr/>
            </a:pPr>
            <a:r>
              <a:rPr lang="ru-RU" sz="2000"/>
              <a:t>знакомств для </a:t>
            </a:r>
          </a:p>
          <a:p>
            <a:pPr algn="l">
              <a:defRPr/>
            </a:pPr>
            <a:r>
              <a:rPr lang="ru-RU" sz="2000"/>
              <a:t>Мусульман.</a:t>
            </a: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2268538" y="1484313"/>
            <a:ext cx="0" cy="576262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6877050" y="1484313"/>
            <a:ext cx="0" cy="576262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cs typeface="Arial" charset="0"/>
          </a:defRPr>
        </a:defPPr>
      </a:lstStyle>
    </a:lnDef>
  </a:objectDefaults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11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2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3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4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5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6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7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18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9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0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2.xml><?xml version="1.0" encoding="utf-8"?>
<a:themeOverride xmlns:a="http://schemas.openxmlformats.org/drawingml/2006/main">
  <a:clrScheme name="Трава 5">
    <a:dk1>
      <a:srgbClr val="000000"/>
    </a:dk1>
    <a:lt1>
      <a:srgbClr val="CCECFF"/>
    </a:lt1>
    <a:dk2>
      <a:srgbClr val="000000"/>
    </a:dk2>
    <a:lt2>
      <a:srgbClr val="D6EDEE"/>
    </a:lt2>
    <a:accent1>
      <a:srgbClr val="E8F0F4"/>
    </a:accent1>
    <a:accent2>
      <a:srgbClr val="8EAAFA"/>
    </a:accent2>
    <a:accent3>
      <a:srgbClr val="E2F4FF"/>
    </a:accent3>
    <a:accent4>
      <a:srgbClr val="000000"/>
    </a:accent4>
    <a:accent5>
      <a:srgbClr val="F2F6F8"/>
    </a:accent5>
    <a:accent6>
      <a:srgbClr val="809AE3"/>
    </a:accent6>
    <a:hlink>
      <a:srgbClr val="0066FF"/>
    </a:hlink>
    <a:folHlink>
      <a:srgbClr val="9947FD"/>
    </a:folHlink>
  </a:clrScheme>
</a:themeOverride>
</file>

<file path=ppt/theme/themeOverride23.xml><?xml version="1.0" encoding="utf-8"?>
<a:themeOverride xmlns:a="http://schemas.openxmlformats.org/drawingml/2006/main">
  <a:clrScheme name="Трава 8">
    <a:dk1>
      <a:srgbClr val="000000"/>
    </a:dk1>
    <a:lt1>
      <a:srgbClr val="EAEAEA"/>
    </a:lt1>
    <a:dk2>
      <a:srgbClr val="000000"/>
    </a:dk2>
    <a:lt2>
      <a:srgbClr val="C1C2CB"/>
    </a:lt2>
    <a:accent1>
      <a:srgbClr val="F1F1F7"/>
    </a:accent1>
    <a:accent2>
      <a:srgbClr val="8C8CB4"/>
    </a:accent2>
    <a:accent3>
      <a:srgbClr val="F3F3F3"/>
    </a:accent3>
    <a:accent4>
      <a:srgbClr val="000000"/>
    </a:accent4>
    <a:accent5>
      <a:srgbClr val="F7F7FA"/>
    </a:accent5>
    <a:accent6>
      <a:srgbClr val="7E7EA3"/>
    </a:accent6>
    <a:hlink>
      <a:srgbClr val="A3FFFF"/>
    </a:hlink>
    <a:folHlink>
      <a:srgbClr val="9E99FF"/>
    </a:folHlink>
  </a:clrScheme>
</a:themeOverride>
</file>

<file path=ppt/theme/themeOverride24.xml><?xml version="1.0" encoding="utf-8"?>
<a:themeOverride xmlns:a="http://schemas.openxmlformats.org/drawingml/2006/main">
  <a:clrScheme name="Трава 8">
    <a:dk1>
      <a:srgbClr val="000000"/>
    </a:dk1>
    <a:lt1>
      <a:srgbClr val="EAEAEA"/>
    </a:lt1>
    <a:dk2>
      <a:srgbClr val="000000"/>
    </a:dk2>
    <a:lt2>
      <a:srgbClr val="C1C2CB"/>
    </a:lt2>
    <a:accent1>
      <a:srgbClr val="F1F1F7"/>
    </a:accent1>
    <a:accent2>
      <a:srgbClr val="8C8CB4"/>
    </a:accent2>
    <a:accent3>
      <a:srgbClr val="F3F3F3"/>
    </a:accent3>
    <a:accent4>
      <a:srgbClr val="000000"/>
    </a:accent4>
    <a:accent5>
      <a:srgbClr val="F7F7FA"/>
    </a:accent5>
    <a:accent6>
      <a:srgbClr val="7E7EA3"/>
    </a:accent6>
    <a:hlink>
      <a:srgbClr val="A3FFFF"/>
    </a:hlink>
    <a:folHlink>
      <a:srgbClr val="9E99FF"/>
    </a:folHlink>
  </a:clrScheme>
</a:themeOverride>
</file>

<file path=ppt/theme/themeOverride3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4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5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6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7.xml><?xml version="1.0" encoding="utf-8"?>
<a:themeOverride xmlns:a="http://schemas.openxmlformats.org/drawingml/2006/main">
  <a:clrScheme name="Оформление по умолчанию 2">
    <a:dk1>
      <a:srgbClr val="000000"/>
    </a:dk1>
    <a:lt1>
      <a:srgbClr val="FFFFFF"/>
    </a:lt1>
    <a:dk2>
      <a:srgbClr val="000000"/>
    </a:dk2>
    <a:lt2>
      <a:srgbClr val="969696"/>
    </a:lt2>
    <a:accent1>
      <a:srgbClr val="FBDF53"/>
    </a:accent1>
    <a:accent2>
      <a:srgbClr val="FF9966"/>
    </a:accent2>
    <a:accent3>
      <a:srgbClr val="FFFFFF"/>
    </a:accent3>
    <a:accent4>
      <a:srgbClr val="000000"/>
    </a:accent4>
    <a:accent5>
      <a:srgbClr val="FDECB3"/>
    </a:accent5>
    <a:accent6>
      <a:srgbClr val="E78A5C"/>
    </a:accent6>
    <a:hlink>
      <a:srgbClr val="CC3300"/>
    </a:hlink>
    <a:folHlink>
      <a:srgbClr val="996600"/>
    </a:folHlink>
  </a:clrScheme>
</a:themeOverride>
</file>

<file path=ppt/theme/themeOverride8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ppt/theme/themeOverride9.xml><?xml version="1.0" encoding="utf-8"?>
<a:themeOverride xmlns:a="http://schemas.openxmlformats.org/drawingml/2006/main">
  <a:clrScheme name="Оформление по умолчанию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492</TotalTime>
  <Words>1795</Words>
  <Application>Microsoft Office PowerPoint</Application>
  <PresentationFormat>Экран (4:3)</PresentationFormat>
  <Paragraphs>383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Arial Black</vt:lpstr>
      <vt:lpstr>Wingdings</vt:lpstr>
      <vt:lpstr>Оформление по умолчанию</vt:lpstr>
      <vt:lpstr>Трава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re</cp:lastModifiedBy>
  <cp:revision>84</cp:revision>
  <dcterms:created xsi:type="dcterms:W3CDTF">2013-02-20T04:54:24Z</dcterms:created>
  <dcterms:modified xsi:type="dcterms:W3CDTF">2014-05-06T14:03:51Z</dcterms:modified>
</cp:coreProperties>
</file>