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custDataLst>
    <p:tags r:id="rId7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6AF5F-643C-42BA-8EE5-79D9AF736A64}" type="datetimeFigureOut">
              <a:rPr lang="ru-RU" smtClean="0"/>
              <a:t>02.04.2014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ED338-2B86-4A24-B008-DAB1E4B217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2056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6AF5F-643C-42BA-8EE5-79D9AF736A64}" type="datetimeFigureOut">
              <a:rPr lang="ru-RU" smtClean="0"/>
              <a:t>02.04.2014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ED338-2B86-4A24-B008-DAB1E4B217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7238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6AF5F-643C-42BA-8EE5-79D9AF736A64}" type="datetimeFigureOut">
              <a:rPr lang="ru-RU" smtClean="0"/>
              <a:t>02.04.2014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ED338-2B86-4A24-B008-DAB1E4B217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9612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6AF5F-643C-42BA-8EE5-79D9AF736A64}" type="datetimeFigureOut">
              <a:rPr lang="ru-RU" smtClean="0"/>
              <a:t>02.04.2014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ED338-2B86-4A24-B008-DAB1E4B217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8547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6AF5F-643C-42BA-8EE5-79D9AF736A64}" type="datetimeFigureOut">
              <a:rPr lang="ru-RU" smtClean="0"/>
              <a:t>02.04.2014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ED338-2B86-4A24-B008-DAB1E4B217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7938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6AF5F-643C-42BA-8EE5-79D9AF736A64}" type="datetimeFigureOut">
              <a:rPr lang="ru-RU" smtClean="0"/>
              <a:t>02.04.2014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ED338-2B86-4A24-B008-DAB1E4B217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3457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6AF5F-643C-42BA-8EE5-79D9AF736A64}" type="datetimeFigureOut">
              <a:rPr lang="ru-RU" smtClean="0"/>
              <a:t>02.04.2014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ED338-2B86-4A24-B008-DAB1E4B217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2116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6AF5F-643C-42BA-8EE5-79D9AF736A64}" type="datetimeFigureOut">
              <a:rPr lang="ru-RU" smtClean="0"/>
              <a:t>02.04.2014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ED338-2B86-4A24-B008-DAB1E4B217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9937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6AF5F-643C-42BA-8EE5-79D9AF736A64}" type="datetimeFigureOut">
              <a:rPr lang="ru-RU" smtClean="0"/>
              <a:t>02.04.2014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ED338-2B86-4A24-B008-DAB1E4B217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9341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6AF5F-643C-42BA-8EE5-79D9AF736A64}" type="datetimeFigureOut">
              <a:rPr lang="ru-RU" smtClean="0"/>
              <a:t>02.04.2014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ED338-2B86-4A24-B008-DAB1E4B217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6020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6AF5F-643C-42BA-8EE5-79D9AF736A64}" type="datetimeFigureOut">
              <a:rPr lang="ru-RU" smtClean="0"/>
              <a:t>02.04.2014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ED338-2B86-4A24-B008-DAB1E4B217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7996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56AF5F-643C-42BA-8EE5-79D9AF736A64}" type="datetimeFigureOut">
              <a:rPr lang="ru-RU" smtClean="0"/>
              <a:t>02.04.2014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CED338-2B86-4A24-B008-DAB1E4B217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9477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3.xml"/><Relationship Id="rId7" Type="http://schemas.openxmlformats.org/officeDocument/2006/relationships/oleObject" Target="../embeddings/oleObject1.bin"/><Relationship Id="rId2" Type="http://schemas.openxmlformats.org/officeDocument/2006/relationships/tags" Target="../tags/tag2.xml"/><Relationship Id="rId1" Type="http://schemas.openxmlformats.org/officeDocument/2006/relationships/vmlDrawing" Target="../drawings/vmlDrawing1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5.xml"/><Relationship Id="rId4" Type="http://schemas.openxmlformats.org/officeDocument/2006/relationships/tags" Target="../tags/tag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emf"/><Relationship Id="rId3" Type="http://schemas.openxmlformats.org/officeDocument/2006/relationships/tags" Target="../tags/tag7.xml"/><Relationship Id="rId7" Type="http://schemas.openxmlformats.org/officeDocument/2006/relationships/oleObject" Target="../embeddings/oleObject2.bin"/><Relationship Id="rId2" Type="http://schemas.openxmlformats.org/officeDocument/2006/relationships/tags" Target="../tags/tag6.xml"/><Relationship Id="rId1" Type="http://schemas.openxmlformats.org/officeDocument/2006/relationships/vmlDrawing" Target="../drawings/vmlDrawing2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9.xml"/><Relationship Id="rId4" Type="http://schemas.openxmlformats.org/officeDocument/2006/relationships/tags" Target="../tags/tag8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emf"/><Relationship Id="rId3" Type="http://schemas.openxmlformats.org/officeDocument/2006/relationships/tags" Target="../tags/tag11.xml"/><Relationship Id="rId7" Type="http://schemas.openxmlformats.org/officeDocument/2006/relationships/oleObject" Target="../embeddings/oleObject3.bin"/><Relationship Id="rId2" Type="http://schemas.openxmlformats.org/officeDocument/2006/relationships/tags" Target="../tags/tag10.xml"/><Relationship Id="rId1" Type="http://schemas.openxmlformats.org/officeDocument/2006/relationships/vmlDrawing" Target="../drawings/vmlDrawing3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13.xml"/><Relationship Id="rId4" Type="http://schemas.openxmlformats.org/officeDocument/2006/relationships/tags" Target="../tags/tag1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tags" Target="../tags/tag15.xml"/><Relationship Id="rId7" Type="http://schemas.openxmlformats.org/officeDocument/2006/relationships/oleObject" Target="../embeddings/oleObject4.bin"/><Relationship Id="rId2" Type="http://schemas.openxmlformats.org/officeDocument/2006/relationships/tags" Target="../tags/tag14.xml"/><Relationship Id="rId1" Type="http://schemas.openxmlformats.org/officeDocument/2006/relationships/vmlDrawing" Target="../drawings/vmlDrawing4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17.xml"/><Relationship Id="rId4" Type="http://schemas.openxmlformats.org/officeDocument/2006/relationships/tags" Target="../tags/tag1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emf"/><Relationship Id="rId3" Type="http://schemas.openxmlformats.org/officeDocument/2006/relationships/tags" Target="../tags/tag19.xml"/><Relationship Id="rId7" Type="http://schemas.openxmlformats.org/officeDocument/2006/relationships/oleObject" Target="../embeddings/oleObject5.bin"/><Relationship Id="rId2" Type="http://schemas.openxmlformats.org/officeDocument/2006/relationships/tags" Target="../tags/tag18.xml"/><Relationship Id="rId1" Type="http://schemas.openxmlformats.org/officeDocument/2006/relationships/vmlDrawing" Target="../drawings/vmlDrawing5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21.xml"/><Relationship Id="rId4" Type="http://schemas.openxmlformats.org/officeDocument/2006/relationships/tags" Target="../tags/tag20.xml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1)     </a:t>
            </a:r>
            <a:r>
              <a:rPr lang="ru-RU" sz="4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2,4:2=</a:t>
            </a:r>
            <a:endParaRPr lang="ru-RU" sz="48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4208901325"/>
              </p:ext>
            </p:extLst>
          </p:nvPr>
        </p:nvGraphicFramePr>
        <p:xfrm>
          <a:off x="4508500" y="16510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Диаграмма" r:id="rId7" imgW="4572034" imgH="5143584" progId="MSGraph.Chart.8">
                  <p:embed followColorScheme="full"/>
                </p:oleObj>
              </mc:Choice>
              <mc:Fallback>
                <p:oleObj name="Диаграмма" r:id="rId7" imgW="4572034" imgH="5143584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508500" y="1651000"/>
                        <a:ext cx="4572000" cy="5143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CorShape1"/>
          <p:cNvSpPr/>
          <p:nvPr>
            <p:custDataLst>
              <p:tags r:id="rId4"/>
            </p:custDataLst>
          </p:nvPr>
        </p:nvSpPr>
        <p:spPr>
          <a:xfrm>
            <a:off x="172720" y="1764453"/>
            <a:ext cx="355600" cy="355600"/>
          </a:xfrm>
          <a:prstGeom prst="rightArrow">
            <a:avLst>
              <a:gd name="adj1" fmla="val 49190"/>
              <a:gd name="adj2" fmla="val 28010"/>
            </a:avLst>
          </a:prstGeom>
          <a:gradFill flip="none" rotWithShape="1">
            <a:gsLst>
              <a:gs pos="0">
                <a:srgbClr val="008000"/>
              </a:gs>
              <a:gs pos="100000">
                <a:srgbClr val="FFFFFF"/>
              </a:gs>
            </a:gsLst>
            <a:lin ang="10800000" scaled="1"/>
            <a:tileRect/>
          </a:gradFill>
          <a:ln w="25400" cap="flat" cmpd="sng" algn="ctr">
            <a:noFill/>
            <a:prstDash val="solid"/>
          </a:ln>
          <a:effectLst>
            <a:prstShdw prst="shdw14" dist="35921" dir="2700000">
              <a:scrgbClr r="0" g="0" b="0">
                <a:alpha val="50000"/>
              </a:scrgbClr>
            </a:prstShdw>
          </a:effectLst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PAnswers"/>
          <p:cNvSpPr>
            <a:spLocks noGrp="1"/>
          </p:cNvSpPr>
          <p:nvPr>
            <p:ph idx="1"/>
            <p:custDataLst>
              <p:tags r:id="rId5"/>
            </p:custDataLst>
          </p:nvPr>
        </p:nvSpPr>
        <p:spPr/>
        <p:txBody>
          <a:bodyPr>
            <a:noAutofit/>
          </a:bodyPr>
          <a:lstStyle/>
          <a:p>
            <a:pPr marL="514350" indent="-514350">
              <a:buFont typeface="Arial" pitchFamily="34" charset="0"/>
              <a:buAutoNum type="arabicPeriod"/>
            </a:pPr>
            <a:r>
              <a:rPr lang="ru-RU" i="1" dirty="0" smtClean="0">
                <a:solidFill>
                  <a:srgbClr val="C00000"/>
                </a:solidFill>
              </a:rPr>
              <a:t>1,2</a:t>
            </a:r>
            <a:endParaRPr lang="ru-RU" i="1" dirty="0" smtClean="0">
              <a:solidFill>
                <a:srgbClr val="C00000"/>
              </a:solidFill>
            </a:endParaRPr>
          </a:p>
          <a:p>
            <a:pPr marL="514350" indent="-514350">
              <a:buFont typeface="Arial" pitchFamily="34" charset="0"/>
              <a:buAutoNum type="arabicPeriod"/>
            </a:pPr>
            <a:r>
              <a:rPr lang="ru-RU" i="1" dirty="0" smtClean="0">
                <a:solidFill>
                  <a:srgbClr val="C00000"/>
                </a:solidFill>
              </a:rPr>
              <a:t>12</a:t>
            </a:r>
            <a:endParaRPr lang="ru-RU" i="1" dirty="0" smtClean="0">
              <a:solidFill>
                <a:srgbClr val="C00000"/>
              </a:solidFill>
            </a:endParaRPr>
          </a:p>
          <a:p>
            <a:pPr marL="514350" indent="-514350">
              <a:buFont typeface="Arial" pitchFamily="34" charset="0"/>
              <a:buAutoNum type="arabicPeriod"/>
            </a:pPr>
            <a:r>
              <a:rPr lang="ru-RU" i="1" dirty="0" smtClean="0">
                <a:solidFill>
                  <a:srgbClr val="C00000"/>
                </a:solidFill>
              </a:rPr>
              <a:t>1,4</a:t>
            </a:r>
            <a:endParaRPr lang="ru-RU" i="1" dirty="0" smtClean="0">
              <a:solidFill>
                <a:srgbClr val="C00000"/>
              </a:solidFill>
            </a:endParaRPr>
          </a:p>
          <a:p>
            <a:pPr marL="514350" indent="-514350">
              <a:buFont typeface="Arial" pitchFamily="34" charset="0"/>
              <a:buAutoNum type="arabicPeriod"/>
            </a:pPr>
            <a:r>
              <a:rPr lang="ru-RU" i="1" dirty="0" smtClean="0">
                <a:solidFill>
                  <a:srgbClr val="C00000"/>
                </a:solidFill>
              </a:rPr>
              <a:t>Другой ответ</a:t>
            </a:r>
            <a:endParaRPr lang="ru-RU" i="1" dirty="0">
              <a:solidFill>
                <a:srgbClr val="C00000"/>
              </a:solidFill>
            </a:endParaRP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91741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ru-RU" sz="4800" b="1" dirty="0" smtClean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9,6:3=</a:t>
            </a:r>
            <a:endParaRPr lang="ru-RU" sz="4800" dirty="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340695731"/>
              </p:ext>
            </p:extLst>
          </p:nvPr>
        </p:nvGraphicFramePr>
        <p:xfrm>
          <a:off x="4508500" y="16510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Диаграмма" r:id="rId7" imgW="4572034" imgH="5143584" progId="MSGraph.Chart.8">
                  <p:embed followColorScheme="full"/>
                </p:oleObj>
              </mc:Choice>
              <mc:Fallback>
                <p:oleObj name="Диаграмма" r:id="rId7" imgW="4572034" imgH="5143584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508500" y="1651000"/>
                        <a:ext cx="4572000" cy="5143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PAnswers"/>
          <p:cNvSpPr>
            <a:spLocks noGrp="1"/>
          </p:cNvSpPr>
          <p:nvPr>
            <p:ph idx="1"/>
            <p:custDataLst>
              <p:tags r:id="rId4"/>
            </p:custDataLst>
          </p:nvPr>
        </p:nvSpPr>
        <p:spPr/>
        <p:txBody>
          <a:bodyPr>
            <a:noAutofit/>
          </a:bodyPr>
          <a:lstStyle/>
          <a:p>
            <a:pPr marL="514350" indent="-514350">
              <a:buFont typeface="Arial" pitchFamily="34" charset="0"/>
              <a:buAutoNum type="arabicPeriod"/>
            </a:pPr>
            <a:r>
              <a:rPr lang="ru-RU" dirty="0" smtClean="0"/>
              <a:t> </a:t>
            </a:r>
            <a:r>
              <a:rPr lang="ru-RU" i="1" dirty="0" smtClean="0">
                <a:solidFill>
                  <a:srgbClr val="C00000"/>
                </a:solidFill>
              </a:rPr>
              <a:t>0,32</a:t>
            </a:r>
            <a:endParaRPr lang="ru-RU" i="1" dirty="0" smtClean="0">
              <a:solidFill>
                <a:srgbClr val="C00000"/>
              </a:solidFill>
            </a:endParaRPr>
          </a:p>
          <a:p>
            <a:pPr marL="514350" indent="-514350">
              <a:buFont typeface="Arial" pitchFamily="34" charset="0"/>
              <a:buAutoNum type="arabicPeriod"/>
            </a:pPr>
            <a:r>
              <a:rPr lang="ru-RU" i="1" dirty="0">
                <a:solidFill>
                  <a:srgbClr val="C00000"/>
                </a:solidFill>
              </a:rPr>
              <a:t> </a:t>
            </a:r>
            <a:r>
              <a:rPr lang="ru-RU" i="1" dirty="0" smtClean="0">
                <a:solidFill>
                  <a:srgbClr val="C00000"/>
                </a:solidFill>
              </a:rPr>
              <a:t>3,2</a:t>
            </a:r>
            <a:endParaRPr lang="ru-RU" i="1" dirty="0" smtClean="0">
              <a:solidFill>
                <a:srgbClr val="C00000"/>
              </a:solidFill>
            </a:endParaRPr>
          </a:p>
          <a:p>
            <a:pPr marL="514350" indent="-514350">
              <a:buFont typeface="Arial" pitchFamily="34" charset="0"/>
              <a:buAutoNum type="arabicPeriod"/>
            </a:pPr>
            <a:r>
              <a:rPr lang="ru-RU" i="1" dirty="0" smtClean="0">
                <a:solidFill>
                  <a:srgbClr val="C00000"/>
                </a:solidFill>
              </a:rPr>
              <a:t> </a:t>
            </a:r>
            <a:r>
              <a:rPr lang="ru-RU" i="1" dirty="0" smtClean="0">
                <a:solidFill>
                  <a:srgbClr val="C00000"/>
                </a:solidFill>
              </a:rPr>
              <a:t>36</a:t>
            </a:r>
            <a:endParaRPr lang="ru-RU" i="1" dirty="0" smtClean="0">
              <a:solidFill>
                <a:srgbClr val="C00000"/>
              </a:solidFill>
            </a:endParaRPr>
          </a:p>
          <a:p>
            <a:pPr marL="514350" indent="-514350">
              <a:buFont typeface="Arial" pitchFamily="34" charset="0"/>
              <a:buAutoNum type="arabicPeriod"/>
            </a:pPr>
            <a:r>
              <a:rPr lang="ru-RU" i="1" dirty="0">
                <a:solidFill>
                  <a:srgbClr val="C00000"/>
                </a:solidFill>
              </a:rPr>
              <a:t> </a:t>
            </a:r>
            <a:r>
              <a:rPr lang="ru-RU" i="1" dirty="0" smtClean="0">
                <a:solidFill>
                  <a:srgbClr val="C00000"/>
                </a:solidFill>
              </a:rPr>
              <a:t>3,6</a:t>
            </a:r>
            <a:endParaRPr lang="ru-RU" i="1" dirty="0">
              <a:solidFill>
                <a:srgbClr val="C00000"/>
              </a:solidFill>
            </a:endParaRPr>
          </a:p>
        </p:txBody>
      </p:sp>
      <p:sp>
        <p:nvSpPr>
          <p:cNvPr id="5" name="CorShape1"/>
          <p:cNvSpPr/>
          <p:nvPr>
            <p:custDataLst>
              <p:tags r:id="rId5"/>
            </p:custDataLst>
          </p:nvPr>
        </p:nvSpPr>
        <p:spPr>
          <a:xfrm>
            <a:off x="172720" y="2252133"/>
            <a:ext cx="355600" cy="355600"/>
          </a:xfrm>
          <a:prstGeom prst="rightArrow">
            <a:avLst>
              <a:gd name="adj1" fmla="val 49190"/>
              <a:gd name="adj2" fmla="val 28010"/>
            </a:avLst>
          </a:prstGeom>
          <a:gradFill flip="none" rotWithShape="1">
            <a:gsLst>
              <a:gs pos="0">
                <a:srgbClr val="008000"/>
              </a:gs>
              <a:gs pos="100000">
                <a:srgbClr val="FFFFFF"/>
              </a:gs>
            </a:gsLst>
            <a:lin ang="10800000" scaled="1"/>
            <a:tileRect/>
          </a:gradFill>
          <a:ln w="25400" cap="flat" cmpd="sng" algn="ctr">
            <a:noFill/>
            <a:prstDash val="solid"/>
          </a:ln>
          <a:effectLst>
            <a:prstShdw prst="shdw14" dist="35921" dir="2700000">
              <a:scrgbClr r="0" g="0" b="0">
                <a:alpha val="50000"/>
              </a:scrgbClr>
            </a:prstShdw>
          </a:effectLst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190215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 smtClean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ru-RU" sz="4800" b="1" dirty="0" smtClean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8,8:8=</a:t>
            </a:r>
            <a:endParaRPr lang="ru-RU" sz="4800" dirty="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3631856425"/>
              </p:ext>
            </p:extLst>
          </p:nvPr>
        </p:nvGraphicFramePr>
        <p:xfrm>
          <a:off x="4508500" y="16510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Диаграмма" r:id="rId7" imgW="4572034" imgH="5143584" progId="MSGraph.Chart.8">
                  <p:embed followColorScheme="full"/>
                </p:oleObj>
              </mc:Choice>
              <mc:Fallback>
                <p:oleObj name="Диаграмма" r:id="rId7" imgW="4572034" imgH="5143584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508500" y="1651000"/>
                        <a:ext cx="4572000" cy="5143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PAnswers"/>
          <p:cNvSpPr>
            <a:spLocks noGrp="1"/>
          </p:cNvSpPr>
          <p:nvPr>
            <p:ph idx="1"/>
            <p:custDataLst>
              <p:tags r:id="rId4"/>
            </p:custDataLst>
          </p:nvPr>
        </p:nvSpPr>
        <p:spPr/>
        <p:txBody>
          <a:bodyPr>
            <a:noAutofit/>
          </a:bodyPr>
          <a:lstStyle/>
          <a:p>
            <a:pPr marL="514350" indent="-514350">
              <a:buFont typeface="Arial" pitchFamily="34" charset="0"/>
              <a:buAutoNum type="arabicPeriod"/>
            </a:pPr>
            <a:r>
              <a:rPr lang="ru-RU" dirty="0" smtClean="0"/>
              <a:t>11</a:t>
            </a:r>
            <a:endParaRPr lang="ru-RU" dirty="0" smtClean="0"/>
          </a:p>
          <a:p>
            <a:pPr marL="514350" indent="-514350">
              <a:buFont typeface="Arial" pitchFamily="34" charset="0"/>
              <a:buAutoNum type="arabicPeriod"/>
            </a:pPr>
            <a:r>
              <a:rPr lang="ru-RU" dirty="0" smtClean="0"/>
              <a:t>1,1</a:t>
            </a:r>
            <a:endParaRPr lang="ru-RU" dirty="0" smtClean="0"/>
          </a:p>
          <a:p>
            <a:pPr marL="514350" indent="-514350">
              <a:buFont typeface="Arial" pitchFamily="34" charset="0"/>
              <a:buAutoNum type="arabicPeriod"/>
            </a:pPr>
            <a:r>
              <a:rPr lang="ru-RU" dirty="0" smtClean="0"/>
              <a:t>0,11</a:t>
            </a:r>
            <a:endParaRPr lang="ru-RU" dirty="0" smtClean="0"/>
          </a:p>
          <a:p>
            <a:pPr marL="514350" indent="-514350">
              <a:buFont typeface="Arial" pitchFamily="34" charset="0"/>
              <a:buAutoNum type="arabicPeriod"/>
            </a:pPr>
            <a:r>
              <a:rPr lang="ru-RU" dirty="0" smtClean="0"/>
              <a:t>110</a:t>
            </a:r>
            <a:endParaRPr lang="ru-RU" dirty="0"/>
          </a:p>
        </p:txBody>
      </p:sp>
      <p:sp>
        <p:nvSpPr>
          <p:cNvPr id="5" name="CorShape1"/>
          <p:cNvSpPr/>
          <p:nvPr>
            <p:custDataLst>
              <p:tags r:id="rId5"/>
            </p:custDataLst>
          </p:nvPr>
        </p:nvSpPr>
        <p:spPr>
          <a:xfrm>
            <a:off x="172720" y="2252133"/>
            <a:ext cx="355600" cy="355600"/>
          </a:xfrm>
          <a:prstGeom prst="rightArrow">
            <a:avLst>
              <a:gd name="adj1" fmla="val 49190"/>
              <a:gd name="adj2" fmla="val 28010"/>
            </a:avLst>
          </a:prstGeom>
          <a:gradFill flip="none" rotWithShape="1">
            <a:gsLst>
              <a:gs pos="0">
                <a:srgbClr val="008000"/>
              </a:gs>
              <a:gs pos="100000">
                <a:srgbClr val="FFFFFF"/>
              </a:gs>
            </a:gsLst>
            <a:lin ang="10800000" scaled="1"/>
            <a:tileRect/>
          </a:gradFill>
          <a:ln w="25400" cap="flat" cmpd="sng" algn="ctr">
            <a:noFill/>
            <a:prstDash val="solid"/>
          </a:ln>
          <a:effectLst>
            <a:prstShdw prst="shdw14" dist="35921" dir="2700000">
              <a:scrgbClr r="0" g="0" b="0">
                <a:alpha val="50000"/>
              </a:scrgbClr>
            </a:prstShdw>
          </a:effectLst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115612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2575911769"/>
              </p:ext>
            </p:extLst>
          </p:nvPr>
        </p:nvGraphicFramePr>
        <p:xfrm>
          <a:off x="4508500" y="16510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Диаграмма" r:id="rId7" imgW="4572034" imgH="5143584" progId="MSGraph.Chart.8">
                  <p:embed followColorScheme="full"/>
                </p:oleObj>
              </mc:Choice>
              <mc:Fallback>
                <p:oleObj name="Диаграмма" r:id="rId7" imgW="4572034" imgH="5143584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508500" y="1651000"/>
                        <a:ext cx="4572000" cy="5143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PQuestion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z="3600" b="1" dirty="0" smtClean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4) </a:t>
            </a:r>
            <a:r>
              <a:rPr lang="ru-RU" sz="4800" b="1" dirty="0" smtClean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48,6:6=</a:t>
            </a:r>
            <a:endParaRPr lang="ru-RU" sz="4800" dirty="0"/>
          </a:p>
        </p:txBody>
      </p:sp>
      <p:sp>
        <p:nvSpPr>
          <p:cNvPr id="3" name="TPAnswers"/>
          <p:cNvSpPr>
            <a:spLocks noGrp="1"/>
          </p:cNvSpPr>
          <p:nvPr>
            <p:ph idx="1"/>
            <p:custDataLst>
              <p:tags r:id="rId4"/>
            </p:custDataLst>
          </p:nvPr>
        </p:nvSpPr>
        <p:spPr/>
        <p:txBody>
          <a:bodyPr>
            <a:noAutofit/>
          </a:bodyPr>
          <a:lstStyle/>
          <a:p>
            <a:pPr marL="514350" indent="-514350">
              <a:buFont typeface="Arial" pitchFamily="34" charset="0"/>
              <a:buAutoNum type="arabicPeriod"/>
            </a:pPr>
            <a:r>
              <a:rPr lang="ru-RU" i="1" dirty="0" smtClean="0">
                <a:solidFill>
                  <a:srgbClr val="C00000"/>
                </a:solidFill>
              </a:rPr>
              <a:t>8,1</a:t>
            </a:r>
            <a:endParaRPr lang="en-US" i="1" dirty="0" smtClean="0">
              <a:solidFill>
                <a:srgbClr val="C00000"/>
              </a:solidFill>
            </a:endParaRPr>
          </a:p>
          <a:p>
            <a:pPr marL="514350" indent="-514350">
              <a:buFont typeface="Arial" pitchFamily="34" charset="0"/>
              <a:buAutoNum type="arabicPeriod"/>
            </a:pPr>
            <a:r>
              <a:rPr lang="ru-RU" i="1" dirty="0" smtClean="0">
                <a:solidFill>
                  <a:srgbClr val="C00000"/>
                </a:solidFill>
              </a:rPr>
              <a:t>81</a:t>
            </a:r>
            <a:endParaRPr lang="en-US" i="1" dirty="0" smtClean="0">
              <a:solidFill>
                <a:srgbClr val="C00000"/>
              </a:solidFill>
            </a:endParaRPr>
          </a:p>
          <a:p>
            <a:pPr marL="514350" indent="-514350">
              <a:buFont typeface="Arial" pitchFamily="34" charset="0"/>
              <a:buAutoNum type="arabicPeriod"/>
            </a:pPr>
            <a:r>
              <a:rPr lang="ru-RU" i="1" dirty="0" smtClean="0">
                <a:solidFill>
                  <a:srgbClr val="C00000"/>
                </a:solidFill>
              </a:rPr>
              <a:t>0,81</a:t>
            </a:r>
            <a:endParaRPr lang="en-US" i="1" dirty="0" smtClean="0">
              <a:solidFill>
                <a:srgbClr val="C00000"/>
              </a:solidFill>
            </a:endParaRPr>
          </a:p>
          <a:p>
            <a:pPr marL="514350" indent="-514350">
              <a:buFont typeface="Arial" pitchFamily="34" charset="0"/>
              <a:buAutoNum type="arabicPeriod"/>
            </a:pPr>
            <a:r>
              <a:rPr lang="ru-RU" i="1" dirty="0" smtClean="0">
                <a:solidFill>
                  <a:srgbClr val="C00000"/>
                </a:solidFill>
              </a:rPr>
              <a:t>8</a:t>
            </a:r>
            <a:endParaRPr lang="ru-RU" i="1" dirty="0">
              <a:solidFill>
                <a:srgbClr val="C00000"/>
              </a:solidFill>
            </a:endParaRPr>
          </a:p>
        </p:txBody>
      </p:sp>
      <p:sp>
        <p:nvSpPr>
          <p:cNvPr id="9" name="CorShape1"/>
          <p:cNvSpPr/>
          <p:nvPr>
            <p:custDataLst>
              <p:tags r:id="rId5"/>
            </p:custDataLst>
          </p:nvPr>
        </p:nvSpPr>
        <p:spPr>
          <a:xfrm>
            <a:off x="172720" y="1764453"/>
            <a:ext cx="355600" cy="355600"/>
          </a:xfrm>
          <a:prstGeom prst="rightArrow">
            <a:avLst>
              <a:gd name="adj1" fmla="val 49190"/>
              <a:gd name="adj2" fmla="val 28010"/>
            </a:avLst>
          </a:prstGeom>
          <a:gradFill flip="none" rotWithShape="1">
            <a:gsLst>
              <a:gs pos="0">
                <a:srgbClr val="008000"/>
              </a:gs>
              <a:gs pos="100000">
                <a:srgbClr val="FFFFFF"/>
              </a:gs>
            </a:gsLst>
            <a:lin ang="10800000" scaled="1"/>
            <a:tileRect/>
          </a:gradFill>
          <a:ln w="25400" cap="flat" cmpd="sng" algn="ctr">
            <a:noFill/>
            <a:prstDash val="solid"/>
          </a:ln>
          <a:effectLst>
            <a:prstShdw prst="shdw14" dist="35921" dir="2700000">
              <a:scrgbClr r="0" g="0" b="0">
                <a:alpha val="50000"/>
              </a:scrgbClr>
            </a:prstShdw>
          </a:effectLst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130279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PQuestion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z="3600" b="1" dirty="0" smtClean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3600" b="1" dirty="0" smtClean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4800" b="1" dirty="0" smtClean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22,22:11=</a:t>
            </a:r>
            <a:endParaRPr lang="ru-RU" sz="4800" dirty="0"/>
          </a:p>
        </p:txBody>
      </p:sp>
      <p:graphicFrame>
        <p:nvGraphicFramePr>
          <p:cNvPr id="8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347515838"/>
              </p:ext>
            </p:extLst>
          </p:nvPr>
        </p:nvGraphicFramePr>
        <p:xfrm>
          <a:off x="4695666" y="2801254"/>
          <a:ext cx="4012715" cy="42779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3" name="Диаграмма" r:id="rId7" imgW="4572034" imgH="5143584" progId="MSGraph.Chart.8">
                  <p:embed followColorScheme="full"/>
                </p:oleObj>
              </mc:Choice>
              <mc:Fallback>
                <p:oleObj name="Диаграмма" r:id="rId7" imgW="4572034" imgH="5143584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695666" y="2801254"/>
                        <a:ext cx="4012715" cy="427795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CorShape1"/>
          <p:cNvSpPr/>
          <p:nvPr>
            <p:custDataLst>
              <p:tags r:id="rId4"/>
            </p:custDataLst>
          </p:nvPr>
        </p:nvSpPr>
        <p:spPr>
          <a:xfrm>
            <a:off x="174466" y="2924944"/>
            <a:ext cx="508000" cy="508000"/>
          </a:xfrm>
          <a:prstGeom prst="rightArrow">
            <a:avLst>
              <a:gd name="adj1" fmla="val 49190"/>
              <a:gd name="adj2" fmla="val 28010"/>
            </a:avLst>
          </a:prstGeom>
          <a:gradFill flip="none" rotWithShape="1">
            <a:gsLst>
              <a:gs pos="0">
                <a:srgbClr val="008000"/>
              </a:gs>
              <a:gs pos="100000">
                <a:srgbClr val="FFFFFF"/>
              </a:gs>
            </a:gsLst>
            <a:lin ang="10800000" scaled="1"/>
            <a:tileRect/>
          </a:gradFill>
          <a:ln w="25400" cap="flat" cmpd="sng" algn="ctr">
            <a:noFill/>
            <a:prstDash val="solid"/>
          </a:ln>
          <a:effectLst>
            <a:prstShdw prst="shdw14" dist="35921" dir="2700000">
              <a:scrgbClr r="0" g="0" b="0">
                <a:alpha val="50000"/>
              </a:scrgbClr>
            </a:prstShdw>
          </a:effectLst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PAnswers"/>
              <p:cNvSpPr>
                <a:spLocks noGrp="1"/>
              </p:cNvSpPr>
              <p:nvPr>
                <p:ph idx="1"/>
                <p:custDataLst>
                  <p:tags r:id="rId5"/>
                </p:custDataLst>
              </p:nvPr>
            </p:nvSpPr>
            <p:spPr>
              <a:xfrm>
                <a:off x="539552" y="1700808"/>
                <a:ext cx="8229600" cy="3429000"/>
              </a:xfrm>
            </p:spPr>
            <p:txBody>
              <a:bodyPr>
                <a:noAutofit/>
              </a:bodyPr>
              <a:lstStyle/>
              <a:p>
                <a:pPr marL="514350" indent="-514350">
                  <a:buFont typeface="Arial" pitchFamily="34" charset="0"/>
                  <a:buAutoNum type="arabicPeriod"/>
                </a:pPr>
                <a14:m>
                  <m:oMath xmlns:m="http://schemas.openxmlformats.org/officeDocument/2006/math">
                    <m:r>
                      <a:rPr lang="ru-RU" b="1" i="1" smtClean="0">
                        <a:solidFill>
                          <a:srgbClr val="C00000"/>
                        </a:solidFill>
                        <a:latin typeface="Cambria Math"/>
                        <a:cs typeface="Times New Roman" pitchFamily="18" charset="0"/>
                      </a:rPr>
                      <m:t>𝟎</m:t>
                    </m:r>
                    <m:r>
                      <a:rPr lang="ru-RU" b="1" i="1" smtClean="0">
                        <a:solidFill>
                          <a:srgbClr val="C00000"/>
                        </a:solidFill>
                        <a:latin typeface="Cambria Math"/>
                        <a:cs typeface="Times New Roman" pitchFamily="18" charset="0"/>
                      </a:rPr>
                      <m:t>,</m:t>
                    </m:r>
                    <m:r>
                      <a:rPr lang="ru-RU" b="1" i="1" smtClean="0">
                        <a:solidFill>
                          <a:srgbClr val="C00000"/>
                        </a:solidFill>
                        <a:latin typeface="Cambria Math"/>
                        <a:cs typeface="Times New Roman" pitchFamily="18" charset="0"/>
                      </a:rPr>
                      <m:t>𝟐𝟐</m:t>
                    </m:r>
                  </m:oMath>
                </a14:m>
                <a:endParaRPr lang="ru-RU" i="1" dirty="0" smtClean="0">
                  <a:solidFill>
                    <a:srgbClr val="C00000"/>
                  </a:solidFill>
                </a:endParaRPr>
              </a:p>
              <a:p>
                <a:pPr marL="514350" indent="-514350">
                  <a:buFont typeface="Arial" pitchFamily="34" charset="0"/>
                  <a:buAutoNum type="arabicPeriod"/>
                </a:pPr>
                <a14:m>
                  <m:oMath xmlns:m="http://schemas.openxmlformats.org/officeDocument/2006/math">
                    <m:r>
                      <a:rPr lang="ru-RU" b="1" i="1" smtClean="0">
                        <a:solidFill>
                          <a:srgbClr val="C00000"/>
                        </a:solidFill>
                        <a:latin typeface="Cambria Math"/>
                        <a:cs typeface="Times New Roman" pitchFamily="18" charset="0"/>
                      </a:rPr>
                      <m:t>𝟏</m:t>
                    </m:r>
                    <m:r>
                      <a:rPr lang="ru-RU" b="1" i="1" smtClean="0">
                        <a:solidFill>
                          <a:srgbClr val="C00000"/>
                        </a:solidFill>
                        <a:latin typeface="Cambria Math"/>
                        <a:cs typeface="Times New Roman" pitchFamily="18" charset="0"/>
                      </a:rPr>
                      <m:t>,</m:t>
                    </m:r>
                    <m:r>
                      <a:rPr lang="ru-RU" b="1" i="1" smtClean="0">
                        <a:solidFill>
                          <a:srgbClr val="C00000"/>
                        </a:solidFill>
                        <a:latin typeface="Cambria Math"/>
                        <a:cs typeface="Times New Roman" pitchFamily="18" charset="0"/>
                      </a:rPr>
                      <m:t>𝟏</m:t>
                    </m:r>
                  </m:oMath>
                </a14:m>
                <a:endParaRPr lang="ru-RU" i="1" dirty="0" smtClean="0">
                  <a:solidFill>
                    <a:srgbClr val="C00000"/>
                  </a:solidFill>
                </a:endParaRPr>
              </a:p>
              <a:p>
                <a:pPr marL="514350" indent="-514350">
                  <a:buFont typeface="Arial" pitchFamily="34" charset="0"/>
                  <a:buAutoNum type="arabicPeriod"/>
                </a:pPr>
                <a14:m>
                  <m:oMath xmlns:m="http://schemas.openxmlformats.org/officeDocument/2006/math">
                    <m:r>
                      <a:rPr lang="ru-RU" b="1" i="1" smtClean="0">
                        <a:solidFill>
                          <a:srgbClr val="C00000"/>
                        </a:solidFill>
                        <a:latin typeface="Cambria Math"/>
                        <a:cs typeface="Times New Roman" pitchFamily="18" charset="0"/>
                      </a:rPr>
                      <m:t>𝟐</m:t>
                    </m:r>
                    <m:r>
                      <a:rPr lang="ru-RU" b="1" i="1" smtClean="0">
                        <a:solidFill>
                          <a:srgbClr val="C00000"/>
                        </a:solidFill>
                        <a:latin typeface="Cambria Math"/>
                        <a:cs typeface="Times New Roman" pitchFamily="18" charset="0"/>
                      </a:rPr>
                      <m:t>,</m:t>
                    </m:r>
                    <m:r>
                      <a:rPr lang="ru-RU" b="1" i="1" smtClean="0">
                        <a:solidFill>
                          <a:srgbClr val="C00000"/>
                        </a:solidFill>
                        <a:latin typeface="Cambria Math"/>
                        <a:cs typeface="Times New Roman" pitchFamily="18" charset="0"/>
                      </a:rPr>
                      <m:t>𝟎𝟐</m:t>
                    </m:r>
                  </m:oMath>
                </a14:m>
                <a:endParaRPr lang="ru-RU" i="1" dirty="0" smtClean="0">
                  <a:solidFill>
                    <a:srgbClr val="C00000"/>
                  </a:solidFill>
                </a:endParaRPr>
              </a:p>
              <a:p>
                <a:pPr marL="514350" indent="-514350">
                  <a:buFont typeface="Arial" pitchFamily="34" charset="0"/>
                  <a:buAutoNum type="arabicPeriod"/>
                </a:pPr>
                <a14:m>
                  <m:oMath xmlns:m="http://schemas.openxmlformats.org/officeDocument/2006/math">
                    <m:r>
                      <a:rPr lang="ru-RU" b="1" i="1" smtClean="0">
                        <a:solidFill>
                          <a:srgbClr val="C00000"/>
                        </a:solidFill>
                        <a:latin typeface="Cambria Math"/>
                        <a:cs typeface="Times New Roman" pitchFamily="18" charset="0"/>
                      </a:rPr>
                      <m:t>𝟐</m:t>
                    </m:r>
                    <m:r>
                      <a:rPr lang="ru-RU" b="1" i="1" smtClean="0">
                        <a:solidFill>
                          <a:srgbClr val="C00000"/>
                        </a:solidFill>
                        <a:latin typeface="Cambria Math"/>
                        <a:cs typeface="Times New Roman" pitchFamily="18" charset="0"/>
                      </a:rPr>
                      <m:t>,</m:t>
                    </m:r>
                    <m:r>
                      <a:rPr lang="ru-RU" b="1" i="1" smtClean="0">
                        <a:solidFill>
                          <a:srgbClr val="C00000"/>
                        </a:solidFill>
                        <a:latin typeface="Cambria Math"/>
                        <a:cs typeface="Times New Roman" pitchFamily="18" charset="0"/>
                      </a:rPr>
                      <m:t>𝟐</m:t>
                    </m:r>
                  </m:oMath>
                </a14:m>
                <a:endParaRPr lang="ru-RU" i="1" dirty="0">
                  <a:solidFill>
                    <a:srgbClr val="C00000"/>
                  </a:solidFill>
                </a:endParaRPr>
              </a:p>
            </p:txBody>
          </p:sp>
        </mc:Choice>
        <mc:Fallback>
          <p:sp>
            <p:nvSpPr>
              <p:cNvPr id="3" name="TPAnswers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  <p:custDataLst>
                  <p:tags r:id="rId5"/>
                </p:custDataLst>
              </p:nvPr>
            </p:nvSpPr>
            <p:spPr>
              <a:xfrm>
                <a:off x="539552" y="1700808"/>
                <a:ext cx="8229600" cy="3429000"/>
              </a:xfr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2"/>
    </p:custDataLst>
    <p:extLst>
      <p:ext uri="{BB962C8B-B14F-4D97-AF65-F5344CB8AC3E}">
        <p14:creationId xmlns:p14="http://schemas.microsoft.com/office/powerpoint/2010/main" val="2300015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8" grpId="0"/>
      <p:bldP spid="10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POINTVERSION" val="14.0"/>
  <p:tag name="TPVERSION" val="2008"/>
  <p:tag name="PPVERSION" val="14.0"/>
  <p:tag name="DELIMITERS" val="3.1"/>
  <p:tag name="SHOWBARVISIBLE" val="True"/>
  <p:tag name="USESECONDARYMONITOR" val="True"/>
  <p:tag name="SAVECSVWITHSESSION" val="True"/>
  <p:tag name="CSVFORMAT" val="0"/>
  <p:tag name="BULLETTYPE" val="3"/>
  <p:tag name="ANSWERNOWSTYLE" val="-1"/>
  <p:tag name="ANSWERNOWTEXT" val="Answer Now"/>
  <p:tag name="COUNTDOWNSTYLE" val="-1"/>
  <p:tag name="RESPCOUNTERSTYLE" val="-1"/>
  <p:tag name="RESPCOUNTERFORMAT" val="0"/>
  <p:tag name="RESPTABLESTYLE" val="-1"/>
  <p:tag name="COUNTDOWNSECONDS" val="10"/>
  <p:tag name="INPUTSOURCE" val="1"/>
  <p:tag name="NUMRESPONSES" val="1"/>
  <p:tag name="ALLOWDUPLICATES" val="False"/>
  <p:tag name="BACKUPSESSIONS" val="True"/>
  <p:tag name="BACKUPMAINTENANCE" val="7"/>
  <p:tag name="CHARTVALUEFORMAT" val="0%"/>
  <p:tag name="AUTOADVANCE" val="False"/>
  <p:tag name="REVIEWONLY" val="False"/>
  <p:tag name="ROTATIONINTERVAL" val="2"/>
  <p:tag name="AUTOUPDATEALIASES" val="True"/>
  <p:tag name="STDCHART" val="1"/>
  <p:tag name="RACEENDPOINTS" val="100"/>
  <p:tag name="RACERSMAXDISPLAYED" val="5"/>
  <p:tag name="RACEANIMATIONSPEED" val="3"/>
  <p:tag name="SKIPREMAININGRACESLIDES" val="True"/>
  <p:tag name="PARTICIPANTSINLEADERBOARD" val="5"/>
  <p:tag name="TEAMSINLEADERBOARD" val="5"/>
  <p:tag name="MAXRESPONDERS" val="5"/>
  <p:tag name="BUBBLENAMEVISIBLE" val="True"/>
  <p:tag name="BUBBLESIZEVISIBLE" val="True"/>
  <p:tag name="BUBBLEVALUEFORMAT" val="0.0"/>
  <p:tag name="BUBBLEGROUPING" val="3"/>
  <p:tag name="DEFAULTNUMTEAMS" val="5"/>
  <p:tag name="CUSTOMGRIDBACKCOLOR" val="-722948"/>
  <p:tag name="CUSTOMCELLFORECOLOR" val="-16777216"/>
  <p:tag name="CUSTOMCELLBACKCOLOR1" val="-657956"/>
  <p:tag name="CUSTOMCELLBACKCOLOR2" val="-13395457"/>
  <p:tag name="CUSTOMCELLBACKCOLOR3" val="-268652"/>
  <p:tag name="CUSTOMCELLBACKCOLOR4" val="-8355712"/>
  <p:tag name="USESCHEMECOLORS" val="True"/>
  <p:tag name="DISPLAYNAME" val="True"/>
  <p:tag name="DISPLAYDEVICENUMBER" val="True"/>
  <p:tag name="DISPLAYDEVICEID" val="True"/>
  <p:tag name="GRIDOPACITY" val="90"/>
  <p:tag name="GRIDROTATIONINTERVAL" val="2"/>
  <p:tag name="AUTOSIZEGRID" val="True"/>
  <p:tag name="GRIDSIZE" val="{Width=800, Height=600}"/>
  <p:tag name="GRIDPOSITION" val="1"/>
  <p:tag name="GRIDFONTSIZE" val="12"/>
  <p:tag name="POLLINGCYCLE" val="2"/>
  <p:tag name="CHARTCOLORS" val="0"/>
  <p:tag name="CHARTLABELS" val="1"/>
  <p:tag name="RESETCHARTS" val="True"/>
  <p:tag name="INCLUDENONRESPONDERS" val="False"/>
  <p:tag name="MULTIRESPDIVISOR" val="1"/>
  <p:tag name="INCLUDEPPT" val="True"/>
  <p:tag name="ALLOWUSERFEEDBACK" val="True"/>
  <p:tag name="CORRECTPOINTVALUE" val="1"/>
  <p:tag name="INCORRECTPOINTVALUE" val="0"/>
  <p:tag name="REALTIMEBACKUP" val="False"/>
  <p:tag name="REALTIMEBACKUPPATH" val="(Нет)"/>
  <p:tag name="ZEROBASED" val="False"/>
  <p:tag name="AUTOADJUSTPARTRANGE" val="True"/>
  <p:tag name="CHARTSCALE" val="True"/>
  <p:tag name="ADVANCEDSETTINGSVIEW" val="False"/>
  <p:tag name="FIBDISPLAYRESULTS" val="True"/>
  <p:tag name="FIBNUMRESULTS" val="5"/>
  <p:tag name="FIBINCLUDEOTHER" val="True"/>
  <p:tag name="FIBDISPLAYKEYWORDS" val="True"/>
  <p:tag name="PRRESPONSE1" val="10"/>
  <p:tag name="PRRESPONSE2" val="9"/>
  <p:tag name="PRRESPONSE3" val="8"/>
  <p:tag name="PRRESPONSE4" val="7"/>
  <p:tag name="PRRESPONSE5" val="6"/>
  <p:tag name="PRRESPONSE6" val="5"/>
  <p:tag name="PRRESPONSE7" val="4"/>
  <p:tag name="PRRESPONSE8" val="3"/>
  <p:tag name="PRRESPONSE9" val="2"/>
  <p:tag name="PRRESPONSE10" val="1"/>
  <p:tag name="ALWAYSOPENPOLL" val="False"/>
  <p:tag name="LUIDIAENABLED" val="False"/>
  <p:tag name="SHOWFLASHWARNING" val="False"/>
  <p:tag name="TASKPANEKEY" val="979ded1f-d5e8-40e1-a7ab-cd715daed040"/>
  <p:tag name="TPFULLVERSION" val="4.4.0.2243"/>
  <p:tag name="EXPANDSHOWBAR" val="Tru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  <p:tag name="SLIDEID" val="3267FEE8AC834A94BC70689154FC08A1"/>
  <p:tag name="SLIDETYPE" val="Q"/>
  <p:tag name="DEMOGRAPHIC" val="False"/>
  <p:tag name="SPEEDSCORING" val="False"/>
  <p:tag name="CORRECTPOINTVALUE" val="1"/>
  <p:tag name="INCORRECTPOINTVALUE" val="0"/>
  <p:tag name="ZEROBASED" val="False"/>
  <p:tag name="VALUEFORMAT" val="0%"/>
  <p:tag name="SLIDEORDER" val="3"/>
  <p:tag name="SLIDEGUID" val="0F270A1CB3B848B68D9143A5CF6205CC"/>
  <p:tag name="QUESTIONALIAS" val="3. Дробь  𝟓 𝒂   будет неправильной, если:"/>
  <p:tag name="ANSWERSALIAS" val="а=6|smicln|а=4|smicln|а=8|smicln|а=9"/>
  <p:tag name="VALUES" val="Incorrect|smicln|Correct|smicln|Incorrect|smicln|Incorrect"/>
  <p:tag name="RESPONSESGATHERED" val="True"/>
  <p:tag name="TOTALRESPONSES" val="17"/>
  <p:tag name="RESPONSECOUNT" val="17"/>
  <p:tag name="SLICED" val="False"/>
  <p:tag name="RESPONSES" val="2;1;2;1;2;2;2;2;2;2;2;2;2;2;2;2;1;"/>
  <p:tag name="CHARTSTRINGSTD" val="3 14 0 0"/>
  <p:tag name="CHARTSTRINGREV" val="0 0 14 3"/>
  <p:tag name="CHARTSTRINGSTDPER" val="0,176470588235294 0,823529411764706 0 0"/>
  <p:tag name="CHARTSTRINGREVPER" val="0 0 0,823529411764706 0,176470588235294"/>
  <p:tag name="ANONYMOUSTEMP" val="Fals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4"/>
  <p:tag name="TEXTLENGTH" val="15"/>
  <p:tag name="FONTSIZE" val="32"/>
  <p:tag name="BULLETTYPE" val="ppBulletArabicPeriod"/>
  <p:tag name="ANSWERTEXT" val="а=6&#10;а=4&#10;а=8&#10;а=9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RSHAPE" val="True"/>
  <p:tag name="SHAPETYPE" val="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  <p:tag name="SLIDEID" val="3267FEE8AC834A94BC70689154FC08A1"/>
  <p:tag name="SLIDETYPE" val="Q"/>
  <p:tag name="DEMOGRAPHIC" val="False"/>
  <p:tag name="SPEEDSCORING" val="False"/>
  <p:tag name="CORRECTPOINTVALUE" val="1"/>
  <p:tag name="INCORRECTPOINTVALUE" val="0"/>
  <p:tag name="ZEROBASED" val="False"/>
  <p:tag name="VALUEFORMAT" val="0%"/>
  <p:tag name="SLIDEORDER" val="4"/>
  <p:tag name="SLIDEGUID" val="CE0E16B77FE24BC4A99870437EB0C6C0"/>
  <p:tag name="QUESTIONALIAS" val="4. Дробь  𝒃 𝟔   будет, правильной, если:"/>
  <p:tag name="ANSWERSALIAS" val="b=5|smicln|b=11|smicln|b=6|smicln|b=14"/>
  <p:tag name="RESPONSESGATHERED" val="True"/>
  <p:tag name="TOTALRESPONSES" val="17"/>
  <p:tag name="RESPONSECOUNT" val="17"/>
  <p:tag name="SLICED" val="False"/>
  <p:tag name="RESPONSES" val="1;1;1;1;1;1;1;1;1;1;1;1;1;1;1;1;1;"/>
  <p:tag name="CHARTSTRINGSTD" val="17 0 0 0"/>
  <p:tag name="CHARTSTRINGREV" val="0 0 0 17"/>
  <p:tag name="CHARTSTRINGSTDPER" val="1 0 0 0"/>
  <p:tag name="CHARTSTRINGREVPER" val="0 0 0 1"/>
  <p:tag name="ANONYMOUSTEMP" val="False"/>
  <p:tag name="VALUES" val="Correct|smicln|Incorrect|smicln|Incorrect|smicln|Incorrect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4"/>
  <p:tag name="TEXTLENGTH" val="17"/>
  <p:tag name="FONTSIZE" val="32"/>
  <p:tag name="BULLETTYPE" val="ppBulletArabicPeriod"/>
  <p:tag name="ANSWERTEXT" val="b=5&#10;b=11&#10;b=6&#10;b=14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RSHAPE" val="True"/>
  <p:tag name="SHAPETYPE" val="5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  <p:tag name="DEMOGRAPHIC" val="False"/>
  <p:tag name="SPEEDSCORING" val="False"/>
  <p:tag name="CORRECTPOINTVALUE" val="1"/>
  <p:tag name="INCORRECTPOINTVALUE" val="0"/>
  <p:tag name="ZEROBASED" val="False"/>
  <p:tag name="VALUEFORMAT" val="0%"/>
  <p:tag name="SLIDEGUID" val="8341F369CBF741938B1928BEAC95CEA8"/>
  <p:tag name="SLIDEID" val="8341F369CBF741938B1928BEAC95CEA8"/>
  <p:tag name="SLIDEORDER" val="1"/>
  <p:tag name="SLIDETYPE" val="Q"/>
  <p:tag name="QUESTIONALIAS" val="5. Чему равна координата т.М?:"/>
  <p:tag name="ANSWERSALIAS" val=" 𝟐 𝟒 |smicln| 𝟔 𝟔 |smicln| 𝟔 𝟒 |smicln| 𝟒 𝟔 "/>
  <p:tag name="RESPONSESGATHERED" val="True"/>
  <p:tag name="TOTALRESPONSES" val="17"/>
  <p:tag name="RESPONSECOUNT" val="17"/>
  <p:tag name="SLICED" val="False"/>
  <p:tag name="RESPONSES" val="3;3;3;3;1;3;1;3;1;3;1;3;3;3;1;1;3;"/>
  <p:tag name="CHARTSTRINGSTD" val="6 0 11 0"/>
  <p:tag name="CHARTSTRINGREV" val="0 11 0 6"/>
  <p:tag name="CHARTSTRINGSTDPER" val="0,352941176470588 0 0,647058823529412 0"/>
  <p:tag name="CHARTSTRINGREVPER" val="0 0,647058823529412 0 0,352941176470588"/>
  <p:tag name="ANONYMOUSTEMP" val="False"/>
  <p:tag name="VALUES" val="Incorrect|smicln|Incorrect|smicln|Correct|smicln|Incorrect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  <p:tag name="SLIDEGUID" val="3267FEE8AC834A94BC70689154FC08A1"/>
  <p:tag name="SLIDEID" val="3267FEE8AC834A94BC70689154FC08A1"/>
  <p:tag name="SLIDEORDER" val="1"/>
  <p:tag name="SLIDETYPE" val="Q"/>
  <p:tag name="DEMOGRAPHIC" val="False"/>
  <p:tag name="SPEEDSCORING" val="False"/>
  <p:tag name="CORRECTPOINTVALUE" val="1"/>
  <p:tag name="INCORRECTPOINTVALUE" val="0"/>
  <p:tag name="ZEROBASED" val="False"/>
  <p:tag name="VALUEFORMAT" val="0%"/>
  <p:tag name="QUESTIONALIAS" val="1. Дробь, в которой числитель равен знаменателю, называется…"/>
  <p:tag name="ANSWERSALIAS" val="неправильной|smicln|правильной|smicln|особой|smicln|Другой ответ"/>
  <p:tag name="RESPONSESGATHERED" val="True"/>
  <p:tag name="TOTALRESPONSES" val="17"/>
  <p:tag name="RESPONSECOUNT" val="17"/>
  <p:tag name="SLICED" val="False"/>
  <p:tag name="RESPONSES" val="4;2;2;2;1;1;1;1;2;1;4;2;4;2;1;2;2;"/>
  <p:tag name="CHARTSTRINGSTD" val="6 8 0 3"/>
  <p:tag name="CHARTSTRINGREV" val="3 0 8 6"/>
  <p:tag name="CHARTSTRINGSTDPER" val="0,352941176470588 0,470588235294118 0 0,176470588235294"/>
  <p:tag name="CHARTSTRINGREVPER" val="0,176470588235294 0 0,470588235294118 0,352941176470588"/>
  <p:tag name="ANONYMOUSTEMP" val="False"/>
  <p:tag name="VALUES" val="Correct|smicln|Incorrect|smicln|Incorrect|smicln|Incorrect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RSHAPE" val="True"/>
  <p:tag name="SHAPETYPE" val="5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4"/>
  <p:tag name="TEXTLENGTH" val="31"/>
  <p:tag name="FONTSIZE" val="32"/>
  <p:tag name="BULLETTYPE" val="ppBulletArabicPeriod"/>
  <p:tag name="ANSWERTEXT" val=" 𝟐 𝟒 &#10; 𝟔 𝟔 &#10; 𝟔 𝟒 &#10; 𝟒 𝟔 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RSHAPE" val="True"/>
  <p:tag name="SHAPETYPE" val="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4"/>
  <p:tag name="TEXTLENGTH" val="43"/>
  <p:tag name="FONTSIZE" val="32"/>
  <p:tag name="BULLETTYPE" val="ppBulletArabicPeriod"/>
  <p:tag name="ANSWERTEXT" val="неправильной&#10;правильной&#10;особой&#10;Другой ответ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  <p:tag name="SLIDEID" val="3267FEE8AC834A94BC70689154FC08A1"/>
  <p:tag name="SLIDETYPE" val="Q"/>
  <p:tag name="DEMOGRAPHIC" val="False"/>
  <p:tag name="SPEEDSCORING" val="False"/>
  <p:tag name="CORRECTPOINTVALUE" val="1"/>
  <p:tag name="INCORRECTPOINTVALUE" val="0"/>
  <p:tag name="ZEROBASED" val="False"/>
  <p:tag name="VALUEFORMAT" val="0%"/>
  <p:tag name="SLIDEORDER" val="2"/>
  <p:tag name="SLIDEGUID" val="EA20B33D4BFD46C9AF98FA68014CC021"/>
  <p:tag name="QUESTIONALIAS" val="2. Правильная дробь:"/>
  <p:tag name="ANSWERSALIAS" val=" равна 1|smicln| меньше 1|smicln| больше 1|smicln| другой  ответ"/>
  <p:tag name="RESPONSESGATHERED" val="True"/>
  <p:tag name="TOTALRESPONSES" val="17"/>
  <p:tag name="RESPONSECOUNT" val="17"/>
  <p:tag name="SLICED" val="False"/>
  <p:tag name="RESPONSES" val="2;3;2;2;2;2;2;1;2;1;1;2;2;2;1;2;3;"/>
  <p:tag name="CHARTSTRINGSTD" val="4 11 2 0"/>
  <p:tag name="CHARTSTRINGREV" val="0 2 11 4"/>
  <p:tag name="CHARTSTRINGSTDPER" val="0,235294117647059 0,647058823529412 0,117647058823529 0"/>
  <p:tag name="CHARTSTRINGREVPER" val="0 0,117647058823529 0,647058823529412 0,235294117647059"/>
  <p:tag name="ANONYMOUSTEMP" val="False"/>
  <p:tag name="VALUES" val="Incorrect|smicln|Correct|smicln|Incorrect|smicln|Incorrect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4"/>
  <p:tag name="TEXTLENGTH" val="43"/>
  <p:tag name="FONTSIZE" val="32"/>
  <p:tag name="BULLETTYPE" val="ppBulletArabicPeriod"/>
  <p:tag name="ANSWERTEXT" val=" равна 1&#10; меньше 1&#10; больше 1&#10; другой  ответ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RSHAPE" val="True"/>
  <p:tag name="SHAPETYPE" val="5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53</Words>
  <Application>Microsoft Office PowerPoint</Application>
  <PresentationFormat>Экран (4:3)</PresentationFormat>
  <Paragraphs>25</Paragraphs>
  <Slides>5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7" baseType="lpstr">
      <vt:lpstr>Тема Office</vt:lpstr>
      <vt:lpstr>Диаграмма</vt:lpstr>
      <vt:lpstr>1)     2,4:2=</vt:lpstr>
      <vt:lpstr>2) 9,6:3=</vt:lpstr>
      <vt:lpstr>3) 8,8:8=</vt:lpstr>
      <vt:lpstr>4) 48,6:6=</vt:lpstr>
      <vt:lpstr>5) 22,22:11=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ковалева</dc:creator>
  <cp:lastModifiedBy>ковалева</cp:lastModifiedBy>
  <cp:revision>18</cp:revision>
  <dcterms:created xsi:type="dcterms:W3CDTF">2014-02-03T10:23:02Z</dcterms:created>
  <dcterms:modified xsi:type="dcterms:W3CDTF">2014-04-02T18:16:16Z</dcterms:modified>
</cp:coreProperties>
</file>