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90" r:id="rId3"/>
    <p:sldId id="291" r:id="rId4"/>
    <p:sldId id="297" r:id="rId5"/>
    <p:sldId id="257" r:id="rId6"/>
    <p:sldId id="285" r:id="rId7"/>
    <p:sldId id="286" r:id="rId8"/>
    <p:sldId id="272" r:id="rId9"/>
    <p:sldId id="273" r:id="rId10"/>
    <p:sldId id="274" r:id="rId11"/>
    <p:sldId id="281" r:id="rId12"/>
    <p:sldId id="295" r:id="rId13"/>
    <p:sldId id="287" r:id="rId14"/>
    <p:sldId id="292" r:id="rId15"/>
    <p:sldId id="289" r:id="rId16"/>
    <p:sldId id="293" r:id="rId17"/>
    <p:sldId id="275" r:id="rId18"/>
    <p:sldId id="280" r:id="rId19"/>
    <p:sldId id="288" r:id="rId20"/>
    <p:sldId id="296" r:id="rId21"/>
    <p:sldId id="294" r:id="rId22"/>
    <p:sldId id="282" r:id="rId23"/>
    <p:sldId id="283" r:id="rId24"/>
    <p:sldId id="298" r:id="rId25"/>
    <p:sldId id="278" r:id="rId26"/>
    <p:sldId id="284" r:id="rId2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84" autoAdjust="0"/>
  </p:normalViewPr>
  <p:slideViewPr>
    <p:cSldViewPr>
      <p:cViewPr varScale="1">
        <p:scale>
          <a:sx n="123" d="100"/>
          <a:sy n="123" d="100"/>
        </p:scale>
        <p:origin x="126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C8BDD17-F062-421C-84AE-EA8F9D0163A4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F3E1F47-9C4F-4DF4-8402-3B9374B31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13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1F47-9C4F-4DF4-8402-3B9374B31E9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1F47-9C4F-4DF4-8402-3B9374B31E9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80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hyperlink" Target="http://blokada.otrok.ru/library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floHfm4Arjo" TargetMode="External"/><Relationship Id="rId4" Type="http://schemas.openxmlformats.org/officeDocument/2006/relationships/hyperlink" Target="http://9may-spasibo-im.ucoz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2564904"/>
            <a:ext cx="6984776" cy="136815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rgbClr val="00B050"/>
                </a:solidFill>
              </a:rPr>
              <a:t>             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522864"/>
            <a:ext cx="8132803" cy="92333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Блокада  Ленинграда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3446193"/>
            <a:ext cx="704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8 сентября </a:t>
            </a:r>
            <a:r>
              <a:rPr lang="ru-RU" sz="3200" b="1" dirty="0" smtClean="0"/>
              <a:t>1941 г. </a:t>
            </a:r>
            <a:r>
              <a:rPr lang="ru-RU" sz="3200" b="1" dirty="0"/>
              <a:t>- 27 января </a:t>
            </a:r>
            <a:r>
              <a:rPr lang="ru-RU" sz="3200" b="1" dirty="0" smtClean="0"/>
              <a:t>1944 г.</a:t>
            </a:r>
            <a:endParaRPr lang="ru-RU" sz="3200" b="1" dirty="0"/>
          </a:p>
        </p:txBody>
      </p:sp>
      <p:pic>
        <p:nvPicPr>
          <p:cNvPr id="5" name="DD-Shostakovich-Simfoniya-7-Leningradskaya-Chast_-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9773" y="5949280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6"/>
    </mc:Choice>
    <mc:Fallback xmlns="">
      <p:transition spd="slow" advTm="2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620688"/>
            <a:ext cx="4032448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Вместе с голодом на ленинградцев обрушились и другие бедствия. </a:t>
            </a:r>
            <a:r>
              <a:rPr lang="ru-RU" dirty="0" smtClean="0"/>
              <a:t>Прекратилась </a:t>
            </a:r>
            <a:r>
              <a:rPr lang="ru-RU" dirty="0"/>
              <a:t>подача </a:t>
            </a:r>
            <a:r>
              <a:rPr lang="ru-RU" dirty="0" smtClean="0"/>
              <a:t>тепла в </a:t>
            </a:r>
            <a:r>
              <a:rPr lang="ru-RU" dirty="0"/>
              <a:t>дома, вышли из строя водопровод и канализация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Остановились трамвайные и троллейбусные линии.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41834"/>
            <a:ext cx="4789927" cy="56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66">
        <p:fade/>
      </p:transition>
    </mc:Choice>
    <mc:Fallback xmlns="">
      <p:transition spd="med" advTm="10966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0966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9992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Блокадная книга (Алесь Адамович, Даниил Гранин) 2004, Историческая литература, MP3, 96кб/с, А. Андрианов - Скачать с -=HD-NET.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1495"/>
            <a:ext cx="3262621" cy="47448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 rot="178950">
            <a:off x="5004048" y="1916832"/>
            <a:ext cx="3816424" cy="446449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«Съели всех кошек, съели всех собак, какие были. Умирали сначала мужчины, потому что мужчины мускулистые и у них мало жира. </a:t>
            </a:r>
            <a:r>
              <a:rPr lang="ru-RU" sz="1400" dirty="0" smtClean="0"/>
              <a:t>Но </a:t>
            </a:r>
            <a:r>
              <a:rPr lang="ru-RU" sz="1400" dirty="0"/>
              <a:t>и женщины тоже умирали, хотя они все таки были более стойкими. Люди превращались в каких то, знаете ли, стариков, </a:t>
            </a:r>
            <a:r>
              <a:rPr lang="ru-RU" sz="1400" dirty="0" smtClean="0"/>
              <a:t>И </a:t>
            </a:r>
            <a:r>
              <a:rPr lang="ru-RU" sz="1400" dirty="0"/>
              <a:t>все такие дряблые </a:t>
            </a:r>
            <a:r>
              <a:rPr lang="ru-RU" sz="1400" dirty="0" err="1"/>
              <a:t>дряблые</a:t>
            </a:r>
            <a:r>
              <a:rPr lang="ru-RU" sz="1400" dirty="0"/>
              <a:t> были». </a:t>
            </a:r>
            <a:r>
              <a:rPr lang="ru-RU" sz="1800" dirty="0">
                <a:solidFill>
                  <a:srgbClr val="000000"/>
                </a:solidFill>
              </a:rPr>
              <a:t>«</a:t>
            </a:r>
            <a:r>
              <a:rPr lang="ru-RU" sz="1400" dirty="0">
                <a:solidFill>
                  <a:srgbClr val="000000"/>
                </a:solidFill>
              </a:rPr>
              <a:t>Есть приходилось что попало. Помню, приходила домой, и мне так хотелось кушать…. У меня там дрова лежали около печки,. И вот я взяла это полено и стала грызть... Вот грызу, грызу это полено, смола выступила. А этот запах смолы мне какое то наслаждение доставлял, что хоть что то я погрызу. Надо было что то кушать, иначе неминуема смерть от голода, а это еще хуже, чем от обстрела. От голода очень тяжелая смерть…»</a:t>
            </a:r>
            <a:endParaRPr lang="ru-RU" sz="1400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1400" dirty="0" smtClean="0"/>
              <a:t>Вспоминает Елена </a:t>
            </a:r>
            <a:r>
              <a:rPr lang="ru-RU" sz="1400" dirty="0"/>
              <a:t>Михайловна Никитина</a:t>
            </a: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 rot="21314657">
            <a:off x="468446" y="3223773"/>
            <a:ext cx="4268929" cy="31851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«Когда умирал человек и ты к нему подходил, он ничего не просил — ни масла, ни апельсина, ничего не просил. Он только тебе говорил: дай крошечку хлеба! И умирал!.. Вот сейчас, когда я встаю, я беру кусок хлеба и говорю: помяни, господи, всех умерших с голоду, которые не дождались </a:t>
            </a:r>
            <a:r>
              <a:rPr lang="ru-RU" sz="1600" i="1" dirty="0" err="1">
                <a:latin typeface="Times New Roman"/>
                <a:ea typeface="Calibri"/>
                <a:cs typeface="Times New Roman"/>
              </a:rPr>
              <a:t>досытья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 поесть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хлеба… А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я сказала себе: когда у меня будет хлеб оставаться, я буду самый богатейший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человек…» Вспоминает Таисия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Васильевна </a:t>
            </a:r>
            <a:r>
              <a:rPr lang="ru-RU" sz="1600" i="1" dirty="0" err="1">
                <a:latin typeface="Times New Roman"/>
                <a:ea typeface="Calibri"/>
                <a:cs typeface="Times New Roman"/>
              </a:rPr>
              <a:t>Мещанкина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…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92357" y="433049"/>
            <a:ext cx="4084617" cy="126775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i="1" dirty="0" smtClean="0">
                <a:latin typeface="Adobe Fan Heiti Std B" pitchFamily="34" charset="-128"/>
                <a:ea typeface="Adobe Fan Heiti Std B" pitchFamily="34" charset="-128"/>
              </a:rPr>
              <a:t>«</a:t>
            </a:r>
            <a:r>
              <a:rPr lang="ru-RU" sz="1400" i="1" dirty="0">
                <a:latin typeface="Adobe Fan Heiti Std B" pitchFamily="34" charset="-128"/>
                <a:ea typeface="Adobe Fan Heiti Std B" pitchFamily="34" charset="-128"/>
              </a:rPr>
              <a:t>Я перенесла всю блокаду. </a:t>
            </a:r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Хуже всего —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это голод</a:t>
            </a:r>
            <a:r>
              <a:rPr lang="ru-RU" sz="1400" dirty="0">
                <a:latin typeface="Adobe Fan Heiti Std B" pitchFamily="34" charset="-128"/>
                <a:ea typeface="Adobe Fan Heiti Std B" pitchFamily="34" charset="-128"/>
              </a:rPr>
              <a:t>, — утверждает Лидия Сергеевна Усова</a:t>
            </a:r>
            <a:r>
              <a:rPr lang="ru-RU" sz="1400" i="1" dirty="0">
                <a:latin typeface="Adobe Fan Heiti Std B" pitchFamily="34" charset="-128"/>
                <a:ea typeface="Adobe Fan Heiti Std B" pitchFamily="34" charset="-128"/>
              </a:rPr>
              <a:t>, которая была тогда рабочей. — </a:t>
            </a:r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Это страшнее всего.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7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13"/>
    </mc:Choice>
    <mc:Fallback xmlns="">
      <p:transition spd="slow" advTm="8801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Хроника блокады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908720"/>
            <a:ext cx="6624736" cy="4968552"/>
          </a:xfrm>
        </p:spPr>
      </p:pic>
    </p:spTree>
    <p:extLst>
      <p:ext uri="{BB962C8B-B14F-4D97-AF65-F5344CB8AC3E}">
        <p14:creationId xmlns:p14="http://schemas.microsoft.com/office/powerpoint/2010/main" val="14642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3" y="908720"/>
            <a:ext cx="8136904" cy="573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43608" y="406354"/>
            <a:ext cx="7863431" cy="5743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Дневник Тани Савичевой</a:t>
            </a:r>
            <a:endParaRPr lang="ru-RU" b="1" dirty="0"/>
          </a:p>
        </p:txBody>
      </p:sp>
      <p:sp>
        <p:nvSpPr>
          <p:cNvPr id="2" name="AutoShape 2" descr="data:image/jpeg;base64,/9j/4AAQSkZJRgABAQAAAQABAAD/2wCEAAkGBhQSERUUExQUFRQUFBcXFBQXFBcUFBUUFBQVFRUXFBQXHCYeFxkjGhQXHy8gJCcpLCwsFR4xNTAqNSYrLCkBCQoKDgwOGg8PGiwkHCQsKSwsLCwsKSksLCwsLCksKSwsLCwsLCwsLCksKSksKSwsKSwsLCwsLCwsLCwsKSwsKf/AABEIAM4A9QMBIgACEQEDEQH/xAAbAAACAwEBAQAAAAAAAAAAAAACAwABBAUGB//EAEEQAAEDAQMIBwQJAwQDAAAAAAEAAhEDEiExBEFRYXGBkbEFEyIycqHBI7LR8DNCUmJzgpLC4RRjohU0s/FDU6P/xAAYAQADAQEAAAAAAAAAAAAAAAAAAQIDBP/EACMRAQEAAgICAgIDAQAAAAAAAAABAhEhMRJRA0EiMhNCcYH/2gAMAwEAAhEDEQA/APoziZ4oDWIjZmCZVF+Gn1WDKcuayLUzmunioqmgknMTsTZMZ83Ncw9MMzWhuWrJ+kgTcHbwiHRWjrQg3JNbLQ0nsvP5IWc9KD7L7tQHkkGx8/OZQAxvWI9JT9Soi/1I4BjvP4JQ2sE6M+tCDzWY9IOP1DxPwS25ZUn6PPrRsWN73DV8yo54vw4rH/XOm6nPKdkK/wCof9gBLcGmwtA0Yacb1A3l8FjbXfgWgDbPqoa9T7DbvvFRcpD1a2ROKjm6vmOS5ZfVDrQz4gu7I8I4JrnVTmaOaf8AJj7PxraahjD504oRIvvMkXHfmCxmlWP2eIV9XW0tHDRsS859jx9NrHXo5kYSud1dae8OI+ChpVtP+Snzh+LphDM6vnMuW6hWP1j+tUMjq5yf1I84PF1LWo/OhAcN65w6PqfLlB0W75Km5w/F0LSrrL8RxXPHRZ+SEL+jYzE7IR/JD8HT65oxI4oDlbRPaHFcwZINk4T/AAnMyAHM7TiMNQzovyQeLosqTvRWsFzOi6sOLJJGLZ1HQum14uWku01doqKF/wAwoncdiVsrzN4IxXlHZRbymCCBbOOpezrVw046ea85leX0nVmwH2gXAkxZkHMAtsuqxx7dDo6kHAE355uvnC7QtmVZSWWbN1okXXYNJ9Fk6MdeREECOFyPpU/R/ic2OXLLp0ZRmy6qSQJvcbzN4AxWVlUSQjeJqOxgGB+m9W2gJBzjBZb9qMZgjlKc6+BmEnfgiY6VOi3BKi1WCESRgDUSsKJGCyja0CCROqeapUUdAqszDamNYrcEUJfZnNwVEI2YIKroC0QGFFcqFTTAVYKsqQg0lVaV2VSAhKztylrjATnBKbk8X5rRMbRCWjJypsgeLmtuSiI3jbcVkyn6vjHNaqTu03xftKUFcrJDFYa2FdS0uXSEVmznb6FdKZXVh0yyH5q0IKi14Tt1Mpodo4btq4dPohtqbTcXaziuvlbu2cYv43rzNKsRUIk95w8ytsrqVlJy7eRiKtTUYV9JPuZqqs8w4eqRQeesfv5q+kXmw38Wmf8AJcWdm+HXjNwlnfdOk800FZ6WM6Z5p4WMFKq1BZMY3BMcbxv8kl1CfT+UYYSe1GBAjmVbObqnAtvuxnXCcXGQNUlLDDBnQQPihsPEGRNmD8UgJz5AMXHGEFGsS6IMXwTiYjMhouMNjACNsppa7NAOeb8Ua+hs1CVGtgR56VCosaRT3wJOzim00iq2RvHNaKaUB7QlVO8Bt5JlkmCFTqWF+GpaxnSjf85kuo82tUGU5lMgR5oTTv1Qlo9gaMCoSSTmA5ouq0EhRtHXinPZcra6eMK3Kuq0FTq9Jn50KaqWrVIoVQg2XKRh4mp1G9zfF+xKyge8E3JAAWxhadH6SlJwMnNb9Mzw367nLowJXMeIq09gG+9dI/OzOunDpnlORtCtUBs81FZbasoHaO9eVf8A7ki+JfxL16uviV5p49q7TbdzWuXVZ49urRMVnDSXb4mVOkz2B+JT95C+oBWaZ+u8Y6Q4JvSMFgvHfZnH2lw/2dfUUWwG7D6K5V1Pq7D6KBRCVChUnzSarzbYNNonYAnJtO9HBJrMJuJgRxV1KhviLhKJ1Tu6/VVIVv0qgyGtGoJiC12o1SoHS4jMAFFOa6NAQuCpjsNeCY7BHJwioLk14MXYoKsRvTmBI6sPMtzSTyVnKRDozEjadXFLsSRqnPpThSGhacMuQMebH3o80OUVOyDMSRengDG6dOdLqUmnETKfB8kVqhbESb43YI21DaskDCbj5IMoYAB4hzRVKJthwImCIKOC5NLxhnVwl0qMXnE5/gmFTVxCqUJQylTZa5uO1OyO+yR94/4rPVEk33THlnWjI2wYzBr/ACACcnBVy6x7bD94fPFdIZ/guZlToLToe0eRK61grfHpNWAoo0ahwUWmy0dXqG+4cM689Xf7V/jcu/UC89W+mf8AiO5K8uqjHuOqT23eJ3NZ8sizTP8AeAJjNOrNKeGy52081eWMAoTaEio2GwZjrGYnALjw3cnRlqYtFT6u/wBEEo6oJiIu0/wl9WQbyDOFxlZ/UIFQ9puiTySGumox2Y2wOFy1PZNxQ1KAMXxZwWmOURlKGJLhs4KqjpcDmBuRmgMQTOmcdqPqwAjcTqkmQ6dKvO7YmwpCna9FNPdnAfBNVwoUqciFNplKJTKRSVoTzA3q6ryDdEXIcodDd45hTKKt4F+PJaRnachUD5CW+teBqJ4KVBylkx4gTsCIlB1/ZB0oBlExcRKLspYe1ypzkp5kESRdiMdyTTDWi1Lr75JJRJwe+WklVaCV/UNOBnYlOyxgxc0bSAp1TWSL/F8AtOS4E/df5mFmYJaCMLUzmx0rTkvcJ+473k8YMnG6S7s/fbduMrrv45xzXK6QvY7U9nJy6jXdnVHounDpnkJhuUQ2sNgzalFRbPrBecrH2z9HWftXpajV53Kbqz/GPNoWntM+nUpPvO0+iKtTtU3txkVAB96wbO+YWeg8z8/ZafVa6Gn+56FcMusnTlNxVFxLWmy7AXWTjF/mjnbIJmdgPqtLDcNp94rNU77tv7GosiS6j7LSdAlLfUJALcXCRKrLfo3bI4omth3hYAnOJtF3vRtPATjn2qyUuo6Gk5wCra49kapKR7+hgIgkddeNZj4qVKl+5LVPbQolh916MpaNC5XTQJlPBKGKqyRvngo4y4aIJ4qnvuR0hcNi03wzs5DVJDTGMGEgNtGdLQNmcpzmz8FYbqCW9DWyDSPZ0NERuiUuuwgNH3hHFaykV5LmDXPAFOUWcK6sySd2xLq0DZA1EHWDetSqUbp+K8laQxo0Xedy8+zJW1GVXWLbuvqgG1EC433hdt7Vm6poEwMTm1qsfk8S8NuWcmsVLTKbzB7ME2TdhEeq7+RnsH8Med65hpCw1pcZaZ70AmSW3aBdwXRyYQx3haPJVnfLRSacrLL6VQ6HN8pXSpnsi44C/NgsGWx1NbxN9Fsyd/Zb4RyCv4+hk0HcoqDQVSrktHFcLK/9w7xt3dkLtm4cVxK49s+dLPcatEtVPHh502LbSz+Nqxg9rcz/AIx8FpZ9bxN5hcG/zdXWLaw3fmPz5rNV752j3AtNLP4vQLLW753e5/Cq8pJrtkAaxOyUdjtE5s25EEUqZU65KeJkImtvnSExQuw1p7LRbaeGFwVsZJk5k2FAEbPxLFG+/Thm3ppCtUSlaYYUYblFKeCk1kXhSmYcdEAb0YCllaRFiHFWQqDVdpKmVhIGtLo4u0XAcMVoI2cECLZ0WiSRB+04Hym9KNW5k/YLjB0N+K1WRjAnTCw5WMQM1M+ZCeNlTZYc2qI+OsZ0Dz2Um1e4RqG4Qo6pcAozjTC7Z8qyVpfbeLxZDDO2bs66mSvmk46XRwgLkV6j7Zb1YLSR7SbxhmzXrp5KIofmPMLTd1NlqfTLlf0Vcax6J+SxZb4RHBZsod7Ov58Gp+Q302H7o/6Wvx9cpybASqVWdZw1KK0HG7zXEy0+0qHWzyaF2nunX/2uJl/0j/yXbGrSfaa0u7wOpnuuWqjg7aJOwhZxeR4WcnLRQFz/AJ0Lg7rs/q30h3to91ZMoHbP5fdct1IXu/L+5Y8oHb3N5OCrLhn2EKyblTSqrOgcOamFVUrnbWydpV1O8DFwDuMJLK4kuviYBzRgtFZ0NJ0A8lXVT9KoP7LZxITAVmLew0YXDimOfAnQpsVKbKolZnVz2vu2eLk1jpLtAIHlKLBuDCjEikdeOKcwJfZ7PYrIQsUa7tEaI81RBNUA43oWvBbaGBE7kukZaTnc4+V3orosimB934p2JlG6pgdMeauVlpk+zGH8BNqFTeKco7eZZaZtOOoQdzv4WhxvHzmSxk9m0Ri6/enLIV2TkrpaT95yzNb2xx8lqyfJ7LANRnas7O9+X4LPO8tfjn48sRcD/UYtsWQXi90ESA0Xc11ejzFCyX2nAkmSLUSMRJWTJaXbIaAOslz3GSOyIF2CZk1NjbJNnrXugkG+zjhOocV039WXO11B2aw0j9gKPoyp7Ft03YTrKlRt1QaR+wfBL6Iq+yGrDc7+UfHzDy6239cNCpKccM6i2Z8NrmhcTpL6R04djkV2nuzLjZb3zsZ+4K9p0ax0WdPVsM73hbaA7LtixNHd/DZzqLbRwd4TyK4b+zr3w6LAJdsHMrNlLe0N0/5p9PE+Ec/5WfKj2h+X9yr2zLCRlzHFsDUSdQOA1p4UKmcFeSHODi1jYiZMXw0fzCZlLSWOAxIMI2tjCArT/wAKQFSmSABdgqr0paRs8jKYENVvZMYwpNkp0rXWabTfQp7qcEkaQY3Qpkw7TyLmmzAOIgXpxKrKljOC24ymMCAugSjaVCxtQNdDz4QeBKY0qur7VrVHnKuJrO0AA3yTasjOCcy0MbDQNACsMGhWUWiTTM8+1aNDCeJhMIU6rtWtUecqq0gGMYuSvInHYGXknRcre4BL/p7LQW3uHnpTKguKLPQ2p4WBh7R2eq3vwWEMJnaJjVesrOWuN4Z6GRuqVKT2iQx5tic3ZOBuOBWyn0aGvc4MaCXdm68C6bznkJvRwuB++eGCBrbFznWiXus4kgO7rTOjSuryvhpjZ+QSZL94/wAQk9D/AEO93vJ1P604l1+0tCR0QfZ7HO5hP4eLRnzG8E6RxUQhw1cFFvqM2t4XG6VuqflZPFy7DnfOpcjpX6QeBvk5yIK0Bnd/DZzqLTSHe2HkkDFn4TfefC0U8Ts9FxZXmOmdNdM3jWz1akZQe1+jm5MY7ueE+6Ck5SbzqsItKRFIUJVJbShJmIS2mXGcwHneiYbyl1BBLros37lU7TUpugA/aJPEoqdWXu0CBvxPoqos9m0HQFMmd3tqBNjLZJ1KU3SAgqOshxOAk8UTLmgavMpXo5eV1B2TsTKeCTalpO3yTWYKVmMKJA1EqIYQuVB6jigKKpUSpKQUVTmyIVyoSkAPFyzUz3o0haarrlmo907fRTe1To3JKga1pJAAJLicAEGUMcX2m1AWVJDR2rrTWhpGY90n8yXXqBuTi0CWkQQLjeTn3J2VVzTcGBjS1tgAybpjToldeE/FhneSaImdNrk0BZ+h3Cy4X3P5j+E+gAHOE4PxWbojGpqfhxCXx91eXTptKiMbVFv/ANYjE6Vx+lT7RvhHvldhzc12bPK4vTPfYfnvIh1sP/j/AAm+89aaZ5LM0yGfht996aw38PVcOd5dWPTVTd3Nn7ErKDju5IqLrmbRycl1vrfP1UsuBBFUhVhKJRrYJOlLLSZGbOmgq1cqdIShpMidZVkqJUFV2lxaPqzLtgwHFXRpkXZhMbzcjBVp+XGhrnYGt7JG1OalhMAUKGxEgaiKog2VCVChKWzSVJVFRTsLJVSqKiWwCu65Z6TvZznvKPKsEqYpjWOaJyoeWloodvCwBhMFwgGNRMp/+ow0AsqPJ+64SDeIu0LJ064Cg6ZgFgwn6zQtPSFSm0sFSQ6m1jhDiBoGHhJjUu74/wBXLn2SxwMmzF4MXkjsjGb5WTo+A+rP2x6rc651ScbU7oBCydHTbqRf2hPmo+P9q1v6t9OrdjyUVvGxRb6YmtZPzC5HTxgtwvnyLV1p9fXzXP6UyLrGQO80kjXNxB1oh0VJ2A+yIP6nfFPaYO34rk0cvLSQ8EGRBIIm++OK2MyoFwEiQCYzxaiVwZyy9OvGyxvpYN1Pj/IhFU5n0hJpOzf3PUFStV8iOaV5JGm4bAiBSmmBxHApgekVFKhKGVaaVkqkJqgYkcVXXDWdgJVyWgxVKQcrvgMqnYz4kJbsrqES2hUOtzmjyBVeGXovKNlMTcmNXErZVlAEikBtvk5himZP0hXcJdTpAkYS5t+iL4T/AIsi8464RErn0ssq3+x/+gHom/1T89KLv/Y0pX48vQ8o1ShIWZuVHPTdxafVT+u/t1f0A8is7hn6V5T20qlmPSdPOXN8VN49FQ6TpHCrT/VHNTccvuHuNSpKblTDhUYfzt+Kt1URiNxBU2WHCMrqeqW93cGmyPVKyqpnvvSuv7YiSG6ATmuwCrDG2qys062UZK2q2w/uuN8GDcZHmFoygAmXNaTAvIkwMFgpdIC6yHOIxaAQb/FCvKMrc7u0nCc7yBHCV0yZ61GF19s+U5YJe4kCXGNNwAwQdDkwXEd90jYLkv8A0YEySXX4RErotpxAAgCIAwC1wwsTllNaN6zTzVqrP8Xwor1EH2uSUGhR2PzoQA3fO1VolvxSKuSsdBc0EgGDxPBMmSo50efL+UBlf0cLTCw2Cx0mLwZBEEExnlFUoFwINQjGYa0fFai88uaAv5nmpuOKpcmDI+usAVDTc/tS4Tf2iR2YGaFqax/2x+Vo5kpzWkjNCKYF6z8MfSt32B1DS553xyhQ5O3ROGN/NMIzKjgdquYyC8rEDAC44QFbX4xCGo67fn4pVrFV2npp6y/doGhL6/5gKjPklTA3eqZbE90kapzDVHkEsC/DSUxp8lVrDfHJTVQ1oMY3xzREH5KU3BMBv25kD/Ev24qCpfOxS187VYbsSsAS+/XoUIGfzv3IXYpgGfgjotMrslYTexhxxa0+iQ/ouiR9FTxnuR5hdCQc2f1uS6uEZtiewxUejKQNzG6wbRHmYWpjYwuvzCOSjRjs/hNbT1+SOjqoOvjKstN/ztRx8VTmXFEIoEyPJEyn87lTgjm/emE6udKio6Pm9WjR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eg;base64,/9j/4AAQSkZJRgABAQAAAQABAAD/2wCEAAkGBhQSERUUExQUFRQUFBcXFBQXFBcUFBUUFBQVFRUXFBQXHCYeFxkjGhQXHy8gJCcpLCwsFR4xNTAqNSYrLCkBCQoKDgwOGg8PGiwkHCQsKSwsLCwsKSksLCwsLCksKSwsLCwsLCwsLCksKSksKSwsKSwsLCwsLCwsLCwsKSwsKf/AABEIAM4A9QMBIgACEQEDEQH/xAAbAAACAwEBAQAAAAAAAAAAAAACAwABBAUGB//EAEEQAAEDAQMIBwQJAwQDAAAAAAEAAhEDEiExBEFRYXGBkbEFEyIycqHBI7LR8DNCUmJzgpLC4RRjohU0s/FDU6P/xAAYAQADAQEAAAAAAAAAAAAAAAAAAQIDBP/EACMRAQEAAgICAgIDAQAAAAAAAAABAhEhMRJRA0EiMhNCcYH/2gAMAwEAAhEDEQA/APoziZ4oDWIjZmCZVF+Gn1WDKcuayLUzmunioqmgknMTsTZMZ83Ncw9MMzWhuWrJ+kgTcHbwiHRWjrQg3JNbLQ0nsvP5IWc9KD7L7tQHkkGx8/OZQAxvWI9JT9Soi/1I4BjvP4JQ2sE6M+tCDzWY9IOP1DxPwS25ZUn6PPrRsWN73DV8yo54vw4rH/XOm6nPKdkK/wCof9gBLcGmwtA0Yacb1A3l8FjbXfgWgDbPqoa9T7DbvvFRcpD1a2ROKjm6vmOS5ZfVDrQz4gu7I8I4JrnVTmaOaf8AJj7PxraahjD504oRIvvMkXHfmCxmlWP2eIV9XW0tHDRsS859jx9NrHXo5kYSud1dae8OI+ChpVtP+Snzh+LphDM6vnMuW6hWP1j+tUMjq5yf1I84PF1LWo/OhAcN65w6PqfLlB0W75Km5w/F0LSrrL8RxXPHRZ+SEL+jYzE7IR/JD8HT65oxI4oDlbRPaHFcwZINk4T/AAnMyAHM7TiMNQzovyQeLosqTvRWsFzOi6sOLJJGLZ1HQum14uWku01doqKF/wAwoncdiVsrzN4IxXlHZRbymCCBbOOpezrVw046ea85leX0nVmwH2gXAkxZkHMAtsuqxx7dDo6kHAE355uvnC7QtmVZSWWbN1okXXYNJ9Fk6MdeREECOFyPpU/R/ic2OXLLp0ZRmy6qSQJvcbzN4AxWVlUSQjeJqOxgGB+m9W2gJBzjBZb9qMZgjlKc6+BmEnfgiY6VOi3BKi1WCESRgDUSsKJGCyja0CCROqeapUUdAqszDamNYrcEUJfZnNwVEI2YIKroC0QGFFcqFTTAVYKsqQg0lVaV2VSAhKztylrjATnBKbk8X5rRMbRCWjJypsgeLmtuSiI3jbcVkyn6vjHNaqTu03xftKUFcrJDFYa2FdS0uXSEVmznb6FdKZXVh0yyH5q0IKi14Tt1Mpodo4btq4dPohtqbTcXaziuvlbu2cYv43rzNKsRUIk95w8ytsrqVlJy7eRiKtTUYV9JPuZqqs8w4eqRQeesfv5q+kXmw38Wmf8AJcWdm+HXjNwlnfdOk800FZ6WM6Z5p4WMFKq1BZMY3BMcbxv8kl1CfT+UYYSe1GBAjmVbObqnAtvuxnXCcXGQNUlLDDBnQQPihsPEGRNmD8UgJz5AMXHGEFGsS6IMXwTiYjMhouMNjACNsppa7NAOeb8Ua+hs1CVGtgR56VCosaRT3wJOzim00iq2RvHNaKaUB7QlVO8Bt5JlkmCFTqWF+GpaxnSjf85kuo82tUGU5lMgR5oTTv1Qlo9gaMCoSSTmA5ouq0EhRtHXinPZcra6eMK3Kuq0FTq9Jn50KaqWrVIoVQg2XKRh4mp1G9zfF+xKyge8E3JAAWxhadH6SlJwMnNb9Mzw367nLowJXMeIq09gG+9dI/OzOunDpnlORtCtUBs81FZbasoHaO9eVf8A7ki+JfxL16uviV5p49q7TbdzWuXVZ49urRMVnDSXb4mVOkz2B+JT95C+oBWaZ+u8Y6Q4JvSMFgvHfZnH2lw/2dfUUWwG7D6K5V1Pq7D6KBRCVChUnzSarzbYNNonYAnJtO9HBJrMJuJgRxV1KhviLhKJ1Tu6/VVIVv0qgyGtGoJiC12o1SoHS4jMAFFOa6NAQuCpjsNeCY7BHJwioLk14MXYoKsRvTmBI6sPMtzSTyVnKRDozEjadXFLsSRqnPpThSGhacMuQMebH3o80OUVOyDMSRengDG6dOdLqUmnETKfB8kVqhbESb43YI21DaskDCbj5IMoYAB4hzRVKJthwImCIKOC5NLxhnVwl0qMXnE5/gmFTVxCqUJQylTZa5uO1OyO+yR94/4rPVEk33THlnWjI2wYzBr/ACACcnBVy6x7bD94fPFdIZ/guZlToLToe0eRK61grfHpNWAoo0ahwUWmy0dXqG+4cM689Xf7V/jcu/UC89W+mf8AiO5K8uqjHuOqT23eJ3NZ8sizTP8AeAJjNOrNKeGy52081eWMAoTaEio2GwZjrGYnALjw3cnRlqYtFT6u/wBEEo6oJiIu0/wl9WQbyDOFxlZ/UIFQ9puiTySGumox2Y2wOFy1PZNxQ1KAMXxZwWmOURlKGJLhs4KqjpcDmBuRmgMQTOmcdqPqwAjcTqkmQ6dKvO7YmwpCna9FNPdnAfBNVwoUqciFNplKJTKRSVoTzA3q6ryDdEXIcodDd45hTKKt4F+PJaRnachUD5CW+teBqJ4KVBylkx4gTsCIlB1/ZB0oBlExcRKLspYe1ypzkp5kESRdiMdyTTDWi1Lr75JJRJwe+WklVaCV/UNOBnYlOyxgxc0bSAp1TWSL/F8AtOS4E/df5mFmYJaCMLUzmx0rTkvcJ+473k8YMnG6S7s/fbduMrrv45xzXK6QvY7U9nJy6jXdnVHounDpnkJhuUQ2sNgzalFRbPrBecrH2z9HWftXpajV53Kbqz/GPNoWntM+nUpPvO0+iKtTtU3txkVAB96wbO+YWeg8z8/ZafVa6Gn+56FcMusnTlNxVFxLWmy7AXWTjF/mjnbIJmdgPqtLDcNp94rNU77tv7GosiS6j7LSdAlLfUJALcXCRKrLfo3bI4omth3hYAnOJtF3vRtPATjn2qyUuo6Gk5wCra49kapKR7+hgIgkddeNZj4qVKl+5LVPbQolh916MpaNC5XTQJlPBKGKqyRvngo4y4aIJ4qnvuR0hcNi03wzs5DVJDTGMGEgNtGdLQNmcpzmz8FYbqCW9DWyDSPZ0NERuiUuuwgNH3hHFaykV5LmDXPAFOUWcK6sySd2xLq0DZA1EHWDetSqUbp+K8laQxo0Xedy8+zJW1GVXWLbuvqgG1EC433hdt7Vm6poEwMTm1qsfk8S8NuWcmsVLTKbzB7ME2TdhEeq7+RnsH8Med65hpCw1pcZaZ70AmSW3aBdwXRyYQx3haPJVnfLRSacrLL6VQ6HN8pXSpnsi44C/NgsGWx1NbxN9Fsyd/Zb4RyCv4+hk0HcoqDQVSrktHFcLK/9w7xt3dkLtm4cVxK49s+dLPcatEtVPHh502LbSz+Nqxg9rcz/AIx8FpZ9bxN5hcG/zdXWLaw3fmPz5rNV752j3AtNLP4vQLLW753e5/Cq8pJrtkAaxOyUdjtE5s25EEUqZU65KeJkImtvnSExQuw1p7LRbaeGFwVsZJk5k2FAEbPxLFG+/Thm3ppCtUSlaYYUYblFKeCk1kXhSmYcdEAb0YCllaRFiHFWQqDVdpKmVhIGtLo4u0XAcMVoI2cECLZ0WiSRB+04Hym9KNW5k/YLjB0N+K1WRjAnTCw5WMQM1M+ZCeNlTZYc2qI+OsZ0Dz2Um1e4RqG4Qo6pcAozjTC7Z8qyVpfbeLxZDDO2bs66mSvmk46XRwgLkV6j7Zb1YLSR7SbxhmzXrp5KIofmPMLTd1NlqfTLlf0Vcax6J+SxZb4RHBZsod7Ov58Gp+Q302H7o/6Wvx9cpybASqVWdZw1KK0HG7zXEy0+0qHWzyaF2nunX/2uJl/0j/yXbGrSfaa0u7wOpnuuWqjg7aJOwhZxeR4WcnLRQFz/AJ0Lg7rs/q30h3to91ZMoHbP5fdct1IXu/L+5Y8oHb3N5OCrLhn2EKyblTSqrOgcOamFVUrnbWydpV1O8DFwDuMJLK4kuviYBzRgtFZ0NJ0A8lXVT9KoP7LZxITAVmLew0YXDimOfAnQpsVKbKolZnVz2vu2eLk1jpLtAIHlKLBuDCjEikdeOKcwJfZ7PYrIQsUa7tEaI81RBNUA43oWvBbaGBE7kukZaTnc4+V3orosimB934p2JlG6pgdMeauVlpk+zGH8BNqFTeKco7eZZaZtOOoQdzv4WhxvHzmSxk9m0Ri6/enLIV2TkrpaT95yzNb2xx8lqyfJ7LANRnas7O9+X4LPO8tfjn48sRcD/UYtsWQXi90ESA0Xc11ejzFCyX2nAkmSLUSMRJWTJaXbIaAOslz3GSOyIF2CZk1NjbJNnrXugkG+zjhOocV039WXO11B2aw0j9gKPoyp7Ft03YTrKlRt1QaR+wfBL6Iq+yGrDc7+UfHzDy6239cNCpKccM6i2Z8NrmhcTpL6R04djkV2nuzLjZb3zsZ+4K9p0ax0WdPVsM73hbaA7LtixNHd/DZzqLbRwd4TyK4b+zr3w6LAJdsHMrNlLe0N0/5p9PE+Ec/5WfKj2h+X9yr2zLCRlzHFsDUSdQOA1p4UKmcFeSHODi1jYiZMXw0fzCZlLSWOAxIMI2tjCArT/wAKQFSmSABdgqr0paRs8jKYENVvZMYwpNkp0rXWabTfQp7qcEkaQY3Qpkw7TyLmmzAOIgXpxKrKljOC24ymMCAugSjaVCxtQNdDz4QeBKY0qur7VrVHnKuJrO0AA3yTasjOCcy0MbDQNACsMGhWUWiTTM8+1aNDCeJhMIU6rtWtUecqq0gGMYuSvInHYGXknRcre4BL/p7LQW3uHnpTKguKLPQ2p4WBh7R2eq3vwWEMJnaJjVesrOWuN4Z6GRuqVKT2iQx5tic3ZOBuOBWyn0aGvc4MaCXdm68C6bznkJvRwuB++eGCBrbFznWiXus4kgO7rTOjSuryvhpjZ+QSZL94/wAQk9D/AEO93vJ1P604l1+0tCR0QfZ7HO5hP4eLRnzG8E6RxUQhw1cFFvqM2t4XG6VuqflZPFy7DnfOpcjpX6QeBvk5yIK0Bnd/DZzqLTSHe2HkkDFn4TfefC0U8Ts9FxZXmOmdNdM3jWz1akZQe1+jm5MY7ueE+6Ck5SbzqsItKRFIUJVJbShJmIS2mXGcwHneiYbyl1BBLros37lU7TUpugA/aJPEoqdWXu0CBvxPoqos9m0HQFMmd3tqBNjLZJ1KU3SAgqOshxOAk8UTLmgavMpXo5eV1B2TsTKeCTalpO3yTWYKVmMKJA1EqIYQuVB6jigKKpUSpKQUVTmyIVyoSkAPFyzUz3o0haarrlmo907fRTe1To3JKga1pJAAJLicAEGUMcX2m1AWVJDR2rrTWhpGY90n8yXXqBuTi0CWkQQLjeTn3J2VVzTcGBjS1tgAybpjToldeE/FhneSaImdNrk0BZ+h3Cy4X3P5j+E+gAHOE4PxWbojGpqfhxCXx91eXTptKiMbVFv/ANYjE6Vx+lT7RvhHvldhzc12bPK4vTPfYfnvIh1sP/j/AAm+89aaZ5LM0yGfht996aw38PVcOd5dWPTVTd3Nn7ErKDju5IqLrmbRycl1vrfP1UsuBBFUhVhKJRrYJOlLLSZGbOmgq1cqdIShpMidZVkqJUFV2lxaPqzLtgwHFXRpkXZhMbzcjBVp+XGhrnYGt7JG1OalhMAUKGxEgaiKog2VCVChKWzSVJVFRTsLJVSqKiWwCu65Z6TvZznvKPKsEqYpjWOaJyoeWloodvCwBhMFwgGNRMp/+ow0AsqPJ+64SDeIu0LJ064Cg6ZgFgwn6zQtPSFSm0sFSQ6m1jhDiBoGHhJjUu74/wBXLn2SxwMmzF4MXkjsjGb5WTo+A+rP2x6rc651ScbU7oBCydHTbqRf2hPmo+P9q1v6t9OrdjyUVvGxRb6YmtZPzC5HTxgtwvnyLV1p9fXzXP6UyLrGQO80kjXNxB1oh0VJ2A+yIP6nfFPaYO34rk0cvLSQ8EGRBIIm++OK2MyoFwEiQCYzxaiVwZyy9OvGyxvpYN1Pj/IhFU5n0hJpOzf3PUFStV8iOaV5JGm4bAiBSmmBxHApgekVFKhKGVaaVkqkJqgYkcVXXDWdgJVyWgxVKQcrvgMqnYz4kJbsrqES2hUOtzmjyBVeGXovKNlMTcmNXErZVlAEikBtvk5himZP0hXcJdTpAkYS5t+iL4T/AIsi8464RErn0ssq3+x/+gHom/1T89KLv/Y0pX48vQ8o1ShIWZuVHPTdxafVT+u/t1f0A8is7hn6V5T20qlmPSdPOXN8VN49FQ6TpHCrT/VHNTccvuHuNSpKblTDhUYfzt+Kt1URiNxBU2WHCMrqeqW93cGmyPVKyqpnvvSuv7YiSG6ATmuwCrDG2qys062UZK2q2w/uuN8GDcZHmFoygAmXNaTAvIkwMFgpdIC6yHOIxaAQb/FCvKMrc7u0nCc7yBHCV0yZ61GF19s+U5YJe4kCXGNNwAwQdDkwXEd90jYLkv8A0YEySXX4RErotpxAAgCIAwC1wwsTllNaN6zTzVqrP8Xwor1EH2uSUGhR2PzoQA3fO1VolvxSKuSsdBc0EgGDxPBMmSo50efL+UBlf0cLTCw2Cx0mLwZBEEExnlFUoFwINQjGYa0fFai88uaAv5nmpuOKpcmDI+usAVDTc/tS4Tf2iR2YGaFqax/2x+Vo5kpzWkjNCKYF6z8MfSt32B1DS553xyhQ5O3ROGN/NMIzKjgdquYyC8rEDAC44QFbX4xCGo67fn4pVrFV2npp6y/doGhL6/5gKjPklTA3eqZbE90kapzDVHkEsC/DSUxp8lVrDfHJTVQ1oMY3xzREH5KU3BMBv25kD/Ev24qCpfOxS187VYbsSsAS+/XoUIGfzv3IXYpgGfgjotMrslYTexhxxa0+iQ/ouiR9FTxnuR5hdCQc2f1uS6uEZtiewxUejKQNzG6wbRHmYWpjYwuvzCOSjRjs/hNbT1+SOjqoOvjKstN/ztRx8VTmXFEIoEyPJEyn87lTgjm/emE6udKio6Pm9WjR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21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309877" cy="530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r>
              <a:rPr lang="ru-RU" b="1" dirty="0" smtClean="0"/>
              <a:t>Дневник Тани Савичевой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7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litera.lib.ru/bio/mikson_il_savicheva/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59"/>
          <a:stretch/>
        </p:blipFill>
        <p:spPr bwMode="auto">
          <a:xfrm>
            <a:off x="251520" y="552091"/>
            <a:ext cx="168613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b.rus.ec/i/5/451805/i_0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9"/>
          <a:stretch/>
        </p:blipFill>
        <p:spPr bwMode="auto">
          <a:xfrm>
            <a:off x="7365754" y="3796193"/>
            <a:ext cx="1684285" cy="250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ilitera.lib.ru/bio/mikson_il_savicheva/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2"/>
          <a:stretch/>
        </p:blipFill>
        <p:spPr bwMode="auto">
          <a:xfrm>
            <a:off x="2051720" y="3857612"/>
            <a:ext cx="1512168" cy="24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ilitera.lib.ru/bio/mikson_il_savicheva/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8" r="5449"/>
          <a:stretch/>
        </p:blipFill>
        <p:spPr bwMode="auto">
          <a:xfrm>
            <a:off x="6623457" y="518420"/>
            <a:ext cx="1663593" cy="28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chuvrdub.ru/images/var_opishem_prosto_krasivo/image05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6"/>
          <a:stretch/>
        </p:blipFill>
        <p:spPr bwMode="auto">
          <a:xfrm>
            <a:off x="3707904" y="3929815"/>
            <a:ext cx="1759970" cy="23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huvrdub.ru/images/var_opishem_prosto_krasivo/image05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9"/>
          <a:stretch/>
        </p:blipFill>
        <p:spPr bwMode="auto">
          <a:xfrm>
            <a:off x="5669966" y="3876553"/>
            <a:ext cx="1566330" cy="233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ljplus.ru/img4/a/s/askai_1/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0" t="2130" b="9466"/>
          <a:stretch/>
        </p:blipFill>
        <p:spPr bwMode="auto">
          <a:xfrm>
            <a:off x="2411760" y="572745"/>
            <a:ext cx="1745083" cy="27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do.gendocs.ru/pars_docs/tw_refs/74/73189/73189_html_m22f0365c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4" t="48772" r="2026" b="2286"/>
          <a:stretch/>
        </p:blipFill>
        <p:spPr bwMode="auto">
          <a:xfrm>
            <a:off x="4499992" y="508278"/>
            <a:ext cx="1793847" cy="25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refdb.ru/images/1193/2384101/m277538bc.g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 r="31788" b="50000"/>
          <a:stretch/>
        </p:blipFill>
        <p:spPr bwMode="auto">
          <a:xfrm>
            <a:off x="0" y="3815506"/>
            <a:ext cx="1760000" cy="250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9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50912"/>
          </a:xfrm>
        </p:spPr>
        <p:txBody>
          <a:bodyPr/>
          <a:lstStyle/>
          <a:p>
            <a:r>
              <a:rPr lang="ru-RU" b="1" dirty="0" smtClean="0"/>
              <a:t>Дорога через Ладожское озеро</a:t>
            </a:r>
            <a:endParaRPr lang="ru-RU" b="1" dirty="0"/>
          </a:p>
        </p:txBody>
      </p:sp>
      <p:pic>
        <p:nvPicPr>
          <p:cNvPr id="7170" name="Picture 2" descr="http://newsletter.infoflot.ru/Articles/2014/05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527201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0.liveinternet.ru/images/attach/c/7/96/761/96761396_3109898_karta_kol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3816424" cy="35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260648"/>
            <a:ext cx="8496944" cy="129614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1200" b="1" dirty="0"/>
              <a:t>152 дня действовала ледовая </a:t>
            </a:r>
            <a:r>
              <a:rPr lang="ru-RU" sz="11200" b="1" dirty="0" smtClean="0"/>
              <a:t>«Дорога жизни»</a:t>
            </a:r>
          </a:p>
          <a:p>
            <a:pPr marL="0" indent="0">
              <a:buNone/>
            </a:pPr>
            <a:r>
              <a:rPr lang="ru-RU" sz="9600" dirty="0" smtClean="0"/>
              <a:t>Через </a:t>
            </a:r>
            <a:r>
              <a:rPr lang="ru-RU" sz="9600" dirty="0"/>
              <a:t>Ладожское озеро — единственную оставшуюся коммуникацию — Ленинград сохранил связь со страной</a:t>
            </a:r>
            <a:r>
              <a:rPr lang="ru-RU" sz="11200" dirty="0"/>
              <a:t>.</a:t>
            </a:r>
          </a:p>
          <a:p>
            <a:pPr marL="0" indent="0">
              <a:buNone/>
            </a:pPr>
            <a:endParaRPr lang="ru-RU" sz="11200" b="1" dirty="0"/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25356"/>
          <a:stretch/>
        </p:blipFill>
        <p:spPr>
          <a:xfrm>
            <a:off x="4897152" y="4749550"/>
            <a:ext cx="3986019" cy="1712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999815"/>
            <a:ext cx="46805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По льду Ладожского озера шли</a:t>
            </a:r>
          </a:p>
          <a:p>
            <a:r>
              <a:rPr lang="ru-RU" sz="2200" dirty="0" smtClean="0"/>
              <a:t>автомобили с продовольствием </a:t>
            </a:r>
          </a:p>
          <a:p>
            <a:r>
              <a:rPr lang="ru-RU" sz="2200" dirty="0" smtClean="0"/>
              <a:t>и медикаментами. Обратно на них отправляли истощенных голодом женщин и детей. Ладожская дорога помогла горожанам выжить. За это её назвали «Дорогой жизни».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2"/>
          <a:stretch/>
        </p:blipFill>
        <p:spPr>
          <a:xfrm>
            <a:off x="641005" y="1556792"/>
            <a:ext cx="3816424" cy="224574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64" y="1556792"/>
            <a:ext cx="3744416" cy="280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6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68"/>
    </mc:Choice>
    <mc:Fallback xmlns="">
      <p:transition spd="slow" advTm="545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79712" y="1133455"/>
            <a:ext cx="4896544" cy="503184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«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Щи из подорожника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Пюре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крапивы и щавеля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Котлеты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свекольной ботвы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Биточки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лебеды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Шницель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капустного листа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Печень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жмыха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Торт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дуранды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Соус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</a:t>
            </a:r>
            <a:r>
              <a:rPr lang="ru-RU" sz="2800" dirty="0" err="1">
                <a:latin typeface="Times New Roman CYR"/>
                <a:ea typeface="Times New Roman"/>
                <a:cs typeface="Times New Roman"/>
              </a:rPr>
              <a:t>рыбнокостной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 муки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Оладьи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казеина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Суп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из дрожжей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 CYR"/>
                <a:ea typeface="Times New Roman"/>
                <a:cs typeface="Times New Roman"/>
              </a:rPr>
              <a:t>- Соевое </a:t>
            </a:r>
            <a:r>
              <a:rPr lang="ru-RU" sz="2800" dirty="0">
                <a:latin typeface="Times New Roman CYR"/>
                <a:ea typeface="Times New Roman"/>
                <a:cs typeface="Times New Roman"/>
              </a:rPr>
              <a:t>молоко (по талонам)».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444D26">
                    <a:lumMod val="75000"/>
                  </a:srgbClr>
                </a:solidFill>
              </a:rPr>
              <a:t> </a:t>
            </a:r>
            <a:endParaRPr lang="ru-RU" sz="2400" dirty="0">
              <a:solidFill>
                <a:srgbClr val="444D26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88001"/>
            <a:ext cx="5616624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Times New Roman CYR"/>
                <a:ea typeface="Times New Roman"/>
                <a:cs typeface="Times New Roman"/>
              </a:rPr>
              <a:t>Лучший повар — голод</a:t>
            </a: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 CYR"/>
                <a:ea typeface="Times New Roman"/>
                <a:cs typeface="Times New Roman"/>
              </a:rPr>
              <a:t>!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 CYR"/>
                <a:ea typeface="Times New Roman"/>
                <a:cs typeface="Times New Roman"/>
              </a:rPr>
              <a:t>(Говаривали немцы в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 CYR"/>
                <a:ea typeface="Times New Roman"/>
                <a:cs typeface="Times New Roman"/>
              </a:rPr>
              <a:t>старину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 CYR"/>
                <a:ea typeface="Times New Roman"/>
                <a:cs typeface="Times New Roman"/>
              </a:rPr>
              <a:t>)</a:t>
            </a:r>
            <a:endParaRPr lang="ru-RU" dirty="0">
              <a:solidFill>
                <a:schemeClr val="bg2">
                  <a:lumMod val="75000"/>
                </a:schemeClr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6165304"/>
            <a:ext cx="558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latin typeface="+mj-lt"/>
                <a:ea typeface="Times New Roman"/>
              </a:rPr>
              <a:t>(Меню </a:t>
            </a:r>
            <a:r>
              <a:rPr lang="ru-RU" b="1" dirty="0">
                <a:latin typeface="+mj-lt"/>
                <a:ea typeface="Times New Roman"/>
              </a:rPr>
              <a:t>сорок второго года </a:t>
            </a:r>
            <a:r>
              <a:rPr lang="ru-RU" b="1" dirty="0" smtClean="0">
                <a:latin typeface="+mj-lt"/>
                <a:ea typeface="Times New Roman"/>
              </a:rPr>
              <a:t>заводской столовой) 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31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61">
        <p:fade/>
      </p:transition>
    </mc:Choice>
    <mc:Fallback xmlns="">
      <p:transition spd="med" advTm="262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2240"/>
            <a:ext cx="4464496" cy="5857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2780928"/>
            <a:ext cx="391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latin typeface="+mj-lt"/>
                <a:cs typeface="Times New Roman" panose="02020603050405020304" pitchFamily="18" charset="0"/>
              </a:rPr>
              <a:t>Поэтесса</a:t>
            </a:r>
          </a:p>
          <a:p>
            <a:pPr lvl="0" algn="ctr"/>
            <a:r>
              <a:rPr lang="ru-RU" sz="3200" b="1" dirty="0">
                <a:latin typeface="+mj-lt"/>
                <a:cs typeface="Times New Roman" panose="02020603050405020304" pitchFamily="18" charset="0"/>
              </a:rPr>
              <a:t>Ольга Федоровна </a:t>
            </a:r>
            <a:r>
              <a:rPr lang="ru-RU" sz="3200" b="1" dirty="0" err="1">
                <a:latin typeface="+mj-lt"/>
                <a:cs typeface="Times New Roman" panose="02020603050405020304" pitchFamily="18" charset="0"/>
              </a:rPr>
              <a:t>Берггольц</a:t>
            </a:r>
            <a:r>
              <a:rPr lang="ru-RU" sz="3200" b="1" dirty="0">
                <a:latin typeface="+mj-lt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+mj-lt"/>
                <a:cs typeface="Times New Roman" panose="02020603050405020304" pitchFamily="18" charset="0"/>
              </a:rPr>
            </a:br>
            <a:r>
              <a:rPr lang="ru-RU" sz="3200" dirty="0">
                <a:latin typeface="+mj-lt"/>
                <a:cs typeface="Times New Roman" panose="02020603050405020304" pitchFamily="18" charset="0"/>
              </a:rPr>
              <a:t>(1910 г.—1975 г.)</a:t>
            </a:r>
          </a:p>
        </p:txBody>
      </p:sp>
    </p:spTree>
    <p:extLst>
      <p:ext uri="{BB962C8B-B14F-4D97-AF65-F5344CB8AC3E}">
        <p14:creationId xmlns:p14="http://schemas.microsoft.com/office/powerpoint/2010/main" val="14911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3494615"/>
            <a:ext cx="3453814" cy="248133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5742" b="6347"/>
          <a:stretch/>
        </p:blipFill>
        <p:spPr bwMode="auto">
          <a:xfrm>
            <a:off x="446829" y="260648"/>
            <a:ext cx="3614057" cy="20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"/>
          <a:stretch/>
        </p:blipFill>
        <p:spPr bwMode="auto">
          <a:xfrm>
            <a:off x="4674266" y="156945"/>
            <a:ext cx="3809999" cy="213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9may-spasibo-im.ucoz.ru/material/il2m-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7"/>
          <a:stretch/>
        </p:blipFill>
        <p:spPr bwMode="auto">
          <a:xfrm>
            <a:off x="346174" y="3476901"/>
            <a:ext cx="3815366" cy="18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6829" y="22942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Танк  Т--34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Отличался </a:t>
            </a:r>
            <a:r>
              <a:rPr lang="ru-RU" dirty="0"/>
              <a:t>простой конструкции в сочетании с высокими боевыми возможностями.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3771" y="2276572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 smtClean="0"/>
              <a:t>Тяжелый танк ИС.  </a:t>
            </a:r>
          </a:p>
          <a:p>
            <a:r>
              <a:rPr lang="ru-RU" dirty="0" smtClean="0"/>
              <a:t>Имел </a:t>
            </a:r>
            <a:r>
              <a:rPr lang="ru-RU" dirty="0"/>
              <a:t>мощную броневую защиту, обеспечивавшую превосходство над немецкими танками.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6580" y="5376044"/>
            <a:ext cx="49122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Ил-2.</a:t>
            </a:r>
          </a:p>
          <a:p>
            <a:r>
              <a:rPr lang="ru-RU" dirty="0"/>
              <a:t>Советский штурмовик. </a:t>
            </a:r>
            <a:r>
              <a:rPr lang="ru-RU" dirty="0" smtClean="0"/>
              <a:t>Самолет-солдат.</a:t>
            </a:r>
          </a:p>
          <a:p>
            <a:r>
              <a:rPr lang="ru-RU" dirty="0" smtClean="0"/>
              <a:t>Обладал </a:t>
            </a:r>
            <a:r>
              <a:rPr lang="ru-RU" dirty="0"/>
              <a:t>мощным вооружением </a:t>
            </a:r>
            <a:r>
              <a:rPr lang="ru-RU" dirty="0" smtClean="0"/>
              <a:t>и броневой защитой.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41337" y="59449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БМ-13-16 </a:t>
            </a:r>
            <a:r>
              <a:rPr lang="ru-RU" b="1" dirty="0" smtClean="0"/>
              <a:t>«Катюша»</a:t>
            </a:r>
          </a:p>
          <a:p>
            <a:r>
              <a:rPr lang="ru-RU" dirty="0" smtClean="0"/>
              <a:t>Реактивная </a:t>
            </a:r>
            <a:r>
              <a:rPr lang="ru-RU" dirty="0"/>
              <a:t>Система Залпового </a:t>
            </a:r>
            <a:r>
              <a:rPr lang="ru-RU" dirty="0" smtClean="0"/>
              <a:t>Огня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8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дорога жизн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04664"/>
            <a:ext cx="7416824" cy="5562618"/>
          </a:xfrm>
        </p:spPr>
      </p:pic>
    </p:spTree>
    <p:extLst>
      <p:ext uri="{BB962C8B-B14F-4D97-AF65-F5344CB8AC3E}">
        <p14:creationId xmlns:p14="http://schemas.microsoft.com/office/powerpoint/2010/main" val="15612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784"/>
            <a:ext cx="8424936" cy="1872208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Композитор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>Дмитрий Дмитриевич Шостакович</a:t>
            </a:r>
            <a:br>
              <a:rPr lang="ru-RU" sz="3200" b="1" dirty="0"/>
            </a:br>
            <a:r>
              <a:rPr lang="ru-RU" sz="3200" dirty="0"/>
              <a:t>1906 г. </a:t>
            </a:r>
            <a:r>
              <a:rPr lang="ru-RU" sz="3200" dirty="0" smtClean="0"/>
              <a:t>–1975 </a:t>
            </a:r>
            <a:r>
              <a:rPr lang="ru-RU" sz="3200" dirty="0"/>
              <a:t>г.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5" name="Picture 2" descr="Коллекция: Dmitri Shostakovich - Romance - В поисках Бог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824536" cy="4492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0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689520"/>
            <a:ext cx="4049592" cy="50013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Прорыв блокады позволил установить постоянную железнодорожную связь с Большой </a:t>
            </a:r>
            <a:r>
              <a:rPr lang="ru-RU" dirty="0" smtClean="0"/>
              <a:t>землей, что незамедлительно сказалось </a:t>
            </a:r>
            <a:r>
              <a:rPr lang="ru-RU" dirty="0"/>
              <a:t>на снабжении населения продовольствием.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Однако </a:t>
            </a:r>
            <a:r>
              <a:rPr lang="ru-RU" dirty="0"/>
              <a:t>враг еще был у ворот. Его самолеты поднимались с аэродромов, расположенных вблизи Ленинграда, его артиллерийские орудия вели огонь по жилым кварталам и госпиталям, улицам и предприятиям.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695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4008" y="5229199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Изо дня в день они сторожили ленинградское небо.</a:t>
            </a:r>
          </a:p>
          <a:p>
            <a:r>
              <a:rPr lang="ru-RU" dirty="0"/>
              <a:t>	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620595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фото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военного корреспондента Д. Трахтенберга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01" y="260648"/>
            <a:ext cx="48482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62062" y="5867521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Первый поезд с Большой земли - большая радость!</a:t>
            </a:r>
          </a:p>
          <a:p>
            <a:r>
              <a:rPr lang="ru-RU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1593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261">
        <p:fade/>
      </p:transition>
    </mc:Choice>
    <mc:Fallback xmlns="">
      <p:transition spd="med" advTm="31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60648"/>
            <a:ext cx="4464496" cy="2880320"/>
          </a:xfrm>
        </p:spPr>
        <p:txBody>
          <a:bodyPr>
            <a:normAutofit/>
          </a:bodyPr>
          <a:lstStyle/>
          <a:p>
            <a:pPr lvl="0">
              <a:buClr>
                <a:srgbClr val="F3A447"/>
              </a:buClr>
            </a:pPr>
            <a:r>
              <a:rPr lang="ru-RU" sz="2000" dirty="0" smtClean="0">
                <a:solidFill>
                  <a:prstClr val="white"/>
                </a:solidFill>
              </a:rPr>
              <a:t>Никогда </a:t>
            </a:r>
            <a:r>
              <a:rPr lang="ru-RU" sz="2000" dirty="0">
                <a:solidFill>
                  <a:prstClr val="white"/>
                </a:solidFill>
              </a:rPr>
              <a:t>ленинградцы не забудут день </a:t>
            </a:r>
            <a:r>
              <a:rPr lang="ru-RU" sz="2000" b="1" dirty="0">
                <a:solidFill>
                  <a:prstClr val="white"/>
                </a:solidFill>
              </a:rPr>
              <a:t>27 января 1944 года</a:t>
            </a:r>
            <a:r>
              <a:rPr lang="ru-RU" sz="2000" dirty="0">
                <a:solidFill>
                  <a:prstClr val="white"/>
                </a:solidFill>
              </a:rPr>
              <a:t>. С волнением и радостью слушали они по радио обращение Военного совета Ленинградского фронта: «Город Ленинград полностью освобожден от вражеской блокады…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93" y="476672"/>
            <a:ext cx="2769450" cy="2294028"/>
          </a:xfrm>
        </p:spPr>
      </p:pic>
      <p:sp>
        <p:nvSpPr>
          <p:cNvPr id="4" name="Прямоугольник 3"/>
          <p:cNvSpPr/>
          <p:nvPr/>
        </p:nvSpPr>
        <p:spPr>
          <a:xfrm>
            <a:off x="5005671" y="2740278"/>
            <a:ext cx="3783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Первый салют Победы на Неве.</a:t>
            </a:r>
          </a:p>
        </p:txBody>
      </p:sp>
      <p:pic>
        <p:nvPicPr>
          <p:cNvPr id="1026" name="Picture 2" descr="http://blokada.otrok.ru/library/podvig/ph1/9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30948"/>
            <a:ext cx="2664296" cy="34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6331532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Дети вернулись в родной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город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dirty="0"/>
              <a:t>	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04" y="3285070"/>
            <a:ext cx="3338736" cy="293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08104" y="61911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Спасибо, родные! </a:t>
            </a:r>
            <a:endParaRPr lang="ru-RU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4531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92">
        <p:fade/>
      </p:transition>
    </mc:Choice>
    <mc:Fallback xmlns="">
      <p:transition spd="med" advTm="251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467544" y="2996952"/>
            <a:ext cx="8496944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1907704" y="3176972"/>
            <a:ext cx="360040" cy="36004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prstClr val="white"/>
              </a:solidFill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4491360" y="3142895"/>
            <a:ext cx="360040" cy="36004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prstClr val="white"/>
              </a:solidFill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7020272" y="3176972"/>
            <a:ext cx="360040" cy="36004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0129" y="815415"/>
            <a:ext cx="3602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Хронология  Блокады: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9475" y="2528796"/>
            <a:ext cx="252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18 января 1943 г.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929" y="2380691"/>
            <a:ext cx="3043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6-8  сентября </a:t>
            </a:r>
            <a:r>
              <a:rPr lang="ru-RU" sz="2400" b="1" dirty="0" smtClean="0"/>
              <a:t>1941 г.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50738" y="3717032"/>
            <a:ext cx="2296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Начало Блокады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23928" y="3717032"/>
            <a:ext cx="2386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Прорыв Блокады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31448" y="2366312"/>
            <a:ext cx="3018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14-27 января 1944 г. 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576953" y="3749377"/>
            <a:ext cx="2127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Полное снятие </a:t>
            </a:r>
          </a:p>
          <a:p>
            <a:pPr algn="ctr"/>
            <a:r>
              <a:rPr lang="ru-RU" sz="2000" b="1" dirty="0" smtClean="0"/>
              <a:t>Блокады</a:t>
            </a:r>
            <a:endParaRPr lang="ru-RU" sz="2000" b="1" dirty="0"/>
          </a:p>
        </p:txBody>
      </p:sp>
      <p:pic>
        <p:nvPicPr>
          <p:cNvPr id="17" name="DD-Shostakovich-Simfoniya-7-Leningradskaya-Chast_-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9020" y="60079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9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71600" y="1196752"/>
            <a:ext cx="7488832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prstClr val="white"/>
                </a:solidFill>
              </a:rPr>
              <a:t>«Сравнять </a:t>
            </a:r>
            <a:r>
              <a:rPr lang="ru-RU" sz="2400" i="1" dirty="0">
                <a:solidFill>
                  <a:prstClr val="white"/>
                </a:solidFill>
              </a:rPr>
              <a:t>Ленинград с землей, полностью истребить его </a:t>
            </a:r>
            <a:r>
              <a:rPr lang="ru-RU" sz="2400" i="1" dirty="0" smtClean="0">
                <a:solidFill>
                  <a:prstClr val="white"/>
                </a:solidFill>
              </a:rPr>
              <a:t>население», - гласила секретная директива Гитлера. Но подвиг ленинградцев вызван не угрозой уничтожения…</a:t>
            </a:r>
            <a:r>
              <a:rPr lang="ru-RU" sz="2400" i="1" dirty="0"/>
              <a:t>Нет, тут было другое: простое и непреложное желание защитить свой образ жизни. Мы не рабы, рабы не </a:t>
            </a:r>
            <a:r>
              <a:rPr lang="ru-RU" sz="2400" i="1" dirty="0" smtClean="0"/>
              <a:t>мы, м</a:t>
            </a:r>
            <a:r>
              <a:rPr lang="ru-RU" sz="2400" i="1" dirty="0" smtClean="0">
                <a:solidFill>
                  <a:prstClr val="white"/>
                </a:solidFill>
              </a:rPr>
              <a:t>ы </a:t>
            </a:r>
            <a:r>
              <a:rPr lang="ru-RU" sz="2400" i="1" dirty="0">
                <a:solidFill>
                  <a:prstClr val="white"/>
                </a:solidFill>
              </a:rPr>
              <a:t>должны были схватиться с фашизмом, стать на его пути, отстоять свободу, достоинство людей. Вот в чем оправдание и смысл подвига </a:t>
            </a:r>
            <a:r>
              <a:rPr lang="ru-RU" sz="2400" i="1" dirty="0" smtClean="0">
                <a:solidFill>
                  <a:prstClr val="white"/>
                </a:solidFill>
              </a:rPr>
              <a:t>Ленинграда.</a:t>
            </a:r>
          </a:p>
          <a:p>
            <a:r>
              <a:rPr lang="ru-RU" sz="2400" i="1" dirty="0" smtClean="0">
                <a:solidFill>
                  <a:prstClr val="white"/>
                </a:solidFill>
              </a:rPr>
              <a:t>                                   </a:t>
            </a:r>
          </a:p>
          <a:p>
            <a:r>
              <a:rPr lang="ru-RU" sz="2400" dirty="0">
                <a:solidFill>
                  <a:prstClr val="white"/>
                </a:solidFill>
              </a:rPr>
              <a:t> </a:t>
            </a:r>
            <a:r>
              <a:rPr lang="ru-RU" sz="2400" dirty="0" smtClean="0">
                <a:solidFill>
                  <a:prstClr val="white"/>
                </a:solidFill>
              </a:rPr>
              <a:t>                                                 А. Адамович, Д. Гранин </a:t>
            </a:r>
          </a:p>
          <a:p>
            <a:r>
              <a:rPr lang="ru-RU" sz="2400" dirty="0">
                <a:solidFill>
                  <a:prstClr val="white"/>
                </a:solidFill>
              </a:rPr>
              <a:t> </a:t>
            </a:r>
            <a:r>
              <a:rPr lang="ru-RU" sz="2400" dirty="0" smtClean="0">
                <a:solidFill>
                  <a:prstClr val="white"/>
                </a:solidFill>
              </a:rPr>
              <a:t>                                                        «Блокадная книга»</a:t>
            </a:r>
            <a:endParaRPr lang="ru-RU" sz="2400" dirty="0">
              <a:solidFill>
                <a:prstClr val="white"/>
              </a:solidFill>
            </a:endParaRPr>
          </a:p>
          <a:p>
            <a:endParaRPr lang="ru-RU" sz="2400" dirty="0"/>
          </a:p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56">
        <p:fade/>
      </p:transition>
    </mc:Choice>
    <mc:Fallback xmlns="">
      <p:transition spd="med" advTm="237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38401" y="1268760"/>
            <a:ext cx="8784976" cy="492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sz="2400" dirty="0" smtClean="0"/>
              <a:t>А. Адамович и Д. Гранин «Блокадная книга».– М., 1982 г. </a:t>
            </a: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2.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blokada.otrok.ru/library.php</a:t>
            </a:r>
            <a:endParaRPr lang="ru-RU" dirty="0"/>
          </a:p>
          <a:p>
            <a:pPr marL="0" indent="0">
              <a:buNone/>
            </a:pPr>
            <a:r>
              <a:rPr lang="ru-RU" sz="2400" dirty="0" smtClean="0"/>
              <a:t>3. Подвиг Ленинграда .Репортаж </a:t>
            </a:r>
            <a:r>
              <a:rPr lang="ru-RU" sz="2400" dirty="0"/>
              <a:t>военного фотокорреспондента Д. Трахтенберга. Л.: "Художник РСФСР", </a:t>
            </a:r>
            <a:r>
              <a:rPr lang="ru-RU" sz="2400" dirty="0" smtClean="0"/>
              <a:t>1966</a:t>
            </a:r>
          </a:p>
          <a:p>
            <a:pPr marL="0" indent="0">
              <a:buNone/>
            </a:pPr>
            <a:r>
              <a:rPr lang="ru-RU" dirty="0" smtClean="0">
                <a:hlinkClick r:id="rId3" action="ppaction://hlinksldjump"/>
              </a:rPr>
              <a:t>4.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://9may-spasibo-im.ucoz.ru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5"/>
              </a:rPr>
              <a:t>5. </a:t>
            </a:r>
            <a:r>
              <a:rPr lang="en-US" dirty="0" smtClean="0">
                <a:hlinkClick r:id="rId5"/>
              </a:rPr>
              <a:t>http://www.youtube.com/watch?v=floHfm4Arjo</a:t>
            </a:r>
            <a:r>
              <a:rPr lang="ru-RU" dirty="0" smtClean="0"/>
              <a:t> (Алексей Корчагин читает отрывок из «Ленинградской поэмы» О. </a:t>
            </a:r>
            <a:r>
              <a:rPr lang="ru-RU" dirty="0" err="1" smtClean="0"/>
              <a:t>Берггольц</a:t>
            </a:r>
            <a:r>
              <a:rPr lang="ru-RU" dirty="0" smtClean="0"/>
              <a:t>)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19256" cy="828328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Источники: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6"/>
    </mc:Choice>
    <mc:Fallback xmlns="">
      <p:transition spd="slow" advTm="1033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3486" y="760227"/>
            <a:ext cx="17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Тыл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58897" y="1844824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Броня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3586664"/>
            <a:ext cx="3752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Конструкторское Бюро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8760" y="524098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Автоматы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36368" y="1829434"/>
            <a:ext cx="4425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Во время войны так называли </a:t>
            </a:r>
          </a:p>
          <a:p>
            <a:r>
              <a:rPr lang="ru-RU" sz="2400" dirty="0" smtClean="0"/>
              <a:t>территорию,  где не велись</a:t>
            </a:r>
          </a:p>
          <a:p>
            <a:r>
              <a:rPr lang="ru-RU" sz="2400" dirty="0" smtClean="0"/>
              <a:t>боевые действия.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01267" y="3463553"/>
            <a:ext cx="3570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Толстые листы железа, </a:t>
            </a:r>
          </a:p>
          <a:p>
            <a:r>
              <a:rPr lang="ru-RU" sz="2400" dirty="0" smtClean="0"/>
              <a:t>которыми покрывались</a:t>
            </a:r>
          </a:p>
          <a:p>
            <a:r>
              <a:rPr lang="ru-RU" sz="2400" dirty="0" smtClean="0"/>
              <a:t>танки.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42859" y="4797152"/>
            <a:ext cx="4011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Учреждение, где советские </a:t>
            </a:r>
          </a:p>
          <a:p>
            <a:r>
              <a:rPr lang="ru-RU" sz="2400" dirty="0" smtClean="0"/>
              <a:t>инженеры разрабатывали</a:t>
            </a:r>
          </a:p>
          <a:p>
            <a:r>
              <a:rPr lang="ru-RU" sz="2400" dirty="0" smtClean="0"/>
              <a:t>конструкции новой </a:t>
            </a:r>
          </a:p>
          <a:p>
            <a:r>
              <a:rPr lang="ru-RU" sz="2400" dirty="0" smtClean="0"/>
              <a:t>техники.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1613" y="883337"/>
            <a:ext cx="357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Скорострельное оружие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961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467544" y="2996952"/>
            <a:ext cx="8496944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узел 2"/>
          <p:cNvSpPr/>
          <p:nvPr/>
        </p:nvSpPr>
        <p:spPr>
          <a:xfrm>
            <a:off x="1907704" y="3176972"/>
            <a:ext cx="360040" cy="36004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4211960" y="3107601"/>
            <a:ext cx="360040" cy="36004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7018337" y="3176972"/>
            <a:ext cx="360040" cy="36004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2564904"/>
            <a:ext cx="2673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 сентября 1939 г.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404664"/>
            <a:ext cx="723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Назовите даты, отмеченные на Ленте времени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60936" y="3756729"/>
            <a:ext cx="2290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22 июня 1941 г.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56176" y="2305363"/>
            <a:ext cx="2555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30 сентября 1941 г.- </a:t>
            </a:r>
          </a:p>
          <a:p>
            <a:r>
              <a:rPr lang="ru-RU" sz="2000" b="1" dirty="0" smtClean="0"/>
              <a:t>20 апреля 1942 г.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53251" y="3717032"/>
            <a:ext cx="206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Начало Второй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мировой войны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5974" y="2241738"/>
            <a:ext cx="2812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Начало Великой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Отечественной войны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8331" y="3746520"/>
            <a:ext cx="203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Битва за Москву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Лента лицом вниз 16"/>
          <p:cNvSpPr/>
          <p:nvPr/>
        </p:nvSpPr>
        <p:spPr>
          <a:xfrm>
            <a:off x="5595031" y="5733256"/>
            <a:ext cx="3369457" cy="567755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ПРОВЕРИТЬ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3816424" cy="7920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Столица Российской    	империи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822" y="1115830"/>
            <a:ext cx="2879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С. Петербург 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56713" y="570981"/>
            <a:ext cx="27323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600" dirty="0">
                <a:solidFill>
                  <a:prstClr val="white"/>
                </a:solidFill>
              </a:rPr>
              <a:t>Город трех имен.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9820" y="1775405"/>
            <a:ext cx="35548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600" dirty="0">
                <a:solidFill>
                  <a:prstClr val="white"/>
                </a:solidFill>
              </a:rPr>
              <a:t>Колыбель </a:t>
            </a:r>
            <a:r>
              <a:rPr lang="ru-RU" sz="2600" dirty="0" smtClean="0">
                <a:solidFill>
                  <a:prstClr val="white"/>
                </a:solidFill>
              </a:rPr>
              <a:t>революции</a:t>
            </a:r>
            <a:endParaRPr lang="ru-RU" sz="2600" dirty="0">
              <a:solidFill>
                <a:prstClr val="white"/>
              </a:solidFill>
            </a:endParaRPr>
          </a:p>
        </p:txBody>
      </p:sp>
      <p:pic>
        <p:nvPicPr>
          <p:cNvPr id="1026" name="Picture 2" descr="&amp;Scy;&amp;vcy;&amp;yacy;&amp;zcy;&amp;softcy; &amp;vcy;&amp;rcy;&amp;iecy;&amp;mcy;&amp;iocy;&amp;ncy; &amp;Zcy;&amp;acy;&amp;pcy;&amp;icy;&amp;scy;&amp;icy; &amp;vcy; &amp;rcy;&amp;ucy;&amp;bcy;&amp;rcy;&amp;icy;&amp;kcy;&amp;iecy; &amp;Scy;&amp;vcy;&amp;yacy;&amp;zcy;&amp;softcy; &amp;vcy;&amp;rcy;&amp;iecy;&amp;mcy;&amp;iocy;&amp;ncy; &amp;Mcy;&amp;ocy;&amp;jcy; &amp;pcy;&amp;rcy;&amp;iecy;&amp;kcy;&amp;rcy;&amp;acy;&amp;scy;&amp;ncy;&amp;ycy;&amp;jcy; &amp;rcy;&amp;ocy;&amp;zcy;&amp;ocy;&amp;vcy;&amp;ycy;&amp;jcy; &amp;scy;&amp;acy;&amp;dcy;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574960"/>
            <a:ext cx="1504912" cy="19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r="8564" b="9200"/>
          <a:stretch/>
        </p:blipFill>
        <p:spPr bwMode="auto">
          <a:xfrm>
            <a:off x="6977497" y="2289770"/>
            <a:ext cx="1470968" cy="233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 b="16258"/>
          <a:stretch/>
        </p:blipFill>
        <p:spPr bwMode="auto">
          <a:xfrm>
            <a:off x="3186624" y="4997485"/>
            <a:ext cx="3066373" cy="165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7589" y="116632"/>
            <a:ext cx="4085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Из истории города</a:t>
            </a: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5" y="4567427"/>
            <a:ext cx="14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1703 г.-1914 г.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80616" y="4660734"/>
            <a:ext cx="154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1924 г.- 1991 г.</a:t>
            </a:r>
            <a:endParaRPr lang="ru-RU" dirty="0"/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43" y="1764780"/>
            <a:ext cx="2132476" cy="1691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51820" y="1139751"/>
            <a:ext cx="234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Петроград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26189" y="4027711"/>
            <a:ext cx="3662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Санкт-Петербург</a:t>
            </a:r>
            <a:endParaRPr lang="ru-RU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301739" y="1115830"/>
            <a:ext cx="241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Ленинград</a:t>
            </a:r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30730" y="4567427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1991 г.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819131" y="3532366"/>
            <a:ext cx="148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1914 г.-1924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3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85">
        <p:fade/>
      </p:transition>
    </mc:Choice>
    <mc:Fallback xmlns="">
      <p:transition spd="med" advTm="28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3" grpId="0"/>
      <p:bldP spid="5" grpId="0"/>
      <p:bldP spid="19" grpId="0"/>
      <p:bldP spid="20" grpId="0"/>
      <p:bldP spid="21" grpId="0"/>
      <p:bldP spid="13" grpId="0"/>
      <p:bldP spid="14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1215" y="1382578"/>
            <a:ext cx="61134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600" dirty="0">
                <a:solidFill>
                  <a:prstClr val="white"/>
                </a:solidFill>
              </a:rPr>
              <a:t>Промышленный </a:t>
            </a:r>
            <a:r>
              <a:rPr lang="ru-RU" sz="2600" dirty="0" smtClean="0">
                <a:solidFill>
                  <a:prstClr val="white"/>
                </a:solidFill>
              </a:rPr>
              <a:t>и культурный центр</a:t>
            </a:r>
            <a:r>
              <a:rPr lang="ru-RU" sz="26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0872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600" dirty="0">
                <a:solidFill>
                  <a:prstClr val="white"/>
                </a:solidFill>
              </a:rPr>
              <a:t>Крупный морской порт.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02797" y="4094343"/>
            <a:ext cx="44296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600" dirty="0">
                <a:solidFill>
                  <a:prstClr val="white"/>
                </a:solidFill>
              </a:rPr>
              <a:t>Гордость Советской страны.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10" y="1906705"/>
            <a:ext cx="3293797" cy="21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684742" cy="213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 b="16258"/>
          <a:stretch/>
        </p:blipFill>
        <p:spPr bwMode="auto">
          <a:xfrm>
            <a:off x="2527715" y="4698497"/>
            <a:ext cx="3213511" cy="173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7589" y="116632"/>
            <a:ext cx="4085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Из истории города</a:t>
            </a: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 descr="Памятники - Page 2 - SkyscraperCi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59" y="4619505"/>
            <a:ext cx="2664697" cy="18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r="8564" b="9200"/>
          <a:stretch/>
        </p:blipFill>
        <p:spPr bwMode="auto">
          <a:xfrm>
            <a:off x="722330" y="3842573"/>
            <a:ext cx="1685427" cy="267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4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385">
        <p14:reveal/>
      </p:transition>
    </mc:Choice>
    <mc:Fallback xmlns="">
      <p:transition spd="slow" advTm="28385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>
                <a:effectLst/>
                <a:latin typeface="Times New Roman"/>
                <a:ea typeface="Calibri"/>
              </a:rPr>
              <a:t>8 сентября 1941 </a:t>
            </a:r>
            <a:r>
              <a:rPr lang="ru-RU" sz="4400" b="1" dirty="0" smtClean="0">
                <a:effectLst/>
                <a:latin typeface="Times New Roman"/>
                <a:ea typeface="Calibri"/>
              </a:rPr>
              <a:t>г.  - начало Блокады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99737" y="1988840"/>
            <a:ext cx="3555880" cy="2121024"/>
          </a:xfrm>
        </p:spPr>
        <p:txBody>
          <a:bodyPr/>
          <a:lstStyle/>
          <a:p>
            <a:r>
              <a:rPr lang="ru-RU" b="1" dirty="0" smtClean="0"/>
              <a:t>Блокада</a:t>
            </a:r>
            <a:r>
              <a:rPr lang="ru-RU" dirty="0" smtClean="0"/>
              <a:t> – кольцо окружения города военной группировкой противника.</a:t>
            </a:r>
            <a:endParaRPr lang="ru-RU" dirty="0"/>
          </a:p>
        </p:txBody>
      </p:sp>
      <p:pic>
        <p:nvPicPr>
          <p:cNvPr id="1026" name="Picture 2" descr="http://upload.wikimedia.org/wikipedia/commons/thumb/1/10/Siege_of_Leningrad,_1941-09-21.svg/2000px-Siege_of_Leningrad,_1941-09-21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3229"/>
            <a:ext cx="513057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908922"/>
            <a:ext cx="4608512" cy="242848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800" dirty="0" smtClean="0">
                <a:latin typeface="Times New Roman CYR"/>
                <a:ea typeface="Times New Roman"/>
                <a:cs typeface="Times New Roman"/>
              </a:rPr>
              <a:t>Танки, повреждённые в боях за Ленинград, прямо с поля боя возвращались в город. Там на заводе их ремонтировали, а утром они снова шли в бой. </a:t>
            </a:r>
            <a:r>
              <a:rPr lang="ru-RU" sz="3800" dirty="0" smtClean="0">
                <a:latin typeface="Times New Roman CYR"/>
                <a:cs typeface="Times New Roman"/>
              </a:rPr>
              <a:t>В</a:t>
            </a:r>
            <a:r>
              <a:rPr lang="ru-RU" sz="3800" dirty="0" smtClean="0"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sz="3800" b="1" dirty="0">
                <a:latin typeface="Times New Roman CYR"/>
                <a:ea typeface="Times New Roman"/>
                <a:cs typeface="Times New Roman"/>
              </a:rPr>
              <a:t>темных и холодных цехах собирались танки, изготовлялись пушки и минометы, боеприпасы, снаряжение и </a:t>
            </a:r>
            <a:r>
              <a:rPr lang="ru-RU" sz="3800" b="1" dirty="0" smtClean="0">
                <a:latin typeface="Times New Roman CYR"/>
                <a:ea typeface="Times New Roman"/>
                <a:cs typeface="Times New Roman"/>
              </a:rPr>
              <a:t>обмундирование</a:t>
            </a:r>
            <a:r>
              <a:rPr lang="ru-RU" sz="3800" dirty="0" smtClean="0">
                <a:latin typeface="Times New Roman CYR"/>
                <a:ea typeface="Times New Roman"/>
                <a:cs typeface="Times New Roman"/>
              </a:rPr>
              <a:t>. Мужчин у станков заменили женщины, старики и дети. </a:t>
            </a:r>
            <a:endParaRPr lang="ru-RU" sz="3800" dirty="0">
              <a:latin typeface="Calibri"/>
              <a:ea typeface="Times New Roman"/>
              <a:cs typeface="Times New Roman"/>
            </a:endParaRPr>
          </a:p>
          <a:p>
            <a:pPr algn="just"/>
            <a:endParaRPr lang="ru-RU" dirty="0"/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065780"/>
            <a:ext cx="2663937" cy="3377153"/>
          </a:xfrm>
          <a:prstGeom prst="rect">
            <a:avLst/>
          </a:prstGeom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9" y="3337402"/>
            <a:ext cx="3733301" cy="30799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32" y="260648"/>
            <a:ext cx="1976556" cy="270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6413250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b="1" dirty="0" smtClean="0"/>
              <a:t>фотографии  военного корреспондента Д. Трахтенберга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260648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444D26">
                    <a:lumMod val="75000"/>
                  </a:srgbClr>
                </a:solidFill>
              </a:rPr>
              <a:t>Город-фронт</a:t>
            </a:r>
            <a:endParaRPr lang="ru-RU" sz="3200" dirty="0">
              <a:solidFill>
                <a:srgbClr val="444D2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671">
        <p:fade/>
      </p:transition>
    </mc:Choice>
    <mc:Fallback xmlns="">
      <p:transition spd="med" advTm="42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4104456" cy="55446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С 20 ноября </a:t>
            </a:r>
            <a:r>
              <a:rPr lang="ru-RU" dirty="0" smtClean="0"/>
              <a:t>1941 года ленинградцы </a:t>
            </a:r>
            <a:r>
              <a:rPr lang="ru-RU" dirty="0"/>
              <a:t>стали получать самую низкую хлебную норму за весь период блокады: рабочие — 250 граммов, все остальные категории </a:t>
            </a:r>
            <a:r>
              <a:rPr lang="ru-RU" dirty="0" smtClean="0"/>
              <a:t>(дети, служащие, пенсионеры)— </a:t>
            </a:r>
            <a:r>
              <a:rPr lang="ru-RU" dirty="0"/>
              <a:t>125 граммов. </a:t>
            </a:r>
            <a:r>
              <a:rPr lang="ru-RU" dirty="0" smtClean="0"/>
              <a:t>Кусочек </a:t>
            </a:r>
            <a:r>
              <a:rPr lang="ru-RU" dirty="0"/>
              <a:t>суррогатного хлеба, содержавшего до 40 процентов различных примесей, отныне стал почти единственным продуктом </a:t>
            </a:r>
            <a:r>
              <a:rPr lang="ru-RU" dirty="0" smtClean="0"/>
              <a:t>питания.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"/>
          <a:stretch/>
        </p:blipFill>
        <p:spPr>
          <a:xfrm>
            <a:off x="4499992" y="3933056"/>
            <a:ext cx="4446799" cy="280831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1355"/>
            <a:ext cx="4082432" cy="3045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1331640" y="116632"/>
            <a:ext cx="5140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444D26">
                    <a:lumMod val="75000"/>
                  </a:srgbClr>
                </a:solidFill>
              </a:rPr>
              <a:t>Наёмный убийца - голод</a:t>
            </a:r>
            <a:endParaRPr lang="ru-RU" sz="3200" dirty="0">
              <a:solidFill>
                <a:srgbClr val="444D2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09">
        <p:fade/>
      </p:transition>
    </mc:Choice>
    <mc:Fallback xmlns="">
      <p:transition spd="med" advTm="335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2846</TotalTime>
  <Words>1095</Words>
  <Application>Microsoft Office PowerPoint</Application>
  <PresentationFormat>Экран (4:3)</PresentationFormat>
  <Paragraphs>131</Paragraphs>
  <Slides>26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Adobe Fan Heiti Std B</vt:lpstr>
      <vt:lpstr>Calibri</vt:lpstr>
      <vt:lpstr>Constantia</vt:lpstr>
      <vt:lpstr>Times New Roman</vt:lpstr>
      <vt:lpstr>Times New Roman CYR</vt:lpstr>
      <vt:lpstr>Wingdings 2</vt:lpstr>
      <vt:lpstr>Бумажная</vt:lpstr>
      <vt:lpstr>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 сентября 1941 г.  - начало Блокады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Дневник Тани Савичевой</vt:lpstr>
      <vt:lpstr>Дневник Тани Савичевой</vt:lpstr>
      <vt:lpstr>Презентация PowerPoint</vt:lpstr>
      <vt:lpstr>Дорога через Ладожское озеро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Композитор Дмитрий Дмитриевич Шостакович 1906 г. –1975 г. 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Блокада Ленинграда.</dc:title>
  <dc:creator>школа интернат</dc:creator>
  <cp:lastModifiedBy>Vlad</cp:lastModifiedBy>
  <cp:revision>160</cp:revision>
  <cp:lastPrinted>2015-01-12T17:07:00Z</cp:lastPrinted>
  <dcterms:created xsi:type="dcterms:W3CDTF">2014-11-22T06:28:54Z</dcterms:created>
  <dcterms:modified xsi:type="dcterms:W3CDTF">2015-03-08T13:45:37Z</dcterms:modified>
</cp:coreProperties>
</file>