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65" r:id="rId3"/>
    <p:sldId id="266" r:id="rId4"/>
    <p:sldId id="257" r:id="rId5"/>
    <p:sldId id="258" r:id="rId6"/>
    <p:sldId id="259" r:id="rId7"/>
    <p:sldId id="260" r:id="rId8"/>
    <p:sldId id="261" r:id="rId9"/>
    <p:sldId id="262" r:id="rId10"/>
    <p:sldId id="263" r:id="rId11"/>
    <p:sldId id="264" r:id="rId12"/>
    <p:sldId id="271" r:id="rId13"/>
    <p:sldId id="267" r:id="rId14"/>
    <p:sldId id="268" r:id="rId15"/>
    <p:sldId id="269" r:id="rId16"/>
    <p:sldId id="270"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p:restoredLeft sz="34557" autoAdjust="0"/>
    <p:restoredTop sz="94609" autoAdjust="0"/>
  </p:normalViewPr>
  <p:slideViewPr>
    <p:cSldViewPr>
      <p:cViewPr varScale="1">
        <p:scale>
          <a:sx n="115" d="100"/>
          <a:sy n="115" d="100"/>
        </p:scale>
        <p:origin x="-1338" y="-108"/>
      </p:cViewPr>
      <p:guideLst>
        <p:guide orient="horz" pos="2160"/>
        <p:guide pos="2880"/>
      </p:guideLst>
    </p:cSldViewPr>
  </p:slideViewPr>
  <p:outlineViewPr>
    <p:cViewPr>
      <p:scale>
        <a:sx n="33" d="100"/>
        <a:sy n="33" d="100"/>
      </p:scale>
      <p:origin x="0" y="7692"/>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fld id="{5B106E36-FD25-4E2D-B0AA-010F637433A0}" type="datetimeFigureOut">
              <a:rPr lang="ru-RU" smtClean="0"/>
              <a:pPr/>
              <a:t>30.01.2015</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a:lstStyle/>
          <a:p>
            <a:fld id="{725C68B6-61C2-468F-89AB-4B9F7531AA68}" type="slidenum">
              <a:rPr lang="ru-RU" smtClean="0"/>
              <a:pPr/>
              <a:t>‹#›</a:t>
            </a:fld>
            <a:endParaRPr lang="ru-RU"/>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30.01.2015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30.01.2015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30.01.2015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30.01.2015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7924800" y="6416675"/>
            <a:ext cx="762000" cy="365125"/>
          </a:xfrm>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30.01.2015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30.01.2015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30.01.2015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30.01.2015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30.01.2015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30.01.2015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5B106E36-FD25-4E2D-B0AA-010F637433A0}" type="datetimeFigureOut">
              <a:rPr lang="ru-RU" smtClean="0"/>
              <a:pPr/>
              <a:t>30.01.2015</a:t>
            </a:fld>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725C68B6-61C2-468F-89AB-4B9F7531AA68}"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hyperlink" Target="file:///C:\Users\&#1040;&#1083;&#1083;&#1072;\Desktop\&#1060;&#1077;&#1089;&#1090;&#1080;&#1074;&#1072;&#1083;&#1100;%202015\&#1055;&#1088;&#1077;&#1079;&#1077;&#1085;&#1090;&#1072;&#1094;&#1080;&#1103;\&#1057;&#1091;&#1087;&#1077;&#1088;%20&#1092;&#1080;&#1079;&#1082;&#1091;&#1083;&#1100;&#1090;&#1084;&#1080;&#1085;&#1091;&#1090;&#1082;&#1072;.exe" TargetMode="Externa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hyperlink" Target="http://www.yandex.ru/" TargetMode="External"/><Relationship Id="rId2" Type="http://schemas.openxmlformats.org/officeDocument/2006/relationships/hyperlink" Target="http://school2100.com/" TargetMode="External"/><Relationship Id="rId1" Type="http://schemas.openxmlformats.org/officeDocument/2006/relationships/slideLayout" Target="../slideLayouts/slideLayout3.xml"/><Relationship Id="rId4" Type="http://schemas.openxmlformats.org/officeDocument/2006/relationships/hyperlink" Target="http://lk.videouroki.net/"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hyperlink" Target="https://ru.wikipedia.org/wiki/1700_%D0%B3%D0%BE%D0%B4" TargetMode="External"/><Relationship Id="rId13" Type="http://schemas.openxmlformats.org/officeDocument/2006/relationships/hyperlink" Target="https://ru.wikipedia.org/wiki/29_%D1%84%D0%B5%D0%B2%D1%80%D0%B0%D0%BB%D1%8F" TargetMode="External"/><Relationship Id="rId3" Type="http://schemas.openxmlformats.org/officeDocument/2006/relationships/hyperlink" Target="https://ru.wikipedia.org/wiki/%D0%A0%D1%83%D1%81%D1%8C" TargetMode="External"/><Relationship Id="rId7" Type="http://schemas.openxmlformats.org/officeDocument/2006/relationships/hyperlink" Target="https://ru.wikipedia.org/wiki/%D0%A0%D0%B5%D1%84%D0%BE%D1%80%D0%BC%D0%B0" TargetMode="External"/><Relationship Id="rId12" Type="http://schemas.openxmlformats.org/officeDocument/2006/relationships/hyperlink" Target="https://ru.wikipedia.org/wiki/2000_%D0%B3%D0%BE%D0%B4" TargetMode="External"/><Relationship Id="rId2" Type="http://schemas.openxmlformats.org/officeDocument/2006/relationships/hyperlink" Target="https://ru.wikipedia.org/wiki/%D0%9B%D0%B0%D1%82%D0%B8%D0%BD%D1%81%D0%BA%D0%B8%D0%B9_%D1%8F%D0%B7%D1%8B%D0%BA" TargetMode="External"/><Relationship Id="rId1" Type="http://schemas.openxmlformats.org/officeDocument/2006/relationships/slideLayout" Target="../slideLayouts/slideLayout1.xml"/><Relationship Id="rId6" Type="http://schemas.openxmlformats.org/officeDocument/2006/relationships/hyperlink" Target="https://ru.wikipedia.org/wiki/%D0%93%D1%80%D0%B8%D0%B3%D0%BE%D1%80%D0%B8%D0%B9_XIII" TargetMode="External"/><Relationship Id="rId11" Type="http://schemas.openxmlformats.org/officeDocument/2006/relationships/hyperlink" Target="https://ru.wikipedia.org/wiki/1600_%D0%B3%D0%BE%D0%B4" TargetMode="External"/><Relationship Id="rId5" Type="http://schemas.openxmlformats.org/officeDocument/2006/relationships/hyperlink" Target="https://ru.wikipedia.org/wiki/%D0%A0%D0%B8%D0%BC%D1%81%D0%BA%D0%B8%D0%B9_%D0%BF%D0%B0%D0%BF%D0%B0" TargetMode="External"/><Relationship Id="rId15" Type="http://schemas.openxmlformats.org/officeDocument/2006/relationships/hyperlink" Target="https://ru.wikipedia.org/wiki/2016_%D0%B3%D0%BE%D0%B4" TargetMode="External"/><Relationship Id="rId10" Type="http://schemas.openxmlformats.org/officeDocument/2006/relationships/hyperlink" Target="https://ru.wikipedia.org/wiki/1900_%D0%B3%D0%BE%D0%B4" TargetMode="External"/><Relationship Id="rId4" Type="http://schemas.openxmlformats.org/officeDocument/2006/relationships/hyperlink" Target="https://ru.wikipedia.org/wiki/XII_%D0%B2%D0%B5%D0%BA" TargetMode="External"/><Relationship Id="rId9" Type="http://schemas.openxmlformats.org/officeDocument/2006/relationships/hyperlink" Target="https://ru.wikipedia.org/wiki/1800_%D0%B3%D0%BE%D0%B4" TargetMode="External"/><Relationship Id="rId14" Type="http://schemas.openxmlformats.org/officeDocument/2006/relationships/hyperlink" Target="https://ru.wikipedia.org/wiki/2012_%D0%B3%D0%BE%D0%B4"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3"/>
          <p:cNvPicPr>
            <a:picLocks noChangeAspect="1" noChangeArrowheads="1"/>
          </p:cNvPicPr>
          <p:nvPr/>
        </p:nvPicPr>
        <p:blipFill>
          <a:blip r:embed="rId2"/>
          <a:srcRect/>
          <a:stretch>
            <a:fillRect/>
          </a:stretch>
        </p:blipFill>
        <p:spPr bwMode="auto">
          <a:xfrm>
            <a:off x="214282" y="3786190"/>
            <a:ext cx="3755415" cy="2810480"/>
          </a:xfrm>
          <a:prstGeom prst="rect">
            <a:avLst/>
          </a:prstGeom>
          <a:noFill/>
          <a:ln w="9525">
            <a:noFill/>
            <a:miter lim="800000"/>
            <a:headEnd/>
            <a:tailEnd/>
          </a:ln>
          <a:effectLst>
            <a:softEdge rad="127000"/>
          </a:effectLst>
        </p:spPr>
      </p:pic>
      <p:sp>
        <p:nvSpPr>
          <p:cNvPr id="2" name="Заголовок 1"/>
          <p:cNvSpPr>
            <a:spLocks noGrp="1"/>
          </p:cNvSpPr>
          <p:nvPr>
            <p:ph type="ctrTitle"/>
          </p:nvPr>
        </p:nvSpPr>
        <p:spPr>
          <a:xfrm>
            <a:off x="357158" y="642918"/>
            <a:ext cx="8229600" cy="1271582"/>
          </a:xfrm>
        </p:spPr>
        <p:txBody>
          <a:bodyPr anchor="t">
            <a:normAutofit fontScale="90000"/>
          </a:bodyPr>
          <a:lstStyle/>
          <a:p>
            <a:r>
              <a:rPr lang="ru-RU" dirty="0" smtClean="0">
                <a:solidFill>
                  <a:schemeClr val="accent3">
                    <a:lumMod val="75000"/>
                  </a:schemeClr>
                </a:solidFill>
                <a:latin typeface="+mn-lt"/>
              </a:rPr>
              <a:t>Урок математики </a:t>
            </a:r>
            <a:br>
              <a:rPr lang="ru-RU" dirty="0" smtClean="0">
                <a:solidFill>
                  <a:schemeClr val="accent3">
                    <a:lumMod val="75000"/>
                  </a:schemeClr>
                </a:solidFill>
                <a:latin typeface="+mn-lt"/>
              </a:rPr>
            </a:br>
            <a:r>
              <a:rPr lang="ru-RU" dirty="0" smtClean="0">
                <a:solidFill>
                  <a:schemeClr val="accent3">
                    <a:lumMod val="75000"/>
                  </a:schemeClr>
                </a:solidFill>
                <a:latin typeface="+mn-lt"/>
              </a:rPr>
              <a:t>в 5 классе</a:t>
            </a:r>
            <a:r>
              <a:rPr lang="ru-RU" dirty="0" smtClean="0">
                <a:solidFill>
                  <a:schemeClr val="accent3"/>
                </a:solidFill>
                <a:latin typeface="+mn-lt"/>
              </a:rPr>
              <a:t/>
            </a:r>
            <a:br>
              <a:rPr lang="ru-RU" dirty="0" smtClean="0">
                <a:solidFill>
                  <a:schemeClr val="accent3"/>
                </a:solidFill>
                <a:latin typeface="+mn-lt"/>
              </a:rPr>
            </a:br>
            <a:r>
              <a:rPr lang="ru-RU" dirty="0" smtClean="0">
                <a:solidFill>
                  <a:srgbClr val="00B0F0"/>
                </a:solidFill>
                <a:latin typeface="+mn-lt"/>
              </a:rPr>
              <a:t>Тема урока:</a:t>
            </a:r>
            <a:endParaRPr lang="ru-RU" dirty="0">
              <a:solidFill>
                <a:srgbClr val="00B0F0"/>
              </a:solidFill>
              <a:latin typeface="+mn-lt"/>
            </a:endParaRPr>
          </a:p>
        </p:txBody>
      </p:sp>
      <p:sp>
        <p:nvSpPr>
          <p:cNvPr id="3" name="Подзаголовок 2"/>
          <p:cNvSpPr>
            <a:spLocks noGrp="1"/>
          </p:cNvSpPr>
          <p:nvPr>
            <p:ph type="subTitle" idx="1"/>
          </p:nvPr>
        </p:nvSpPr>
        <p:spPr>
          <a:xfrm>
            <a:off x="1428728" y="2786058"/>
            <a:ext cx="6400800" cy="1752600"/>
          </a:xfrm>
        </p:spPr>
        <p:txBody>
          <a:bodyPr>
            <a:normAutofit fontScale="55000" lnSpcReduction="20000"/>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63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ЕДИНИЦЫ</a:t>
            </a:r>
          </a:p>
          <a:p>
            <a:pPr algn="ctr"/>
            <a:r>
              <a:rPr lang="ru-RU" sz="63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ИЗМЕРЕНИЯ</a:t>
            </a:r>
          </a:p>
          <a:p>
            <a:pPr algn="ctr"/>
            <a:r>
              <a:rPr lang="ru-RU" sz="63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ВРЕМЕНИ</a:t>
            </a:r>
          </a:p>
          <a:p>
            <a:pPr algn="ctr"/>
            <a:endParaRPr lang="ru-RU"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5" name="TextBox 4"/>
          <p:cNvSpPr txBox="1"/>
          <p:nvPr/>
        </p:nvSpPr>
        <p:spPr>
          <a:xfrm>
            <a:off x="5929322" y="5072074"/>
            <a:ext cx="3127844" cy="646331"/>
          </a:xfrm>
          <a:prstGeom prst="rect">
            <a:avLst/>
          </a:prstGeom>
          <a:noFill/>
        </p:spPr>
        <p:txBody>
          <a:bodyPr wrap="none" rtlCol="0">
            <a:spAutoFit/>
          </a:bodyPr>
          <a:lstStyle/>
          <a:p>
            <a:r>
              <a:rPr lang="ru-RU" b="1" dirty="0" smtClean="0">
                <a:solidFill>
                  <a:schemeClr val="bg1"/>
                </a:solidFill>
              </a:rPr>
              <a:t>учитель математики</a:t>
            </a:r>
          </a:p>
          <a:p>
            <a:r>
              <a:rPr lang="ru-RU" b="1" dirty="0" smtClean="0">
                <a:solidFill>
                  <a:schemeClr val="bg1"/>
                </a:solidFill>
              </a:rPr>
              <a:t>ОГУРЦОВА Алла Юрьевна</a:t>
            </a:r>
            <a:endParaRPr lang="ru-RU" b="1" dirty="0">
              <a:solidFill>
                <a:schemeClr val="bg1"/>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530352" y="214290"/>
            <a:ext cx="7772400" cy="1000132"/>
          </a:xfrm>
        </p:spPr>
        <p:txBody>
          <a:bodyPr anchor="t">
            <a:normAutofit fontScale="90000"/>
          </a:bodyPr>
          <a:lstStyle/>
          <a:p>
            <a:pPr algn="ctr"/>
            <a:r>
              <a:rPr lang="ru-RU" sz="6000" dirty="0" smtClean="0">
                <a:solidFill>
                  <a:srgbClr val="151515"/>
                </a:solidFill>
                <a:latin typeface="Times New Roman" pitchFamily="18" charset="0"/>
                <a:cs typeface="Times New Roman" pitchFamily="18" charset="0"/>
              </a:rPr>
              <a:t>Неделя и декада</a:t>
            </a:r>
            <a:r>
              <a:rPr lang="ru-RU" sz="6000" dirty="0" smtClean="0">
                <a:solidFill>
                  <a:srgbClr val="151515"/>
                </a:solidFill>
                <a:latin typeface="Verdana" pitchFamily="34" charset="0"/>
              </a:rPr>
              <a:t/>
            </a:r>
            <a:br>
              <a:rPr lang="ru-RU" sz="6000" dirty="0" smtClean="0">
                <a:solidFill>
                  <a:srgbClr val="151515"/>
                </a:solidFill>
                <a:latin typeface="Verdana" pitchFamily="34" charset="0"/>
              </a:rPr>
            </a:br>
            <a:endParaRPr lang="ru-RU" dirty="0"/>
          </a:p>
        </p:txBody>
      </p:sp>
      <p:sp>
        <p:nvSpPr>
          <p:cNvPr id="5" name="Текст 4"/>
          <p:cNvSpPr>
            <a:spLocks noGrp="1"/>
          </p:cNvSpPr>
          <p:nvPr>
            <p:ph type="body" idx="1"/>
          </p:nvPr>
        </p:nvSpPr>
        <p:spPr>
          <a:xfrm>
            <a:off x="530352" y="1357298"/>
            <a:ext cx="7772400" cy="5286412"/>
          </a:xfrm>
        </p:spPr>
        <p:txBody>
          <a:bodyPr/>
          <a:lstStyle/>
          <a:p>
            <a:pPr algn="ctr"/>
            <a:r>
              <a:rPr lang="ru-RU" sz="2400" dirty="0" smtClean="0">
                <a:latin typeface="Times New Roman" pitchFamily="18" charset="0"/>
                <a:cs typeface="Times New Roman" pitchFamily="18" charset="0"/>
              </a:rPr>
              <a:t>Отрезок времени длиной в </a:t>
            </a:r>
            <a:r>
              <a:rPr lang="ru-RU" sz="2400" b="1" dirty="0" smtClean="0">
                <a:solidFill>
                  <a:srgbClr val="C00000"/>
                </a:solidFill>
                <a:latin typeface="Times New Roman" pitchFamily="18" charset="0"/>
                <a:cs typeface="Times New Roman" pitchFamily="18" charset="0"/>
              </a:rPr>
              <a:t>7 дней</a:t>
            </a:r>
            <a:r>
              <a:rPr lang="ru-RU" sz="2400" b="1"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называется </a:t>
            </a:r>
            <a:r>
              <a:rPr lang="ru-RU" sz="2400" b="1" dirty="0" smtClean="0">
                <a:solidFill>
                  <a:srgbClr val="C00000"/>
                </a:solidFill>
                <a:latin typeface="Times New Roman" pitchFamily="18" charset="0"/>
                <a:cs typeface="Times New Roman" pitchFamily="18" charset="0"/>
              </a:rPr>
              <a:t>неделей</a:t>
            </a:r>
            <a:r>
              <a:rPr lang="ru-RU" sz="2400" dirty="0" smtClean="0">
                <a:latin typeface="Times New Roman" pitchFamily="18" charset="0"/>
                <a:cs typeface="Times New Roman" pitchFamily="18" charset="0"/>
              </a:rPr>
              <a:t>.</a:t>
            </a:r>
          </a:p>
          <a:p>
            <a:pPr algn="ctr"/>
            <a:r>
              <a:rPr lang="ru-RU" sz="2400" dirty="0" smtClean="0">
                <a:latin typeface="Times New Roman" pitchFamily="18" charset="0"/>
                <a:cs typeface="Times New Roman" pitchFamily="18" charset="0"/>
              </a:rPr>
              <a:t>Отрезок времени длиной в </a:t>
            </a:r>
            <a:r>
              <a:rPr lang="ru-RU" sz="2400" b="1" dirty="0" smtClean="0">
                <a:solidFill>
                  <a:srgbClr val="C00000"/>
                </a:solidFill>
                <a:latin typeface="Times New Roman" pitchFamily="18" charset="0"/>
                <a:cs typeface="Times New Roman" pitchFamily="18" charset="0"/>
              </a:rPr>
              <a:t>10 дней </a:t>
            </a:r>
            <a:r>
              <a:rPr lang="ru-RU" sz="2400" dirty="0" smtClean="0">
                <a:latin typeface="Times New Roman" pitchFamily="18" charset="0"/>
                <a:cs typeface="Times New Roman" pitchFamily="18" charset="0"/>
              </a:rPr>
              <a:t>называется </a:t>
            </a:r>
            <a:r>
              <a:rPr lang="ru-RU" sz="2400" b="1" dirty="0" smtClean="0">
                <a:solidFill>
                  <a:srgbClr val="C00000"/>
                </a:solidFill>
                <a:latin typeface="Times New Roman" pitchFamily="18" charset="0"/>
                <a:cs typeface="Times New Roman" pitchFamily="18" charset="0"/>
              </a:rPr>
              <a:t>декадой</a:t>
            </a:r>
            <a:r>
              <a:rPr lang="ru-RU" sz="2400" dirty="0" smtClean="0">
                <a:latin typeface="Times New Roman" pitchFamily="18" charset="0"/>
                <a:cs typeface="Times New Roman" pitchFamily="18" charset="0"/>
              </a:rPr>
              <a:t>.</a:t>
            </a:r>
          </a:p>
          <a:p>
            <a:pPr algn="ctr"/>
            <a:r>
              <a:rPr lang="ru-RU" sz="2400" b="1" dirty="0" smtClean="0">
                <a:latin typeface="Times New Roman" pitchFamily="18" charset="0"/>
                <a:cs typeface="Times New Roman" pitchFamily="18" charset="0"/>
              </a:rPr>
              <a:t>Первая и вторая </a:t>
            </a:r>
            <a:r>
              <a:rPr lang="ru-RU" sz="2400" b="1" dirty="0" smtClean="0">
                <a:solidFill>
                  <a:srgbClr val="C00000"/>
                </a:solidFill>
                <a:latin typeface="Times New Roman" pitchFamily="18" charset="0"/>
                <a:cs typeface="Times New Roman" pitchFamily="18" charset="0"/>
              </a:rPr>
              <a:t>декады</a:t>
            </a:r>
          </a:p>
          <a:p>
            <a:pPr algn="ctr"/>
            <a:r>
              <a:rPr lang="ru-RU" sz="2400" dirty="0" smtClean="0">
                <a:latin typeface="Times New Roman" pitchFamily="18" charset="0"/>
                <a:cs typeface="Times New Roman" pitchFamily="18" charset="0"/>
              </a:rPr>
              <a:t>содержат по </a:t>
            </a:r>
            <a:r>
              <a:rPr lang="ru-RU" sz="2400" b="1" dirty="0" smtClean="0">
                <a:solidFill>
                  <a:srgbClr val="C00000"/>
                </a:solidFill>
                <a:latin typeface="Times New Roman" pitchFamily="18" charset="0"/>
                <a:cs typeface="Times New Roman" pitchFamily="18" charset="0"/>
              </a:rPr>
              <a:t>10</a:t>
            </a:r>
            <a:r>
              <a:rPr lang="ru-RU" sz="2400" dirty="0" smtClean="0">
                <a:solidFill>
                  <a:srgbClr val="C00000"/>
                </a:solidFill>
                <a:latin typeface="Times New Roman" pitchFamily="18" charset="0"/>
                <a:cs typeface="Times New Roman" pitchFamily="18" charset="0"/>
              </a:rPr>
              <a:t> </a:t>
            </a:r>
            <a:r>
              <a:rPr lang="ru-RU" sz="2400" b="1" dirty="0" smtClean="0">
                <a:solidFill>
                  <a:srgbClr val="C00000"/>
                </a:solidFill>
                <a:latin typeface="Times New Roman" pitchFamily="18" charset="0"/>
                <a:cs typeface="Times New Roman" pitchFamily="18" charset="0"/>
              </a:rPr>
              <a:t>дней</a:t>
            </a:r>
            <a:r>
              <a:rPr lang="ru-RU" sz="2400" dirty="0" smtClean="0">
                <a:solidFill>
                  <a:srgbClr val="C00000"/>
                </a:solidFill>
                <a:latin typeface="Times New Roman" pitchFamily="18" charset="0"/>
                <a:cs typeface="Times New Roman" pitchFamily="18" charset="0"/>
              </a:rPr>
              <a:t> (</a:t>
            </a:r>
            <a:r>
              <a:rPr lang="ru-RU" sz="2400" b="1" dirty="0" smtClean="0">
                <a:solidFill>
                  <a:srgbClr val="C00000"/>
                </a:solidFill>
                <a:latin typeface="Times New Roman" pitchFamily="18" charset="0"/>
                <a:cs typeface="Times New Roman" pitchFamily="18" charset="0"/>
              </a:rPr>
              <a:t>суток)</a:t>
            </a:r>
            <a:r>
              <a:rPr lang="ru-RU" sz="2400" dirty="0" smtClean="0">
                <a:latin typeface="Times New Roman" pitchFamily="18" charset="0"/>
                <a:cs typeface="Times New Roman" pitchFamily="18" charset="0"/>
              </a:rPr>
              <a:t>,</a:t>
            </a:r>
          </a:p>
          <a:p>
            <a:pPr algn="ctr"/>
            <a:r>
              <a:rPr lang="ru-RU" sz="2400" dirty="0" smtClean="0">
                <a:latin typeface="Times New Roman" pitchFamily="18" charset="0"/>
                <a:cs typeface="Times New Roman" pitchFamily="18" charset="0"/>
              </a:rPr>
              <a:t>а продолжительность</a:t>
            </a:r>
          </a:p>
          <a:p>
            <a:pPr algn="ctr"/>
            <a:r>
              <a:rPr lang="ru-RU" sz="2400" b="1" dirty="0" smtClean="0">
                <a:latin typeface="Times New Roman" pitchFamily="18" charset="0"/>
                <a:cs typeface="Times New Roman" pitchFamily="18" charset="0"/>
              </a:rPr>
              <a:t>третьей </a:t>
            </a:r>
            <a:r>
              <a:rPr lang="ru-RU" sz="2400" b="1" dirty="0" smtClean="0">
                <a:solidFill>
                  <a:srgbClr val="C00000"/>
                </a:solidFill>
                <a:latin typeface="Times New Roman" pitchFamily="18" charset="0"/>
                <a:cs typeface="Times New Roman" pitchFamily="18" charset="0"/>
              </a:rPr>
              <a:t>декады</a:t>
            </a:r>
            <a:endParaRPr lang="ru-RU" sz="2400" b="1" dirty="0" smtClean="0">
              <a:latin typeface="Times New Roman" pitchFamily="18" charset="0"/>
              <a:cs typeface="Times New Roman" pitchFamily="18" charset="0"/>
            </a:endParaRPr>
          </a:p>
          <a:p>
            <a:pPr algn="ctr"/>
            <a:r>
              <a:rPr lang="ru-RU" sz="2400" dirty="0" smtClean="0">
                <a:solidFill>
                  <a:srgbClr val="FFFF00"/>
                </a:solidFill>
                <a:latin typeface="Times New Roman" pitchFamily="18" charset="0"/>
                <a:cs typeface="Times New Roman" pitchFamily="18" charset="0"/>
              </a:rPr>
              <a:t>зависит от продолжительности месяца</a:t>
            </a:r>
            <a:r>
              <a:rPr lang="ru-RU" sz="2400" dirty="0" smtClean="0">
                <a:latin typeface="Times New Roman" pitchFamily="18" charset="0"/>
                <a:cs typeface="Times New Roman" pitchFamily="18" charset="0"/>
              </a:rPr>
              <a:t>.</a:t>
            </a:r>
          </a:p>
          <a:p>
            <a:pPr algn="ctr"/>
            <a:endParaRPr lang="ru-RU" sz="2400" dirty="0" smtClean="0">
              <a:latin typeface="Times New Roman" pitchFamily="18" charset="0"/>
              <a:cs typeface="Times New Roman" pitchFamily="18" charset="0"/>
            </a:endParaRPr>
          </a:p>
          <a:p>
            <a:pPr algn="just"/>
            <a:endParaRPr lang="ru-RU" sz="2400" dirty="0" smtClean="0">
              <a:latin typeface="Verdana" pitchFamily="34" charset="0"/>
            </a:endParaRPr>
          </a:p>
          <a:p>
            <a:pPr algn="just"/>
            <a:endParaRPr lang="ru-RU"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533400" y="142852"/>
            <a:ext cx="7851648" cy="1571636"/>
          </a:xfrm>
        </p:spPr>
        <p:txBody>
          <a:bodyPr anchor="t">
            <a:normAutofit/>
          </a:bodyPr>
          <a:lstStyle/>
          <a:p>
            <a:pPr algn="ctr"/>
            <a:r>
              <a:rPr lang="ru-RU" dirty="0" smtClean="0">
                <a:solidFill>
                  <a:schemeClr val="bg2">
                    <a:lumMod val="20000"/>
                    <a:lumOff val="80000"/>
                  </a:schemeClr>
                </a:solidFill>
                <a:latin typeface="Times New Roman" pitchFamily="18" charset="0"/>
                <a:cs typeface="Times New Roman" pitchFamily="18" charset="0"/>
              </a:rPr>
              <a:t>Единицы измерения времени</a:t>
            </a:r>
            <a:endParaRPr lang="ru-RU" dirty="0">
              <a:solidFill>
                <a:schemeClr val="bg2">
                  <a:lumMod val="20000"/>
                  <a:lumOff val="80000"/>
                </a:schemeClr>
              </a:solidFill>
              <a:latin typeface="Times New Roman" pitchFamily="18" charset="0"/>
              <a:cs typeface="Times New Roman" pitchFamily="18" charset="0"/>
            </a:endParaRPr>
          </a:p>
        </p:txBody>
      </p:sp>
      <p:sp>
        <p:nvSpPr>
          <p:cNvPr id="11" name="Подзаголовок 10"/>
          <p:cNvSpPr>
            <a:spLocks noGrp="1"/>
          </p:cNvSpPr>
          <p:nvPr>
            <p:ph type="subTitle" idx="1"/>
          </p:nvPr>
        </p:nvSpPr>
        <p:spPr>
          <a:xfrm>
            <a:off x="533400" y="1714488"/>
            <a:ext cx="7854696" cy="71438"/>
          </a:xfrm>
        </p:spPr>
        <p:txBody>
          <a:bodyPr>
            <a:normAutofit fontScale="25000" lnSpcReduction="20000"/>
          </a:bodyPr>
          <a:lstStyle/>
          <a:p>
            <a:endParaRPr lang="ru-RU" dirty="0"/>
          </a:p>
        </p:txBody>
      </p:sp>
      <p:sp>
        <p:nvSpPr>
          <p:cNvPr id="8" name="Прямоугольник 7"/>
          <p:cNvSpPr/>
          <p:nvPr/>
        </p:nvSpPr>
        <p:spPr>
          <a:xfrm>
            <a:off x="857224" y="2071678"/>
            <a:ext cx="1214446" cy="2857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секунда</a:t>
            </a:r>
            <a:endParaRPr lang="ru-RU" dirty="0"/>
          </a:p>
        </p:txBody>
      </p:sp>
      <p:sp>
        <p:nvSpPr>
          <p:cNvPr id="9" name="Стрелка вниз 8"/>
          <p:cNvSpPr/>
          <p:nvPr/>
        </p:nvSpPr>
        <p:spPr>
          <a:xfrm>
            <a:off x="1500166" y="2500306"/>
            <a:ext cx="71438" cy="428628"/>
          </a:xfrm>
          <a:prstGeom prst="downArrow">
            <a:avLst/>
          </a:prstGeom>
          <a:solidFill>
            <a:srgbClr val="92D05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Прямоугольник 11"/>
          <p:cNvSpPr/>
          <p:nvPr/>
        </p:nvSpPr>
        <p:spPr>
          <a:xfrm>
            <a:off x="857224" y="3000372"/>
            <a:ext cx="1214446"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минута</a:t>
            </a:r>
            <a:endParaRPr lang="ru-RU" dirty="0"/>
          </a:p>
        </p:txBody>
      </p:sp>
      <p:sp>
        <p:nvSpPr>
          <p:cNvPr id="14" name="Стрелка вниз 13"/>
          <p:cNvSpPr/>
          <p:nvPr/>
        </p:nvSpPr>
        <p:spPr>
          <a:xfrm>
            <a:off x="1500166" y="3429000"/>
            <a:ext cx="71438" cy="428628"/>
          </a:xfrm>
          <a:prstGeom prst="downArrow">
            <a:avLst/>
          </a:prstGeom>
          <a:solidFill>
            <a:srgbClr val="92D05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Прямоугольник 14"/>
          <p:cNvSpPr/>
          <p:nvPr/>
        </p:nvSpPr>
        <p:spPr>
          <a:xfrm>
            <a:off x="857224" y="3929066"/>
            <a:ext cx="1214446"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час</a:t>
            </a:r>
            <a:endParaRPr lang="ru-RU" dirty="0"/>
          </a:p>
        </p:txBody>
      </p:sp>
      <p:sp>
        <p:nvSpPr>
          <p:cNvPr id="16" name="Стрелка вниз 15"/>
          <p:cNvSpPr/>
          <p:nvPr/>
        </p:nvSpPr>
        <p:spPr>
          <a:xfrm rot="16045502">
            <a:off x="4537635" y="5760363"/>
            <a:ext cx="71509" cy="428628"/>
          </a:xfrm>
          <a:prstGeom prst="downArrow">
            <a:avLst/>
          </a:prstGeom>
          <a:solidFill>
            <a:srgbClr val="92D05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Прямоугольник 16"/>
          <p:cNvSpPr/>
          <p:nvPr/>
        </p:nvSpPr>
        <p:spPr>
          <a:xfrm>
            <a:off x="2214546" y="4786322"/>
            <a:ext cx="1214446"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сутки</a:t>
            </a:r>
            <a:endParaRPr lang="ru-RU" dirty="0"/>
          </a:p>
        </p:txBody>
      </p:sp>
      <p:sp>
        <p:nvSpPr>
          <p:cNvPr id="18" name="Стрелка вниз 17"/>
          <p:cNvSpPr/>
          <p:nvPr/>
        </p:nvSpPr>
        <p:spPr>
          <a:xfrm rot="19361103">
            <a:off x="2268383" y="4250501"/>
            <a:ext cx="75005" cy="571504"/>
          </a:xfrm>
          <a:prstGeom prst="downArrow">
            <a:avLst/>
          </a:prstGeom>
          <a:solidFill>
            <a:srgbClr val="92D05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Прямоугольник 18"/>
          <p:cNvSpPr/>
          <p:nvPr/>
        </p:nvSpPr>
        <p:spPr>
          <a:xfrm>
            <a:off x="2928926" y="5786454"/>
            <a:ext cx="1214446"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неделя</a:t>
            </a:r>
            <a:endParaRPr lang="ru-RU" dirty="0"/>
          </a:p>
        </p:txBody>
      </p:sp>
      <p:sp>
        <p:nvSpPr>
          <p:cNvPr id="21" name="Прямоугольник 20"/>
          <p:cNvSpPr/>
          <p:nvPr/>
        </p:nvSpPr>
        <p:spPr>
          <a:xfrm>
            <a:off x="5786446" y="4786322"/>
            <a:ext cx="1214446"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декада</a:t>
            </a:r>
            <a:endParaRPr lang="ru-RU" dirty="0"/>
          </a:p>
        </p:txBody>
      </p:sp>
      <p:sp>
        <p:nvSpPr>
          <p:cNvPr id="23" name="Прямоугольник 22"/>
          <p:cNvSpPr/>
          <p:nvPr/>
        </p:nvSpPr>
        <p:spPr>
          <a:xfrm>
            <a:off x="5072066" y="5786454"/>
            <a:ext cx="1214446"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месяц</a:t>
            </a:r>
            <a:endParaRPr lang="ru-RU" dirty="0"/>
          </a:p>
        </p:txBody>
      </p:sp>
      <p:sp>
        <p:nvSpPr>
          <p:cNvPr id="25" name="Прямоугольник 24"/>
          <p:cNvSpPr/>
          <p:nvPr/>
        </p:nvSpPr>
        <p:spPr>
          <a:xfrm>
            <a:off x="7072330" y="3929066"/>
            <a:ext cx="1214446"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квартал</a:t>
            </a:r>
            <a:endParaRPr lang="ru-RU" dirty="0"/>
          </a:p>
        </p:txBody>
      </p:sp>
      <p:sp>
        <p:nvSpPr>
          <p:cNvPr id="26" name="Стрелка вниз 25"/>
          <p:cNvSpPr/>
          <p:nvPr/>
        </p:nvSpPr>
        <p:spPr>
          <a:xfrm rot="10800000">
            <a:off x="7572396" y="3429000"/>
            <a:ext cx="71438" cy="428628"/>
          </a:xfrm>
          <a:prstGeom prst="downArrow">
            <a:avLst/>
          </a:prstGeom>
          <a:solidFill>
            <a:srgbClr val="92D05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 name="Прямоугольник 26"/>
          <p:cNvSpPr/>
          <p:nvPr/>
        </p:nvSpPr>
        <p:spPr>
          <a:xfrm>
            <a:off x="7072330" y="3000372"/>
            <a:ext cx="1214446"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год</a:t>
            </a:r>
            <a:endParaRPr lang="ru-RU" dirty="0"/>
          </a:p>
        </p:txBody>
      </p:sp>
      <p:sp>
        <p:nvSpPr>
          <p:cNvPr id="28" name="Стрелка вниз 27"/>
          <p:cNvSpPr/>
          <p:nvPr/>
        </p:nvSpPr>
        <p:spPr>
          <a:xfrm rot="13821240" flipH="1">
            <a:off x="5846357" y="5109921"/>
            <a:ext cx="79611" cy="749695"/>
          </a:xfrm>
          <a:prstGeom prst="downArrow">
            <a:avLst/>
          </a:prstGeom>
          <a:solidFill>
            <a:srgbClr val="92D05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 name="Прямоугольник 28"/>
          <p:cNvSpPr/>
          <p:nvPr/>
        </p:nvSpPr>
        <p:spPr>
          <a:xfrm>
            <a:off x="7072330" y="2071678"/>
            <a:ext cx="1214446"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век</a:t>
            </a:r>
            <a:endParaRPr lang="ru-RU" dirty="0"/>
          </a:p>
        </p:txBody>
      </p:sp>
      <p:sp>
        <p:nvSpPr>
          <p:cNvPr id="30" name="Стрелка вниз 29"/>
          <p:cNvSpPr/>
          <p:nvPr/>
        </p:nvSpPr>
        <p:spPr>
          <a:xfrm rot="19361103">
            <a:off x="2951596" y="5179194"/>
            <a:ext cx="75005" cy="571504"/>
          </a:xfrm>
          <a:prstGeom prst="downArrow">
            <a:avLst/>
          </a:prstGeom>
          <a:solidFill>
            <a:srgbClr val="92D05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 name="Стрелка вниз 30"/>
          <p:cNvSpPr/>
          <p:nvPr/>
        </p:nvSpPr>
        <p:spPr>
          <a:xfrm rot="13821240" flipH="1">
            <a:off x="6702949" y="4111206"/>
            <a:ext cx="83288" cy="749695"/>
          </a:xfrm>
          <a:prstGeom prst="downArrow">
            <a:avLst/>
          </a:prstGeom>
          <a:solidFill>
            <a:srgbClr val="92D05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 name="Стрелка вниз 31"/>
          <p:cNvSpPr/>
          <p:nvPr/>
        </p:nvSpPr>
        <p:spPr>
          <a:xfrm rot="10800000">
            <a:off x="7572396" y="2500306"/>
            <a:ext cx="71438" cy="428628"/>
          </a:xfrm>
          <a:prstGeom prst="downArrow">
            <a:avLst/>
          </a:prstGeom>
          <a:solidFill>
            <a:srgbClr val="92D05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err="1" smtClean="0">
                <a:solidFill>
                  <a:srgbClr val="00B050"/>
                </a:solidFill>
              </a:rPr>
              <a:t>Физкульминутка</a:t>
            </a:r>
            <a:endParaRPr lang="ru-RU" dirty="0">
              <a:solidFill>
                <a:srgbClr val="00B050"/>
              </a:solidFill>
            </a:endParaRPr>
          </a:p>
        </p:txBody>
      </p:sp>
      <p:graphicFrame>
        <p:nvGraphicFramePr>
          <p:cNvPr id="1027" name="Object 3">
            <a:hlinkClick r:id="" action="ppaction://hlinkshowjump?jump=lastslide" highlightClick="1"/>
          </p:cNvPr>
          <p:cNvGraphicFramePr>
            <a:graphicFrameLocks noChangeAspect="1"/>
          </p:cNvGraphicFramePr>
          <p:nvPr/>
        </p:nvGraphicFramePr>
        <p:xfrm>
          <a:off x="3357554" y="5357826"/>
          <a:ext cx="2449513" cy="685800"/>
        </p:xfrm>
        <a:graphic>
          <a:graphicData uri="http://schemas.openxmlformats.org/presentationml/2006/ole">
            <p:oleObj spid="_x0000_s1027" name="Объект упаковщика для оболочки" showAsIcon="1" r:id="rId3" imgW="2449800" imgH="685800" progId="Package">
              <p:embed/>
            </p:oleObj>
          </a:graphicData>
        </a:graphic>
      </p:graphicFrame>
      <p:pic>
        <p:nvPicPr>
          <p:cNvPr id="1028" name="Picture 4"/>
          <p:cNvPicPr>
            <a:picLocks noGrp="1" noChangeAspect="1" noChangeArrowheads="1"/>
          </p:cNvPicPr>
          <p:nvPr>
            <p:ph idx="1"/>
          </p:nvPr>
        </p:nvPicPr>
        <p:blipFill>
          <a:blip r:embed="rId4"/>
          <a:srcRect/>
          <a:stretch>
            <a:fillRect/>
          </a:stretch>
        </p:blipFill>
        <p:spPr bwMode="auto">
          <a:xfrm>
            <a:off x="3071802" y="1393017"/>
            <a:ext cx="2777824" cy="3472280"/>
          </a:xfrm>
          <a:prstGeom prst="rect">
            <a:avLst/>
          </a:prstGeom>
          <a:noFill/>
          <a:ln w="9525">
            <a:noFill/>
            <a:miter lim="800000"/>
            <a:headEnd/>
            <a:tailEnd/>
          </a:ln>
          <a:effectLst/>
        </p:spPr>
      </p:pic>
      <p:sp>
        <p:nvSpPr>
          <p:cNvPr id="6" name="Управляющая кнопка: в конец 5">
            <a:hlinkClick r:id="rId5" action="ppaction://hlinkfile" highlightClick="1"/>
          </p:cNvPr>
          <p:cNvSpPr/>
          <p:nvPr/>
        </p:nvSpPr>
        <p:spPr>
          <a:xfrm>
            <a:off x="3428992" y="5357826"/>
            <a:ext cx="2357454" cy="785818"/>
          </a:xfrm>
          <a:prstGeom prst="actionButtonE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500034" y="142852"/>
            <a:ext cx="7772400" cy="785818"/>
          </a:xfrm>
        </p:spPr>
        <p:txBody>
          <a:bodyPr anchor="t"/>
          <a:lstStyle/>
          <a:p>
            <a:pPr algn="ctr"/>
            <a:r>
              <a:rPr lang="ru-RU" dirty="0" smtClean="0">
                <a:solidFill>
                  <a:schemeClr val="accent2">
                    <a:lumMod val="50000"/>
                  </a:schemeClr>
                </a:solidFill>
                <a:latin typeface="+mn-lt"/>
              </a:rPr>
              <a:t>Самостоятельная работа</a:t>
            </a:r>
            <a:endParaRPr lang="ru-RU" dirty="0">
              <a:solidFill>
                <a:schemeClr val="accent2">
                  <a:lumMod val="50000"/>
                </a:schemeClr>
              </a:solidFill>
              <a:latin typeface="+mn-lt"/>
            </a:endParaRPr>
          </a:p>
        </p:txBody>
      </p:sp>
      <p:sp>
        <p:nvSpPr>
          <p:cNvPr id="5" name="Текст 4"/>
          <p:cNvSpPr>
            <a:spLocks noGrp="1"/>
          </p:cNvSpPr>
          <p:nvPr>
            <p:ph type="body" idx="1"/>
          </p:nvPr>
        </p:nvSpPr>
        <p:spPr>
          <a:xfrm>
            <a:off x="428596" y="1000108"/>
            <a:ext cx="8143932" cy="5357850"/>
          </a:xfrm>
        </p:spPr>
        <p:txBody>
          <a:bodyPr>
            <a:normAutofit lnSpcReduction="10000"/>
          </a:bodyPr>
          <a:lstStyle/>
          <a:p>
            <a:pPr algn="just" eaLnBrk="0" hangingPunct="0"/>
            <a:r>
              <a:rPr lang="ru-RU" b="1" dirty="0" smtClean="0">
                <a:solidFill>
                  <a:schemeClr val="bg1"/>
                </a:solidFill>
                <a:cs typeface="Times New Roman" pitchFamily="18" charset="0"/>
              </a:rPr>
              <a:t>Задание: Вставить пропущенные слова.</a:t>
            </a:r>
            <a:endParaRPr lang="ru-RU" dirty="0" smtClean="0">
              <a:solidFill>
                <a:schemeClr val="bg1"/>
              </a:solidFill>
            </a:endParaRPr>
          </a:p>
          <a:p>
            <a:pPr algn="just" eaLnBrk="0" hangingPunct="0"/>
            <a:r>
              <a:rPr lang="ru-RU" dirty="0" smtClean="0">
                <a:cs typeface="Times New Roman" pitchFamily="18" charset="0"/>
              </a:rPr>
              <a:t>В семнадцатом (</a:t>
            </a:r>
            <a:r>
              <a:rPr lang="ru-RU" u="sng" dirty="0" smtClean="0">
                <a:cs typeface="Times New Roman" pitchFamily="18" charset="0"/>
              </a:rPr>
              <a:t>…………)</a:t>
            </a:r>
            <a:r>
              <a:rPr lang="ru-RU" dirty="0" smtClean="0">
                <a:cs typeface="Times New Roman" pitchFamily="18" charset="0"/>
              </a:rPr>
              <a:t>  для того, чтобы обогнуть земной шар, людям требовалось два (</a:t>
            </a:r>
            <a:r>
              <a:rPr lang="ru-RU" u="sng" dirty="0" smtClean="0">
                <a:cs typeface="Times New Roman" pitchFamily="18" charset="0"/>
              </a:rPr>
              <a:t>…………)</a:t>
            </a:r>
            <a:r>
              <a:rPr lang="ru-RU" dirty="0" smtClean="0">
                <a:cs typeface="Times New Roman" pitchFamily="18" charset="0"/>
              </a:rPr>
              <a:t> . В начале двадцатого (</a:t>
            </a:r>
            <a:r>
              <a:rPr lang="ru-RU" u="sng" dirty="0" smtClean="0">
                <a:cs typeface="Times New Roman" pitchFamily="18" charset="0"/>
              </a:rPr>
              <a:t>…………)</a:t>
            </a:r>
            <a:r>
              <a:rPr lang="ru-RU" dirty="0" smtClean="0">
                <a:cs typeface="Times New Roman" pitchFamily="18" charset="0"/>
              </a:rPr>
              <a:t> , с появлением самолетов, обогнуть земной шар стало возможным за двое (</a:t>
            </a:r>
            <a:r>
              <a:rPr lang="ru-RU" u="sng" dirty="0" smtClean="0">
                <a:cs typeface="Times New Roman" pitchFamily="18" charset="0"/>
              </a:rPr>
              <a:t>…………)</a:t>
            </a:r>
            <a:r>
              <a:rPr lang="ru-RU" dirty="0" smtClean="0">
                <a:cs typeface="Times New Roman" pitchFamily="18" charset="0"/>
              </a:rPr>
              <a:t> . А Юрий Гагарин обогнул земной шар за один (</a:t>
            </a:r>
            <a:r>
              <a:rPr lang="ru-RU" u="sng" dirty="0" smtClean="0">
                <a:cs typeface="Times New Roman" pitchFamily="18" charset="0"/>
              </a:rPr>
              <a:t>…………)</a:t>
            </a:r>
            <a:r>
              <a:rPr lang="ru-RU" dirty="0" smtClean="0">
                <a:cs typeface="Times New Roman" pitchFamily="18" charset="0"/>
              </a:rPr>
              <a:t>  сорок восемь  (</a:t>
            </a:r>
            <a:r>
              <a:rPr lang="ru-RU" u="sng" dirty="0" smtClean="0">
                <a:cs typeface="Times New Roman" pitchFamily="18" charset="0"/>
              </a:rPr>
              <a:t>…………)</a:t>
            </a:r>
            <a:r>
              <a:rPr lang="ru-RU" dirty="0" smtClean="0">
                <a:cs typeface="Times New Roman" pitchFamily="18" charset="0"/>
              </a:rPr>
              <a:t> .</a:t>
            </a:r>
            <a:endParaRPr lang="ru-RU" dirty="0" smtClean="0"/>
          </a:p>
          <a:p>
            <a:pPr algn="just" eaLnBrk="0" hangingPunct="0"/>
            <a:r>
              <a:rPr lang="ru-RU" b="1" dirty="0" smtClean="0">
                <a:solidFill>
                  <a:schemeClr val="bg1"/>
                </a:solidFill>
                <a:cs typeface="Times New Roman" pitchFamily="18" charset="0"/>
              </a:rPr>
              <a:t>(Слова:  год, век, час, минут, метр,  сутки)</a:t>
            </a:r>
          </a:p>
          <a:p>
            <a:pPr eaLnBrk="0" hangingPunct="0"/>
            <a:endParaRPr lang="ru-RU" b="1" dirty="0" smtClean="0">
              <a:solidFill>
                <a:schemeClr val="bg1"/>
              </a:solidFill>
              <a:cs typeface="Times New Roman" pitchFamily="18" charset="0"/>
            </a:endParaRPr>
          </a:p>
          <a:p>
            <a:pPr eaLnBrk="0" hangingPunct="0"/>
            <a:endParaRPr lang="ru-RU" b="1" dirty="0" smtClean="0">
              <a:solidFill>
                <a:schemeClr val="bg1"/>
              </a:solidFill>
              <a:cs typeface="Times New Roman" pitchFamily="18" charset="0"/>
            </a:endParaRPr>
          </a:p>
          <a:p>
            <a:pPr eaLnBrk="0" hangingPunct="0"/>
            <a:r>
              <a:rPr lang="ru-RU" b="1" dirty="0" smtClean="0">
                <a:solidFill>
                  <a:schemeClr val="bg1"/>
                </a:solidFill>
                <a:cs typeface="Times New Roman" pitchFamily="18" charset="0"/>
              </a:rPr>
              <a:t>Задание: Вставить пропущенные слова.</a:t>
            </a:r>
            <a:endParaRPr lang="ru-RU" dirty="0" smtClean="0">
              <a:solidFill>
                <a:schemeClr val="bg1"/>
              </a:solidFill>
            </a:endParaRPr>
          </a:p>
          <a:p>
            <a:pPr eaLnBrk="0" hangingPunct="0"/>
            <a:r>
              <a:rPr lang="ru-RU" dirty="0" smtClean="0">
                <a:cs typeface="Times New Roman" pitchFamily="18" charset="0"/>
              </a:rPr>
              <a:t>В (</a:t>
            </a:r>
            <a:r>
              <a:rPr lang="ru-RU" u="sng" dirty="0" smtClean="0">
                <a:cs typeface="Times New Roman" pitchFamily="18" charset="0"/>
              </a:rPr>
              <a:t>…………)</a:t>
            </a:r>
            <a:r>
              <a:rPr lang="ru-RU" dirty="0" smtClean="0">
                <a:cs typeface="Times New Roman" pitchFamily="18" charset="0"/>
              </a:rPr>
              <a:t>  двадцать четыре (</a:t>
            </a:r>
            <a:r>
              <a:rPr lang="ru-RU" u="sng" dirty="0" smtClean="0">
                <a:cs typeface="Times New Roman" pitchFamily="18" charset="0"/>
              </a:rPr>
              <a:t>…………)</a:t>
            </a:r>
            <a:r>
              <a:rPr lang="ru-RU" dirty="0" smtClean="0">
                <a:cs typeface="Times New Roman" pitchFamily="18" charset="0"/>
              </a:rPr>
              <a:t>, а для принятия решения человеку требуется всего несколько (</a:t>
            </a:r>
            <a:r>
              <a:rPr lang="ru-RU" u="sng" dirty="0" smtClean="0">
                <a:cs typeface="Times New Roman" pitchFamily="18" charset="0"/>
              </a:rPr>
              <a:t>………….)</a:t>
            </a:r>
            <a:r>
              <a:rPr lang="ru-RU" dirty="0" smtClean="0">
                <a:cs typeface="Times New Roman" pitchFamily="18" charset="0"/>
              </a:rPr>
              <a:t> . А вот для претворения этого решения в жизнь может потребоваться гораздо больше времени. Так Останкинская телебашня строилась четыре (</a:t>
            </a:r>
            <a:r>
              <a:rPr lang="ru-RU" u="sng" dirty="0" smtClean="0">
                <a:cs typeface="Times New Roman" pitchFamily="18" charset="0"/>
              </a:rPr>
              <a:t>………)</a:t>
            </a:r>
            <a:r>
              <a:rPr lang="ru-RU" dirty="0" smtClean="0">
                <a:cs typeface="Times New Roman" pitchFamily="18" charset="0"/>
              </a:rPr>
              <a:t> , а Великая Китайская стена несколько (</a:t>
            </a:r>
            <a:r>
              <a:rPr lang="ru-RU" u="sng" dirty="0" smtClean="0">
                <a:cs typeface="Times New Roman" pitchFamily="18" charset="0"/>
              </a:rPr>
              <a:t>…………)</a:t>
            </a:r>
            <a:r>
              <a:rPr lang="ru-RU" dirty="0" smtClean="0">
                <a:cs typeface="Times New Roman" pitchFamily="18" charset="0"/>
              </a:rPr>
              <a:t> . </a:t>
            </a:r>
            <a:endParaRPr lang="ru-RU" dirty="0" smtClean="0"/>
          </a:p>
          <a:p>
            <a:pPr eaLnBrk="0" hangingPunct="0"/>
            <a:r>
              <a:rPr lang="ru-RU" b="1" dirty="0" smtClean="0">
                <a:solidFill>
                  <a:schemeClr val="bg1"/>
                </a:solidFill>
                <a:cs typeface="Times New Roman" pitchFamily="18" charset="0"/>
              </a:rPr>
              <a:t>(Слова: час, сутки,  секунда, год, тонна, век)</a:t>
            </a:r>
            <a:endParaRPr lang="ru-RU" dirty="0" smtClean="0">
              <a:solidFill>
                <a:schemeClr val="bg1"/>
              </a:solidFill>
            </a:endParaRPr>
          </a:p>
          <a:p>
            <a:pPr algn="just" eaLnBrk="0" hangingPunct="0"/>
            <a:endParaRPr lang="ru-RU" dirty="0" smtClean="0">
              <a:solidFill>
                <a:schemeClr val="bg1"/>
              </a:solidFill>
            </a:endParaRPr>
          </a:p>
          <a:p>
            <a:pPr algn="just"/>
            <a:endParaRPr lang="ru-R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533400" y="0"/>
            <a:ext cx="7851648" cy="857232"/>
          </a:xfrm>
        </p:spPr>
        <p:txBody>
          <a:bodyPr anchor="t">
            <a:normAutofit fontScale="90000"/>
          </a:bodyPr>
          <a:lstStyle/>
          <a:p>
            <a:pPr algn="ctr"/>
            <a:r>
              <a:rPr lang="ru-RU" sz="3600" dirty="0" smtClean="0">
                <a:solidFill>
                  <a:schemeClr val="tx2">
                    <a:lumMod val="75000"/>
                  </a:schemeClr>
                </a:solidFill>
                <a:latin typeface="Times New Roman" pitchFamily="18" charset="0"/>
                <a:cs typeface="Times New Roman" pitchFamily="18" charset="0"/>
              </a:rPr>
              <a:t>Проверка самостоятельной работы</a:t>
            </a:r>
            <a:r>
              <a:rPr lang="ru-RU" sz="6000" dirty="0" smtClean="0">
                <a:solidFill>
                  <a:schemeClr val="accent2">
                    <a:lumMod val="75000"/>
                  </a:schemeClr>
                </a:solidFill>
                <a:latin typeface="Times New Roman" pitchFamily="18" charset="0"/>
                <a:cs typeface="Times New Roman" pitchFamily="18" charset="0"/>
              </a:rPr>
              <a:t/>
            </a:r>
            <a:br>
              <a:rPr lang="ru-RU" sz="6000" dirty="0" smtClean="0">
                <a:solidFill>
                  <a:schemeClr val="accent2">
                    <a:lumMod val="75000"/>
                  </a:schemeClr>
                </a:solidFill>
                <a:latin typeface="Times New Roman" pitchFamily="18" charset="0"/>
                <a:cs typeface="Times New Roman" pitchFamily="18" charset="0"/>
              </a:rPr>
            </a:br>
            <a:endParaRPr lang="ru-RU" dirty="0"/>
          </a:p>
        </p:txBody>
      </p:sp>
      <p:sp>
        <p:nvSpPr>
          <p:cNvPr id="5" name="Подзаголовок 4"/>
          <p:cNvSpPr>
            <a:spLocks noGrp="1"/>
          </p:cNvSpPr>
          <p:nvPr>
            <p:ph type="subTitle" idx="1"/>
          </p:nvPr>
        </p:nvSpPr>
        <p:spPr>
          <a:xfrm>
            <a:off x="533400" y="857232"/>
            <a:ext cx="7854696" cy="5786478"/>
          </a:xfrm>
        </p:spPr>
        <p:txBody>
          <a:bodyPr>
            <a:normAutofit fontScale="92500" lnSpcReduction="20000"/>
          </a:bodyPr>
          <a:lstStyle/>
          <a:p>
            <a:pPr algn="just"/>
            <a:endParaRPr lang="ru-RU" sz="2000" dirty="0" smtClean="0"/>
          </a:p>
          <a:p>
            <a:pPr algn="just"/>
            <a:r>
              <a:rPr lang="ru-RU" sz="2000" dirty="0" smtClean="0"/>
              <a:t>В семнадцатом </a:t>
            </a:r>
            <a:r>
              <a:rPr lang="ru-RU" sz="2000" b="1" dirty="0" smtClean="0">
                <a:solidFill>
                  <a:schemeClr val="bg1"/>
                </a:solidFill>
              </a:rPr>
              <a:t>веке</a:t>
            </a:r>
            <a:r>
              <a:rPr lang="ru-RU" sz="2000" dirty="0" smtClean="0"/>
              <a:t>. Для того, чтобы обогнуть земной шар, людям требовалось два </a:t>
            </a:r>
            <a:r>
              <a:rPr lang="ru-RU" sz="2000" b="1" dirty="0" smtClean="0">
                <a:solidFill>
                  <a:schemeClr val="bg1"/>
                </a:solidFill>
              </a:rPr>
              <a:t>года</a:t>
            </a:r>
            <a:r>
              <a:rPr lang="ru-RU" sz="2000" dirty="0" smtClean="0"/>
              <a:t> . В начале двадцатого </a:t>
            </a:r>
            <a:r>
              <a:rPr lang="ru-RU" sz="2000" b="1" dirty="0" smtClean="0">
                <a:solidFill>
                  <a:schemeClr val="bg1"/>
                </a:solidFill>
              </a:rPr>
              <a:t>века</a:t>
            </a:r>
            <a:r>
              <a:rPr lang="ru-RU" sz="2000" dirty="0" smtClean="0"/>
              <a:t>, с появлением самолетов, обогнуть земной шар стало возможным за двое </a:t>
            </a:r>
            <a:r>
              <a:rPr lang="ru-RU" sz="2000" b="1" dirty="0" smtClean="0">
                <a:solidFill>
                  <a:schemeClr val="bg1"/>
                </a:solidFill>
              </a:rPr>
              <a:t>суток</a:t>
            </a:r>
            <a:r>
              <a:rPr lang="ru-RU" sz="2000" dirty="0" smtClean="0"/>
              <a:t> . А Юрий Гагарин обогнул земной шар за один </a:t>
            </a:r>
            <a:r>
              <a:rPr lang="ru-RU" sz="2000" b="1" dirty="0" smtClean="0">
                <a:solidFill>
                  <a:schemeClr val="bg1"/>
                </a:solidFill>
              </a:rPr>
              <a:t>час</a:t>
            </a:r>
            <a:r>
              <a:rPr lang="ru-RU" sz="2000" dirty="0" smtClean="0"/>
              <a:t>  сорок восемь  </a:t>
            </a:r>
            <a:r>
              <a:rPr lang="ru-RU" sz="2000" b="1" dirty="0" smtClean="0">
                <a:solidFill>
                  <a:schemeClr val="bg1"/>
                </a:solidFill>
              </a:rPr>
              <a:t>минут</a:t>
            </a:r>
            <a:r>
              <a:rPr lang="ru-RU" sz="2000" dirty="0" smtClean="0"/>
              <a:t>.</a:t>
            </a:r>
          </a:p>
          <a:p>
            <a:pPr algn="just"/>
            <a:r>
              <a:rPr lang="ru-RU" sz="2000" dirty="0" smtClean="0">
                <a:solidFill>
                  <a:schemeClr val="bg1"/>
                </a:solidFill>
              </a:rPr>
              <a:t>(Слова:  век, час, минут, сутки)</a:t>
            </a:r>
          </a:p>
          <a:p>
            <a:pPr algn="just"/>
            <a:endParaRPr lang="ru-RU" sz="2000" dirty="0" smtClean="0"/>
          </a:p>
          <a:p>
            <a:pPr algn="just"/>
            <a:r>
              <a:rPr lang="ru-RU" sz="2000" dirty="0" smtClean="0"/>
              <a:t>В </a:t>
            </a:r>
            <a:r>
              <a:rPr lang="ru-RU" sz="2000" b="1" dirty="0" smtClean="0"/>
              <a:t>сутках</a:t>
            </a:r>
            <a:r>
              <a:rPr lang="ru-RU" sz="2000" dirty="0" smtClean="0"/>
              <a:t>  двадцать четыре </a:t>
            </a:r>
            <a:r>
              <a:rPr lang="ru-RU" sz="2000" b="1" dirty="0" smtClean="0">
                <a:solidFill>
                  <a:schemeClr val="bg1"/>
                </a:solidFill>
              </a:rPr>
              <a:t>часа</a:t>
            </a:r>
            <a:r>
              <a:rPr lang="ru-RU" sz="2000" dirty="0" smtClean="0"/>
              <a:t>, а для принятия решения человеку требуется всего несколько </a:t>
            </a:r>
            <a:r>
              <a:rPr lang="ru-RU" sz="2000" b="1" dirty="0" smtClean="0">
                <a:solidFill>
                  <a:schemeClr val="bg1"/>
                </a:solidFill>
              </a:rPr>
              <a:t>секунд</a:t>
            </a:r>
            <a:r>
              <a:rPr lang="ru-RU" sz="2000" dirty="0" smtClean="0"/>
              <a:t> . А вот для претворения этого решения в жизнь может потребоваться гораздо больше времени. Так Останкинская телебашня строилась четыре </a:t>
            </a:r>
            <a:r>
              <a:rPr lang="ru-RU" sz="2000" b="1" dirty="0" smtClean="0">
                <a:solidFill>
                  <a:schemeClr val="bg1"/>
                </a:solidFill>
              </a:rPr>
              <a:t>года</a:t>
            </a:r>
            <a:r>
              <a:rPr lang="ru-RU" sz="2000" dirty="0" smtClean="0"/>
              <a:t> , а Великая Китайская стена несколько </a:t>
            </a:r>
            <a:r>
              <a:rPr lang="ru-RU" sz="2000" b="1" dirty="0" smtClean="0">
                <a:solidFill>
                  <a:schemeClr val="bg1"/>
                </a:solidFill>
              </a:rPr>
              <a:t>веков</a:t>
            </a:r>
            <a:r>
              <a:rPr lang="ru-RU" sz="2000" dirty="0" smtClean="0"/>
              <a:t> </a:t>
            </a:r>
          </a:p>
          <a:p>
            <a:pPr algn="just"/>
            <a:r>
              <a:rPr lang="ru-RU" sz="2000" dirty="0" smtClean="0">
                <a:solidFill>
                  <a:schemeClr val="bg1"/>
                </a:solidFill>
              </a:rPr>
              <a:t>(Слова: час, сутки,  секунда, год, век)</a:t>
            </a:r>
          </a:p>
          <a:p>
            <a:pPr algn="just"/>
            <a:r>
              <a:rPr lang="ru-RU" sz="2000" b="1" u="sng" dirty="0" smtClean="0"/>
              <a:t>Вариант </a:t>
            </a:r>
            <a:r>
              <a:rPr lang="en-US" sz="2000" b="1" u="sng" dirty="0" smtClean="0"/>
              <a:t>I</a:t>
            </a:r>
            <a:r>
              <a:rPr lang="ru-RU" sz="2000" b="1" dirty="0" smtClean="0"/>
              <a:t>. </a:t>
            </a:r>
            <a:r>
              <a:rPr lang="ru-RU" sz="2000" dirty="0" smtClean="0"/>
              <a:t> </a:t>
            </a:r>
          </a:p>
          <a:p>
            <a:pPr algn="just"/>
            <a:endParaRPr lang="ru-RU" sz="2000" dirty="0" smtClean="0"/>
          </a:p>
          <a:p>
            <a:pPr algn="just"/>
            <a:r>
              <a:rPr lang="ru-RU" sz="2000" dirty="0" smtClean="0"/>
              <a:t>а)  1 сутки = 86 400 с; 1 неделя = 168 ч; б)  4 мин 33 с; 2 мин 7 с.</a:t>
            </a:r>
          </a:p>
          <a:p>
            <a:pPr algn="just"/>
            <a:endParaRPr lang="ru-RU" sz="2000" dirty="0" smtClean="0"/>
          </a:p>
          <a:p>
            <a:pPr algn="just"/>
            <a:r>
              <a:rPr lang="ru-RU" sz="2000" b="1" u="sng" dirty="0" smtClean="0"/>
              <a:t>Вариант </a:t>
            </a:r>
            <a:r>
              <a:rPr lang="en-US" sz="2000" b="1" u="sng" dirty="0" smtClean="0"/>
              <a:t>II</a:t>
            </a:r>
            <a:r>
              <a:rPr lang="ru-RU" sz="2000" b="1" dirty="0" smtClean="0"/>
              <a:t>. </a:t>
            </a:r>
          </a:p>
          <a:p>
            <a:pPr algn="just"/>
            <a:r>
              <a:rPr lang="ru-RU" sz="2000" b="1" dirty="0" smtClean="0"/>
              <a:t> </a:t>
            </a:r>
          </a:p>
          <a:p>
            <a:pPr algn="just"/>
            <a:r>
              <a:rPr lang="ru-RU" sz="2000" dirty="0" smtClean="0"/>
              <a:t>а)  1 сутки = 1 440 мин; 1 неделя = 10 080 мин; б)  2 ч 25 мин.</a:t>
            </a:r>
          </a:p>
          <a:p>
            <a:pPr algn="just"/>
            <a:endParaRPr lang="ru-RU" sz="2000" dirty="0" smtClean="0">
              <a:solidFill>
                <a:schemeClr val="bg1"/>
              </a:solidFill>
            </a:endParaRPr>
          </a:p>
          <a:p>
            <a:pPr algn="just"/>
            <a:endParaRPr lang="ru-RU" sz="2000" dirty="0" smtClean="0">
              <a:solidFill>
                <a:schemeClr val="bg1"/>
              </a:solidFill>
            </a:endParaRPr>
          </a:p>
          <a:p>
            <a:pPr algn="just"/>
            <a:endParaRPr lang="ru-RU" sz="20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530352" y="142852"/>
            <a:ext cx="7772400" cy="785818"/>
          </a:xfrm>
        </p:spPr>
        <p:txBody>
          <a:bodyPr anchor="t"/>
          <a:lstStyle/>
          <a:p>
            <a:pPr algn="ctr"/>
            <a:r>
              <a:rPr lang="ru-RU" dirty="0" smtClean="0">
                <a:solidFill>
                  <a:schemeClr val="accent1">
                    <a:lumMod val="40000"/>
                    <a:lumOff val="60000"/>
                  </a:schemeClr>
                </a:solidFill>
                <a:latin typeface="+mn-lt"/>
              </a:rPr>
              <a:t>Подведем ИТОГИ:</a:t>
            </a:r>
            <a:endParaRPr lang="ru-RU" dirty="0">
              <a:solidFill>
                <a:schemeClr val="accent1">
                  <a:lumMod val="40000"/>
                  <a:lumOff val="60000"/>
                </a:schemeClr>
              </a:solidFill>
              <a:latin typeface="+mn-lt"/>
            </a:endParaRPr>
          </a:p>
        </p:txBody>
      </p:sp>
      <p:sp>
        <p:nvSpPr>
          <p:cNvPr id="5" name="Текст 4"/>
          <p:cNvSpPr>
            <a:spLocks noGrp="1"/>
          </p:cNvSpPr>
          <p:nvPr>
            <p:ph type="body" idx="1"/>
          </p:nvPr>
        </p:nvSpPr>
        <p:spPr>
          <a:xfrm>
            <a:off x="530352" y="1000108"/>
            <a:ext cx="8327928" cy="5572164"/>
          </a:xfrm>
        </p:spPr>
        <p:txBody>
          <a:bodyPr>
            <a:normAutofit/>
          </a:bodyPr>
          <a:lstStyle/>
          <a:p>
            <a:pPr algn="just"/>
            <a:endParaRPr lang="ru-RU" dirty="0" smtClean="0"/>
          </a:p>
          <a:p>
            <a:pPr algn="just"/>
            <a:endParaRPr lang="ru-RU" dirty="0" smtClean="0"/>
          </a:p>
          <a:p>
            <a:pPr algn="just"/>
            <a:endParaRPr lang="ru-RU" dirty="0" smtClean="0"/>
          </a:p>
          <a:p>
            <a:pPr algn="just"/>
            <a:endParaRPr lang="ru-RU" dirty="0" smtClean="0"/>
          </a:p>
          <a:p>
            <a:pPr algn="just"/>
            <a:endParaRPr lang="ru-RU" dirty="0" smtClean="0"/>
          </a:p>
          <a:p>
            <a:pPr algn="just"/>
            <a:endParaRPr lang="ru-RU" dirty="0" smtClean="0"/>
          </a:p>
          <a:p>
            <a:pPr algn="just"/>
            <a:endParaRPr lang="ru-RU" dirty="0" smtClean="0"/>
          </a:p>
          <a:p>
            <a:pPr algn="just"/>
            <a:r>
              <a:rPr lang="ru-RU" dirty="0" smtClean="0"/>
              <a:t>Поставьте рядом с фамилией знак с вашей оценкой</a:t>
            </a:r>
          </a:p>
          <a:p>
            <a:endParaRPr lang="ru-RU" dirty="0" smtClean="0"/>
          </a:p>
          <a:p>
            <a:r>
              <a:rPr lang="ru-RU" dirty="0" smtClean="0"/>
              <a:t>Домашнее задание: </a:t>
            </a:r>
          </a:p>
          <a:p>
            <a:r>
              <a:rPr lang="ru-RU" dirty="0" smtClean="0"/>
              <a:t>1.инф. блок стр. 5-6 параграф 3.8 </a:t>
            </a:r>
            <a:r>
              <a:rPr lang="ru-RU" b="1" dirty="0" smtClean="0">
                <a:solidFill>
                  <a:srgbClr val="FFFF00"/>
                </a:solidFill>
              </a:rPr>
              <a:t>(</a:t>
            </a:r>
            <a:r>
              <a:rPr lang="ru-RU" dirty="0" smtClean="0">
                <a:solidFill>
                  <a:srgbClr val="FFFF00"/>
                </a:solidFill>
              </a:rPr>
              <a:t>внимание! Учебник </a:t>
            </a:r>
            <a:r>
              <a:rPr lang="ru-RU" b="1" dirty="0" smtClean="0">
                <a:solidFill>
                  <a:srgbClr val="FFFF00"/>
                </a:solidFill>
              </a:rPr>
              <a:t>часть 2)  </a:t>
            </a:r>
          </a:p>
          <a:p>
            <a:r>
              <a:rPr lang="ru-RU" dirty="0" smtClean="0"/>
              <a:t>2. стр. 205  № 10, 11(а) (учебник часть 1)</a:t>
            </a:r>
          </a:p>
          <a:p>
            <a:r>
              <a:rPr lang="ru-RU" dirty="0" smtClean="0"/>
              <a:t>3. Записать </a:t>
            </a:r>
            <a:r>
              <a:rPr lang="ru-RU" b="1" dirty="0" smtClean="0"/>
              <a:t>3</a:t>
            </a:r>
            <a:r>
              <a:rPr lang="ru-RU" dirty="0" smtClean="0"/>
              <a:t> пословицы где встречаются единицы измерения времени.</a:t>
            </a:r>
          </a:p>
          <a:p>
            <a:pPr algn="just"/>
            <a:endParaRPr lang="ru-RU" dirty="0" smtClean="0"/>
          </a:p>
          <a:p>
            <a:pPr algn="just"/>
            <a:endParaRPr lang="ru-RU" dirty="0"/>
          </a:p>
        </p:txBody>
      </p:sp>
      <p:graphicFrame>
        <p:nvGraphicFramePr>
          <p:cNvPr id="6" name="Таблица 5"/>
          <p:cNvGraphicFramePr>
            <a:graphicFrameLocks noGrp="1"/>
          </p:cNvGraphicFramePr>
          <p:nvPr/>
        </p:nvGraphicFramePr>
        <p:xfrm>
          <a:off x="1524000" y="1397000"/>
          <a:ext cx="6096000" cy="2103120"/>
        </p:xfrm>
        <a:graphic>
          <a:graphicData uri="http://schemas.openxmlformats.org/drawingml/2006/table">
            <a:tbl>
              <a:tblPr firstRow="1" bandRow="1">
                <a:tableStyleId>{5C22544A-7EE6-4342-B048-85BDC9FD1C3A}</a:tableStyleId>
              </a:tblPr>
              <a:tblGrid>
                <a:gridCol w="2032000"/>
                <a:gridCol w="2032000"/>
                <a:gridCol w="2032000"/>
              </a:tblGrid>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dirty="0" smtClean="0">
                          <a:latin typeface="Times New Roman" pitchFamily="18" charset="0"/>
                          <a:cs typeface="Times New Roman" pitchFamily="18" charset="0"/>
                        </a:rPr>
                        <a:t>У меня все получилось!</a:t>
                      </a:r>
                    </a:p>
                    <a:p>
                      <a:pPr algn="ctr"/>
                      <a:endParaRPr lang="ru-RU"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dirty="0" smtClean="0">
                          <a:latin typeface="Times New Roman" pitchFamily="18" charset="0"/>
                          <a:cs typeface="Times New Roman" pitchFamily="18" charset="0"/>
                        </a:rPr>
                        <a:t>Допустил(а) досадную ошибку!</a:t>
                      </a:r>
                    </a:p>
                    <a:p>
                      <a:pPr algn="ctr"/>
                      <a:endParaRPr lang="ru-RU" dirty="0"/>
                    </a:p>
                  </a:txBody>
                  <a:tcPr/>
                </a:tc>
                <a:tc>
                  <a:txBody>
                    <a:bodyPr/>
                    <a:lstStyle/>
                    <a:p>
                      <a:pPr algn="ctr"/>
                      <a:r>
                        <a:rPr lang="ru-RU" dirty="0" smtClean="0">
                          <a:latin typeface="Times New Roman" pitchFamily="18" charset="0"/>
                          <a:cs typeface="Times New Roman" pitchFamily="18" charset="0"/>
                        </a:rPr>
                        <a:t>Тема для меня оказалась сложной, но я буду стараться</a:t>
                      </a:r>
                      <a:endParaRPr lang="ru-RU" dirty="0"/>
                    </a:p>
                  </a:txBody>
                  <a:tcPr/>
                </a:tc>
              </a:tr>
              <a:tr h="370840">
                <a:tc>
                  <a:txBody>
                    <a:bodyPr/>
                    <a:lstStyle/>
                    <a:p>
                      <a:pPr algn="ctr"/>
                      <a:endParaRPr lang="ru-RU" dirty="0" smtClean="0"/>
                    </a:p>
                    <a:p>
                      <a:pPr algn="ctr"/>
                      <a:endParaRPr lang="ru-RU" dirty="0" smtClean="0"/>
                    </a:p>
                    <a:p>
                      <a:pPr algn="ctr"/>
                      <a:endParaRPr lang="ru-RU" dirty="0"/>
                    </a:p>
                  </a:txBody>
                  <a:tcPr/>
                </a:tc>
                <a:tc>
                  <a:txBody>
                    <a:bodyPr/>
                    <a:lstStyle/>
                    <a:p>
                      <a:pPr algn="ctr"/>
                      <a:endParaRPr lang="ru-RU" dirty="0"/>
                    </a:p>
                  </a:txBody>
                  <a:tcPr/>
                </a:tc>
                <a:tc>
                  <a:txBody>
                    <a:bodyPr/>
                    <a:lstStyle/>
                    <a:p>
                      <a:pPr algn="ctr"/>
                      <a:endParaRPr lang="ru-RU" dirty="0"/>
                    </a:p>
                  </a:txBody>
                  <a:tcPr/>
                </a:tc>
              </a:tr>
            </a:tbl>
          </a:graphicData>
        </a:graphic>
      </p:graphicFrame>
      <p:sp>
        <p:nvSpPr>
          <p:cNvPr id="7" name="Улыбающееся лицо 6"/>
          <p:cNvSpPr/>
          <p:nvPr/>
        </p:nvSpPr>
        <p:spPr>
          <a:xfrm>
            <a:off x="2214546" y="2714620"/>
            <a:ext cx="714375" cy="642937"/>
          </a:xfrm>
          <a:prstGeom prst="smileyFace">
            <a:avLst/>
          </a:prstGeom>
          <a:solidFill>
            <a:srgbClr val="FFFF00"/>
          </a:solidFill>
          <a:ln>
            <a:solidFill>
              <a:srgbClr val="151515"/>
            </a:solidFill>
          </a:ln>
        </p:spPr>
        <p:style>
          <a:lnRef idx="1">
            <a:schemeClr val="accent6"/>
          </a:lnRef>
          <a:fillRef idx="2">
            <a:schemeClr val="accent6"/>
          </a:fillRef>
          <a:effectRef idx="1">
            <a:schemeClr val="accent6"/>
          </a:effectRef>
          <a:fontRef idx="minor">
            <a:schemeClr val="dk1"/>
          </a:fontRef>
        </p:style>
        <p:txBody>
          <a:bodyPr anchor="ctr"/>
          <a:lstStyle/>
          <a:p>
            <a:pPr algn="ctr">
              <a:defRPr/>
            </a:pPr>
            <a:endParaRPr lang="ru-RU"/>
          </a:p>
        </p:txBody>
      </p:sp>
      <p:sp>
        <p:nvSpPr>
          <p:cNvPr id="8" name="Солнце 7"/>
          <p:cNvSpPr/>
          <p:nvPr/>
        </p:nvSpPr>
        <p:spPr>
          <a:xfrm>
            <a:off x="4214810" y="2714620"/>
            <a:ext cx="785813" cy="642938"/>
          </a:xfrm>
          <a:prstGeom prst="sun">
            <a:avLst/>
          </a:prstGeom>
          <a:solidFill>
            <a:srgbClr val="FF0000"/>
          </a:solidFill>
          <a:ln>
            <a:solidFill>
              <a:srgbClr val="8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9" name="Молния 8"/>
          <p:cNvSpPr/>
          <p:nvPr/>
        </p:nvSpPr>
        <p:spPr>
          <a:xfrm>
            <a:off x="6357950" y="2643182"/>
            <a:ext cx="500062" cy="714375"/>
          </a:xfrm>
          <a:prstGeom prst="lightningBolt">
            <a:avLst/>
          </a:prstGeom>
          <a:solidFill>
            <a:srgbClr val="0000FF"/>
          </a:solidFill>
          <a:ln>
            <a:solidFill>
              <a:srgbClr val="8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idx="1"/>
          </p:nvPr>
        </p:nvSpPr>
        <p:spPr>
          <a:xfrm>
            <a:off x="1214414" y="285728"/>
            <a:ext cx="7472386" cy="6215106"/>
          </a:xfrm>
        </p:spPr>
        <p:txBody>
          <a:bodyPr>
            <a:normAutofit/>
          </a:bodyPr>
          <a:lstStyle/>
          <a:p>
            <a:r>
              <a:rPr lang="ru-RU" sz="2400" b="1" dirty="0" smtClean="0">
                <a:solidFill>
                  <a:schemeClr val="accent6">
                    <a:lumMod val="60000"/>
                    <a:lumOff val="40000"/>
                  </a:schemeClr>
                </a:solidFill>
              </a:rPr>
              <a:t>Список используемой литературы:</a:t>
            </a:r>
          </a:p>
          <a:p>
            <a:r>
              <a:rPr lang="ru-RU" dirty="0" smtClean="0">
                <a:solidFill>
                  <a:schemeClr val="accent6">
                    <a:lumMod val="60000"/>
                    <a:lumOff val="40000"/>
                  </a:schemeClr>
                </a:solidFill>
              </a:rPr>
              <a:t> </a:t>
            </a:r>
          </a:p>
          <a:p>
            <a:pPr lvl="0"/>
            <a:r>
              <a:rPr lang="ru-RU" dirty="0" smtClean="0"/>
              <a:t>1.Книга для учителя к учебнику «Математика». 5 класс. Под редакцией академика РАН В.В. Козлова и академика РАО А.А. Никитина. Москва «Русское слово» 2013.</a:t>
            </a:r>
          </a:p>
          <a:p>
            <a:pPr lvl="0"/>
            <a:r>
              <a:rPr lang="ru-RU" dirty="0" smtClean="0"/>
              <a:t>2. Математика. 5 </a:t>
            </a:r>
            <a:r>
              <a:rPr lang="ru-RU" dirty="0" err="1" smtClean="0"/>
              <a:t>кл</a:t>
            </a:r>
            <a:r>
              <a:rPr lang="ru-RU" dirty="0" smtClean="0"/>
              <a:t>.: учеб. для </a:t>
            </a:r>
            <a:r>
              <a:rPr lang="ru-RU" dirty="0" err="1" smtClean="0"/>
              <a:t>образоват</a:t>
            </a:r>
            <a:r>
              <a:rPr lang="ru-RU" dirty="0" smtClean="0"/>
              <a:t>. </a:t>
            </a:r>
            <a:r>
              <a:rPr lang="ru-RU" dirty="0" err="1" smtClean="0"/>
              <a:t>учреждений:в</a:t>
            </a:r>
            <a:r>
              <a:rPr lang="ru-RU" dirty="0" smtClean="0"/>
              <a:t> 2ч. Ч.1/С.А. Козлова, А.Г. Рубин- 2-е изд.- </a:t>
            </a:r>
            <a:r>
              <a:rPr lang="ru-RU" dirty="0" err="1" smtClean="0"/>
              <a:t>М.:Баласс</a:t>
            </a:r>
            <a:r>
              <a:rPr lang="ru-RU" dirty="0" smtClean="0"/>
              <a:t>, 2013.- 208с., ил. (Образовательная система «Школа 2100»)</a:t>
            </a:r>
          </a:p>
          <a:p>
            <a:pPr lvl="0"/>
            <a:r>
              <a:rPr lang="ru-RU" u="sng" dirty="0" smtClean="0">
                <a:hlinkClick r:id="rId2"/>
              </a:rPr>
              <a:t>3.http://school2100.com</a:t>
            </a:r>
            <a:endParaRPr lang="ru-RU" dirty="0" smtClean="0"/>
          </a:p>
          <a:p>
            <a:pPr lvl="0"/>
            <a:r>
              <a:rPr lang="ru-RU" u="sng" dirty="0" smtClean="0">
                <a:hlinkClick r:id="rId3"/>
              </a:rPr>
              <a:t>4. </a:t>
            </a:r>
            <a:r>
              <a:rPr lang="en-US" u="sng" dirty="0" smtClean="0">
                <a:hlinkClick r:id="rId3"/>
              </a:rPr>
              <a:t>www.yandex.ru</a:t>
            </a:r>
            <a:r>
              <a:rPr lang="en-US" dirty="0" smtClean="0"/>
              <a:t> </a:t>
            </a:r>
            <a:r>
              <a:rPr lang="ru-RU" dirty="0" err="1" smtClean="0"/>
              <a:t>Википедия</a:t>
            </a:r>
            <a:r>
              <a:rPr lang="ru-RU" dirty="0" smtClean="0"/>
              <a:t>.</a:t>
            </a:r>
          </a:p>
          <a:p>
            <a:pPr lvl="0"/>
            <a:r>
              <a:rPr lang="ru-RU" dirty="0" smtClean="0">
                <a:hlinkClick r:id="rId4"/>
              </a:rPr>
              <a:t>5. </a:t>
            </a:r>
            <a:r>
              <a:rPr lang="en-US" dirty="0" smtClean="0">
                <a:hlinkClick r:id="rId4"/>
              </a:rPr>
              <a:t>http</a:t>
            </a:r>
            <a:r>
              <a:rPr lang="en-US" dirty="0" smtClean="0">
                <a:hlinkClick r:id="rId4"/>
              </a:rPr>
              <a:t>://</a:t>
            </a:r>
            <a:r>
              <a:rPr lang="en-US" dirty="0" smtClean="0">
                <a:hlinkClick r:id="rId4"/>
              </a:rPr>
              <a:t>lk.videouroki.net</a:t>
            </a:r>
            <a:r>
              <a:rPr lang="ru-RU" dirty="0" smtClean="0"/>
              <a:t>  </a:t>
            </a:r>
            <a:endParaRPr lang="ru-RU" dirty="0" smtClean="0"/>
          </a:p>
          <a:p>
            <a:pPr algn="just"/>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530352" y="214290"/>
            <a:ext cx="7772400" cy="5715040"/>
          </a:xfrm>
        </p:spPr>
        <p:txBody>
          <a:bodyPr anchor="t"/>
          <a:lstStyle/>
          <a:p>
            <a:pPr algn="ctr"/>
            <a:r>
              <a:rPr lang="ru-RU" sz="3200" dirty="0" smtClean="0">
                <a:solidFill>
                  <a:srgbClr val="002060"/>
                </a:solidFill>
                <a:latin typeface="+mn-lt"/>
                <a:cs typeface="Times New Roman" pitchFamily="18" charset="0"/>
              </a:rPr>
              <a:t>Раз – (</a:t>
            </a:r>
            <a:r>
              <a:rPr lang="ru-RU" sz="3200" u="sng" dirty="0" smtClean="0">
                <a:solidFill>
                  <a:srgbClr val="002060"/>
                </a:solidFill>
                <a:latin typeface="+mn-lt"/>
                <a:cs typeface="Times New Roman" pitchFamily="18" charset="0"/>
              </a:rPr>
              <a:t>…………….)</a:t>
            </a:r>
            <a:r>
              <a:rPr lang="ru-RU" sz="3200" dirty="0" smtClean="0">
                <a:solidFill>
                  <a:srgbClr val="002060"/>
                </a:solidFill>
                <a:latin typeface="+mn-lt"/>
                <a:cs typeface="Times New Roman" pitchFamily="18" charset="0"/>
              </a:rPr>
              <a:t> пролетела,</a:t>
            </a:r>
            <a:br>
              <a:rPr lang="ru-RU" sz="3200" dirty="0" smtClean="0">
                <a:solidFill>
                  <a:srgbClr val="002060"/>
                </a:solidFill>
                <a:latin typeface="+mn-lt"/>
                <a:cs typeface="Times New Roman" pitchFamily="18" charset="0"/>
              </a:rPr>
            </a:br>
            <a:r>
              <a:rPr lang="ru-RU" sz="3200" dirty="0" smtClean="0">
                <a:solidFill>
                  <a:srgbClr val="002060"/>
                </a:solidFill>
                <a:latin typeface="+mn-lt"/>
                <a:cs typeface="Times New Roman" pitchFamily="18" charset="0"/>
              </a:rPr>
              <a:t>Оглянуться не успела.</a:t>
            </a:r>
            <a:br>
              <a:rPr lang="ru-RU" sz="3200" dirty="0" smtClean="0">
                <a:solidFill>
                  <a:srgbClr val="002060"/>
                </a:solidFill>
                <a:latin typeface="+mn-lt"/>
                <a:cs typeface="Times New Roman" pitchFamily="18" charset="0"/>
              </a:rPr>
            </a:br>
            <a:r>
              <a:rPr lang="ru-RU" sz="3200" dirty="0" smtClean="0">
                <a:solidFill>
                  <a:srgbClr val="002060"/>
                </a:solidFill>
                <a:latin typeface="+mn-lt"/>
                <a:cs typeface="Times New Roman" pitchFamily="18" charset="0"/>
              </a:rPr>
              <a:t>Шестьдесят (</a:t>
            </a:r>
            <a:r>
              <a:rPr lang="ru-RU" sz="3200" u="sng" dirty="0" smtClean="0">
                <a:solidFill>
                  <a:srgbClr val="002060"/>
                </a:solidFill>
                <a:latin typeface="+mn-lt"/>
                <a:cs typeface="Times New Roman" pitchFamily="18" charset="0"/>
              </a:rPr>
              <a:t>………….)</a:t>
            </a:r>
            <a:r>
              <a:rPr lang="ru-RU" sz="3200" dirty="0" smtClean="0">
                <a:solidFill>
                  <a:srgbClr val="002060"/>
                </a:solidFill>
                <a:latin typeface="+mn-lt"/>
                <a:cs typeface="Times New Roman" pitchFamily="18" charset="0"/>
              </a:rPr>
              <a:t> промчались -</a:t>
            </a:r>
            <a:br>
              <a:rPr lang="ru-RU" sz="3200" dirty="0" smtClean="0">
                <a:solidFill>
                  <a:srgbClr val="002060"/>
                </a:solidFill>
                <a:latin typeface="+mn-lt"/>
                <a:cs typeface="Times New Roman" pitchFamily="18" charset="0"/>
              </a:rPr>
            </a:br>
            <a:r>
              <a:rPr lang="ru-RU" sz="3200" dirty="0" smtClean="0">
                <a:solidFill>
                  <a:srgbClr val="002060"/>
                </a:solidFill>
                <a:latin typeface="+mn-lt"/>
                <a:cs typeface="Times New Roman" pitchFamily="18" charset="0"/>
              </a:rPr>
              <a:t>И (</a:t>
            </a:r>
            <a:r>
              <a:rPr lang="ru-RU" sz="3200" u="sng" dirty="0" smtClean="0">
                <a:solidFill>
                  <a:srgbClr val="002060"/>
                </a:solidFill>
                <a:latin typeface="+mn-lt"/>
                <a:cs typeface="Times New Roman" pitchFamily="18" charset="0"/>
              </a:rPr>
              <a:t>……………….) </a:t>
            </a:r>
            <a:r>
              <a:rPr lang="ru-RU" sz="3200" dirty="0" smtClean="0">
                <a:solidFill>
                  <a:srgbClr val="002060"/>
                </a:solidFill>
                <a:latin typeface="+mn-lt"/>
                <a:cs typeface="Times New Roman" pitchFamily="18" charset="0"/>
              </a:rPr>
              <a:t>оказались.</a:t>
            </a:r>
            <a:br>
              <a:rPr lang="ru-RU" sz="3200" dirty="0" smtClean="0">
                <a:solidFill>
                  <a:srgbClr val="002060"/>
                </a:solidFill>
                <a:latin typeface="+mn-lt"/>
                <a:cs typeface="Times New Roman" pitchFamily="18" charset="0"/>
              </a:rPr>
            </a:br>
            <a:r>
              <a:rPr lang="ru-RU" sz="3200" dirty="0" smtClean="0">
                <a:solidFill>
                  <a:srgbClr val="002060"/>
                </a:solidFill>
                <a:latin typeface="+mn-lt"/>
                <a:cs typeface="Times New Roman" pitchFamily="18" charset="0"/>
              </a:rPr>
              <a:t>Ну а шестьдесят </a:t>
            </a:r>
            <a:r>
              <a:rPr lang="ru-RU" sz="3200" u="sng" dirty="0" smtClean="0">
                <a:solidFill>
                  <a:srgbClr val="002060"/>
                </a:solidFill>
                <a:latin typeface="+mn-lt"/>
                <a:cs typeface="Times New Roman" pitchFamily="18" charset="0"/>
              </a:rPr>
              <a:t>(……………….)</a:t>
            </a:r>
            <a:r>
              <a:rPr lang="ru-RU" sz="3200" dirty="0" smtClean="0">
                <a:solidFill>
                  <a:srgbClr val="002060"/>
                </a:solidFill>
                <a:latin typeface="+mn-lt"/>
                <a:cs typeface="Times New Roman" pitchFamily="18" charset="0"/>
              </a:rPr>
              <a:t/>
            </a:r>
            <a:br>
              <a:rPr lang="ru-RU" sz="3200" dirty="0" smtClean="0">
                <a:solidFill>
                  <a:srgbClr val="002060"/>
                </a:solidFill>
                <a:latin typeface="+mn-lt"/>
                <a:cs typeface="Times New Roman" pitchFamily="18" charset="0"/>
              </a:rPr>
            </a:br>
            <a:r>
              <a:rPr lang="ru-RU" sz="3200" dirty="0" smtClean="0">
                <a:solidFill>
                  <a:srgbClr val="002060"/>
                </a:solidFill>
                <a:latin typeface="+mn-lt"/>
                <a:cs typeface="Times New Roman" pitchFamily="18" charset="0"/>
              </a:rPr>
              <a:t>Целый (</a:t>
            </a:r>
            <a:r>
              <a:rPr lang="ru-RU" sz="3200" u="sng" dirty="0" smtClean="0">
                <a:solidFill>
                  <a:srgbClr val="002060"/>
                </a:solidFill>
                <a:latin typeface="+mn-lt"/>
                <a:cs typeface="Times New Roman" pitchFamily="18" charset="0"/>
              </a:rPr>
              <a:t>………………</a:t>
            </a:r>
            <a:r>
              <a:rPr lang="ru-RU" sz="3200" dirty="0" smtClean="0">
                <a:solidFill>
                  <a:srgbClr val="002060"/>
                </a:solidFill>
                <a:latin typeface="+mn-lt"/>
                <a:cs typeface="Times New Roman" pitchFamily="18" charset="0"/>
              </a:rPr>
              <a:t>) с собой ведут.</a:t>
            </a:r>
            <a:br>
              <a:rPr lang="ru-RU" sz="3200" dirty="0" smtClean="0">
                <a:solidFill>
                  <a:srgbClr val="002060"/>
                </a:solidFill>
                <a:latin typeface="+mn-lt"/>
                <a:cs typeface="Times New Roman" pitchFamily="18" charset="0"/>
              </a:rPr>
            </a:br>
            <a:r>
              <a:rPr lang="ru-RU" sz="3200" dirty="0" smtClean="0">
                <a:solidFill>
                  <a:srgbClr val="002060"/>
                </a:solidFill>
                <a:latin typeface="+mn-lt"/>
                <a:cs typeface="Times New Roman" pitchFamily="18" charset="0"/>
              </a:rPr>
              <a:t>(</a:t>
            </a:r>
            <a:r>
              <a:rPr lang="ru-RU" sz="3200" u="sng" dirty="0" smtClean="0">
                <a:solidFill>
                  <a:srgbClr val="002060"/>
                </a:solidFill>
                <a:latin typeface="+mn-lt"/>
                <a:cs typeface="Times New Roman" pitchFamily="18" charset="0"/>
              </a:rPr>
              <a:t>…………</a:t>
            </a:r>
            <a:r>
              <a:rPr lang="ru-RU" sz="3200" dirty="0" smtClean="0">
                <a:solidFill>
                  <a:srgbClr val="002060"/>
                </a:solidFill>
                <a:latin typeface="+mn-lt"/>
                <a:cs typeface="Times New Roman" pitchFamily="18" charset="0"/>
              </a:rPr>
              <a:t>) за (</a:t>
            </a:r>
            <a:r>
              <a:rPr lang="ru-RU" sz="3200" u="sng" dirty="0" smtClean="0">
                <a:solidFill>
                  <a:srgbClr val="002060"/>
                </a:solidFill>
                <a:latin typeface="+mn-lt"/>
                <a:cs typeface="Times New Roman" pitchFamily="18" charset="0"/>
              </a:rPr>
              <a:t>…………….</a:t>
            </a:r>
            <a:r>
              <a:rPr lang="ru-RU" sz="3200" dirty="0" smtClean="0">
                <a:solidFill>
                  <a:srgbClr val="002060"/>
                </a:solidFill>
                <a:latin typeface="+mn-lt"/>
                <a:cs typeface="Times New Roman" pitchFamily="18" charset="0"/>
              </a:rPr>
              <a:t>) двадцать раз</a:t>
            </a:r>
            <a:br>
              <a:rPr lang="ru-RU" sz="3200" dirty="0" smtClean="0">
                <a:solidFill>
                  <a:srgbClr val="002060"/>
                </a:solidFill>
                <a:latin typeface="+mn-lt"/>
                <a:cs typeface="Times New Roman" pitchFamily="18" charset="0"/>
              </a:rPr>
            </a:br>
            <a:r>
              <a:rPr lang="ru-RU" sz="3200" dirty="0" smtClean="0">
                <a:solidFill>
                  <a:srgbClr val="002060"/>
                </a:solidFill>
                <a:latin typeface="+mn-lt"/>
                <a:cs typeface="Times New Roman" pitchFamily="18" charset="0"/>
              </a:rPr>
              <a:t>И четыре про запас -</a:t>
            </a:r>
            <a:br>
              <a:rPr lang="ru-RU" sz="3200" dirty="0" smtClean="0">
                <a:solidFill>
                  <a:srgbClr val="002060"/>
                </a:solidFill>
                <a:latin typeface="+mn-lt"/>
                <a:cs typeface="Times New Roman" pitchFamily="18" charset="0"/>
              </a:rPr>
            </a:br>
            <a:r>
              <a:rPr lang="ru-RU" sz="3200" dirty="0" smtClean="0">
                <a:solidFill>
                  <a:srgbClr val="002060"/>
                </a:solidFill>
                <a:latin typeface="+mn-lt"/>
                <a:cs typeface="Times New Roman" pitchFamily="18" charset="0"/>
              </a:rPr>
              <a:t>(</a:t>
            </a:r>
            <a:r>
              <a:rPr lang="ru-RU" sz="3200" u="sng" dirty="0" smtClean="0">
                <a:solidFill>
                  <a:srgbClr val="002060"/>
                </a:solidFill>
                <a:latin typeface="+mn-lt"/>
                <a:cs typeface="Times New Roman" pitchFamily="18" charset="0"/>
              </a:rPr>
              <a:t>……………….</a:t>
            </a:r>
            <a:r>
              <a:rPr lang="ru-RU" sz="3200" dirty="0" smtClean="0">
                <a:solidFill>
                  <a:srgbClr val="002060"/>
                </a:solidFill>
                <a:latin typeface="+mn-lt"/>
                <a:cs typeface="Times New Roman" pitchFamily="18" charset="0"/>
              </a:rPr>
              <a:t>)  полные проходят,</a:t>
            </a:r>
            <a:br>
              <a:rPr lang="ru-RU" sz="3200" dirty="0" smtClean="0">
                <a:solidFill>
                  <a:srgbClr val="002060"/>
                </a:solidFill>
                <a:latin typeface="+mn-lt"/>
                <a:cs typeface="Times New Roman" pitchFamily="18" charset="0"/>
              </a:rPr>
            </a:br>
            <a:r>
              <a:rPr lang="ru-RU" sz="3200" dirty="0" smtClean="0">
                <a:solidFill>
                  <a:srgbClr val="002060"/>
                </a:solidFill>
                <a:latin typeface="+mn-lt"/>
                <a:cs typeface="Times New Roman" pitchFamily="18" charset="0"/>
              </a:rPr>
              <a:t>День и ночь с собой уводят.</a:t>
            </a:r>
            <a:r>
              <a:rPr lang="ru-RU" sz="3200" dirty="0" smtClean="0">
                <a:latin typeface="+mn-lt"/>
              </a:rPr>
              <a:t/>
            </a:r>
            <a:br>
              <a:rPr lang="ru-RU" sz="3200" dirty="0" smtClean="0">
                <a:latin typeface="+mn-lt"/>
              </a:rPr>
            </a:br>
            <a:endParaRPr lang="ru-RU" sz="3200" dirty="0">
              <a:latin typeface="+mn-lt"/>
            </a:endParaRPr>
          </a:p>
        </p:txBody>
      </p:sp>
      <p:sp>
        <p:nvSpPr>
          <p:cNvPr id="5" name="Текст 4"/>
          <p:cNvSpPr>
            <a:spLocks noGrp="1"/>
          </p:cNvSpPr>
          <p:nvPr>
            <p:ph type="body" idx="1"/>
          </p:nvPr>
        </p:nvSpPr>
        <p:spPr>
          <a:xfrm>
            <a:off x="530352" y="5715016"/>
            <a:ext cx="7772400" cy="785816"/>
          </a:xfrm>
        </p:spPr>
        <p:txBody>
          <a:bodyPr>
            <a:normAutofit/>
          </a:bodyPr>
          <a:lstStyle/>
          <a:p>
            <a:pPr algn="ctr"/>
            <a:r>
              <a:rPr lang="ru-RU" sz="2000" b="1" dirty="0" smtClean="0">
                <a:cs typeface="Times New Roman" pitchFamily="18" charset="0"/>
              </a:rPr>
              <a:t>(сутки, минута, грамм, метр, секунда, час)</a:t>
            </a:r>
            <a:endParaRPr lang="ru-RU" sz="2000" dirty="0" smtClean="0"/>
          </a:p>
          <a:p>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533400" y="285728"/>
            <a:ext cx="7851648" cy="5572164"/>
          </a:xfrm>
        </p:spPr>
        <p:txBody>
          <a:bodyPr anchor="t">
            <a:noAutofit/>
          </a:bodyPr>
          <a:lstStyle/>
          <a:p>
            <a:pPr algn="ctr"/>
            <a:r>
              <a:rPr lang="ru-RU" sz="3200" dirty="0" smtClean="0">
                <a:solidFill>
                  <a:srgbClr val="002060"/>
                </a:solidFill>
                <a:latin typeface="Times New Roman" pitchFamily="18" charset="0"/>
                <a:cs typeface="Times New Roman" pitchFamily="18" charset="0"/>
              </a:rPr>
              <a:t>Раз – (</a:t>
            </a:r>
            <a:r>
              <a:rPr lang="ru-RU" sz="3200" u="sng" dirty="0" smtClean="0">
                <a:solidFill>
                  <a:srgbClr val="002060"/>
                </a:solidFill>
                <a:latin typeface="Times New Roman" pitchFamily="18" charset="0"/>
                <a:cs typeface="Times New Roman" pitchFamily="18" charset="0"/>
              </a:rPr>
              <a:t>СЕКУНДА)</a:t>
            </a:r>
            <a:r>
              <a:rPr lang="ru-RU" sz="3200" dirty="0" smtClean="0">
                <a:solidFill>
                  <a:srgbClr val="002060"/>
                </a:solidFill>
                <a:latin typeface="Times New Roman" pitchFamily="18" charset="0"/>
                <a:cs typeface="Times New Roman" pitchFamily="18" charset="0"/>
              </a:rPr>
              <a:t> пролетела,</a:t>
            </a:r>
            <a:br>
              <a:rPr lang="ru-RU" sz="3200" dirty="0" smtClean="0">
                <a:solidFill>
                  <a:srgbClr val="002060"/>
                </a:solidFill>
                <a:latin typeface="Times New Roman" pitchFamily="18" charset="0"/>
                <a:cs typeface="Times New Roman" pitchFamily="18" charset="0"/>
              </a:rPr>
            </a:br>
            <a:r>
              <a:rPr lang="ru-RU" sz="3200" dirty="0" smtClean="0">
                <a:solidFill>
                  <a:srgbClr val="002060"/>
                </a:solidFill>
                <a:latin typeface="Times New Roman" pitchFamily="18" charset="0"/>
                <a:cs typeface="Times New Roman" pitchFamily="18" charset="0"/>
              </a:rPr>
              <a:t>Оглянуться не успела.</a:t>
            </a:r>
            <a:br>
              <a:rPr lang="ru-RU" sz="3200" dirty="0" smtClean="0">
                <a:solidFill>
                  <a:srgbClr val="002060"/>
                </a:solidFill>
                <a:latin typeface="Times New Roman" pitchFamily="18" charset="0"/>
                <a:cs typeface="Times New Roman" pitchFamily="18" charset="0"/>
              </a:rPr>
            </a:br>
            <a:r>
              <a:rPr lang="ru-RU" sz="3200" dirty="0" smtClean="0">
                <a:solidFill>
                  <a:srgbClr val="002060"/>
                </a:solidFill>
                <a:latin typeface="Times New Roman" pitchFamily="18" charset="0"/>
                <a:cs typeface="Times New Roman" pitchFamily="18" charset="0"/>
              </a:rPr>
              <a:t>Шестьдесят (</a:t>
            </a:r>
            <a:r>
              <a:rPr lang="ru-RU" sz="3200" u="sng" dirty="0" smtClean="0">
                <a:solidFill>
                  <a:srgbClr val="002060"/>
                </a:solidFill>
                <a:latin typeface="Times New Roman" pitchFamily="18" charset="0"/>
                <a:cs typeface="Times New Roman" pitchFamily="18" charset="0"/>
              </a:rPr>
              <a:t>СЕКУНД)</a:t>
            </a:r>
            <a:r>
              <a:rPr lang="ru-RU" sz="3200" dirty="0" smtClean="0">
                <a:solidFill>
                  <a:srgbClr val="002060"/>
                </a:solidFill>
                <a:latin typeface="Times New Roman" pitchFamily="18" charset="0"/>
                <a:cs typeface="Times New Roman" pitchFamily="18" charset="0"/>
              </a:rPr>
              <a:t> промчались -</a:t>
            </a:r>
            <a:br>
              <a:rPr lang="ru-RU" sz="3200" dirty="0" smtClean="0">
                <a:solidFill>
                  <a:srgbClr val="002060"/>
                </a:solidFill>
                <a:latin typeface="Times New Roman" pitchFamily="18" charset="0"/>
                <a:cs typeface="Times New Roman" pitchFamily="18" charset="0"/>
              </a:rPr>
            </a:br>
            <a:r>
              <a:rPr lang="ru-RU" sz="3200" dirty="0" smtClean="0">
                <a:solidFill>
                  <a:srgbClr val="002060"/>
                </a:solidFill>
                <a:latin typeface="Times New Roman" pitchFamily="18" charset="0"/>
                <a:cs typeface="Times New Roman" pitchFamily="18" charset="0"/>
              </a:rPr>
              <a:t>И (</a:t>
            </a:r>
            <a:r>
              <a:rPr lang="ru-RU" sz="3200" u="sng" dirty="0" smtClean="0">
                <a:solidFill>
                  <a:srgbClr val="002060"/>
                </a:solidFill>
                <a:latin typeface="Times New Roman" pitchFamily="18" charset="0"/>
                <a:cs typeface="Times New Roman" pitchFamily="18" charset="0"/>
              </a:rPr>
              <a:t>МИНУТОЙ) </a:t>
            </a:r>
            <a:r>
              <a:rPr lang="ru-RU" sz="3200" dirty="0" smtClean="0">
                <a:solidFill>
                  <a:srgbClr val="002060"/>
                </a:solidFill>
                <a:latin typeface="Times New Roman" pitchFamily="18" charset="0"/>
                <a:cs typeface="Times New Roman" pitchFamily="18" charset="0"/>
              </a:rPr>
              <a:t>оказались.</a:t>
            </a:r>
            <a:br>
              <a:rPr lang="ru-RU" sz="3200" dirty="0" smtClean="0">
                <a:solidFill>
                  <a:srgbClr val="002060"/>
                </a:solidFill>
                <a:latin typeface="Times New Roman" pitchFamily="18" charset="0"/>
                <a:cs typeface="Times New Roman" pitchFamily="18" charset="0"/>
              </a:rPr>
            </a:br>
            <a:r>
              <a:rPr lang="ru-RU" sz="3200" dirty="0" smtClean="0">
                <a:solidFill>
                  <a:srgbClr val="002060"/>
                </a:solidFill>
                <a:latin typeface="Times New Roman" pitchFamily="18" charset="0"/>
                <a:cs typeface="Times New Roman" pitchFamily="18" charset="0"/>
              </a:rPr>
              <a:t>Ну а шестьдесят </a:t>
            </a:r>
            <a:r>
              <a:rPr lang="ru-RU" sz="3200" u="sng" dirty="0" smtClean="0">
                <a:solidFill>
                  <a:srgbClr val="002060"/>
                </a:solidFill>
                <a:latin typeface="Times New Roman" pitchFamily="18" charset="0"/>
                <a:cs typeface="Times New Roman" pitchFamily="18" charset="0"/>
              </a:rPr>
              <a:t>(МИНУТ)</a:t>
            </a:r>
            <a:r>
              <a:rPr lang="ru-RU" sz="3200" dirty="0" smtClean="0">
                <a:solidFill>
                  <a:srgbClr val="002060"/>
                </a:solidFill>
                <a:latin typeface="Times New Roman" pitchFamily="18" charset="0"/>
                <a:cs typeface="Times New Roman" pitchFamily="18" charset="0"/>
              </a:rPr>
              <a:t/>
            </a:r>
            <a:br>
              <a:rPr lang="ru-RU" sz="3200" dirty="0" smtClean="0">
                <a:solidFill>
                  <a:srgbClr val="002060"/>
                </a:solidFill>
                <a:latin typeface="Times New Roman" pitchFamily="18" charset="0"/>
                <a:cs typeface="Times New Roman" pitchFamily="18" charset="0"/>
              </a:rPr>
            </a:br>
            <a:r>
              <a:rPr lang="ru-RU" sz="3200" dirty="0" smtClean="0">
                <a:solidFill>
                  <a:srgbClr val="002060"/>
                </a:solidFill>
                <a:latin typeface="Times New Roman" pitchFamily="18" charset="0"/>
                <a:cs typeface="Times New Roman" pitchFamily="18" charset="0"/>
              </a:rPr>
              <a:t>Целый (</a:t>
            </a:r>
            <a:r>
              <a:rPr lang="ru-RU" sz="3200" u="sng" dirty="0" smtClean="0">
                <a:solidFill>
                  <a:srgbClr val="002060"/>
                </a:solidFill>
                <a:latin typeface="Times New Roman" pitchFamily="18" charset="0"/>
                <a:cs typeface="Times New Roman" pitchFamily="18" charset="0"/>
              </a:rPr>
              <a:t>ЧАС</a:t>
            </a:r>
            <a:r>
              <a:rPr lang="ru-RU" sz="3200" dirty="0" smtClean="0">
                <a:solidFill>
                  <a:srgbClr val="002060"/>
                </a:solidFill>
                <a:latin typeface="Times New Roman" pitchFamily="18" charset="0"/>
                <a:cs typeface="Times New Roman" pitchFamily="18" charset="0"/>
              </a:rPr>
              <a:t>) с собой ведут.</a:t>
            </a:r>
            <a:br>
              <a:rPr lang="ru-RU" sz="3200" dirty="0" smtClean="0">
                <a:solidFill>
                  <a:srgbClr val="002060"/>
                </a:solidFill>
                <a:latin typeface="Times New Roman" pitchFamily="18" charset="0"/>
                <a:cs typeface="Times New Roman" pitchFamily="18" charset="0"/>
              </a:rPr>
            </a:br>
            <a:r>
              <a:rPr lang="ru-RU" sz="3200" dirty="0" smtClean="0">
                <a:solidFill>
                  <a:srgbClr val="002060"/>
                </a:solidFill>
                <a:latin typeface="Times New Roman" pitchFamily="18" charset="0"/>
                <a:cs typeface="Times New Roman" pitchFamily="18" charset="0"/>
              </a:rPr>
              <a:t>(</a:t>
            </a:r>
            <a:r>
              <a:rPr lang="ru-RU" sz="3200" u="sng" dirty="0" smtClean="0">
                <a:solidFill>
                  <a:srgbClr val="002060"/>
                </a:solidFill>
                <a:latin typeface="Times New Roman" pitchFamily="18" charset="0"/>
                <a:cs typeface="Times New Roman" pitchFamily="18" charset="0"/>
              </a:rPr>
              <a:t>ЧАС</a:t>
            </a:r>
            <a:r>
              <a:rPr lang="ru-RU" sz="3200" dirty="0" smtClean="0">
                <a:solidFill>
                  <a:srgbClr val="002060"/>
                </a:solidFill>
                <a:latin typeface="Times New Roman" pitchFamily="18" charset="0"/>
                <a:cs typeface="Times New Roman" pitchFamily="18" charset="0"/>
              </a:rPr>
              <a:t>) за (</a:t>
            </a:r>
            <a:r>
              <a:rPr lang="ru-RU" sz="3200" u="sng" dirty="0" smtClean="0">
                <a:solidFill>
                  <a:srgbClr val="002060"/>
                </a:solidFill>
                <a:latin typeface="Times New Roman" pitchFamily="18" charset="0"/>
                <a:cs typeface="Times New Roman" pitchFamily="18" charset="0"/>
              </a:rPr>
              <a:t>ЧАСОМ</a:t>
            </a:r>
            <a:r>
              <a:rPr lang="ru-RU" sz="3200" dirty="0" smtClean="0">
                <a:solidFill>
                  <a:srgbClr val="002060"/>
                </a:solidFill>
                <a:latin typeface="Times New Roman" pitchFamily="18" charset="0"/>
                <a:cs typeface="Times New Roman" pitchFamily="18" charset="0"/>
              </a:rPr>
              <a:t>) двадцать раз</a:t>
            </a:r>
            <a:br>
              <a:rPr lang="ru-RU" sz="3200" dirty="0" smtClean="0">
                <a:solidFill>
                  <a:srgbClr val="002060"/>
                </a:solidFill>
                <a:latin typeface="Times New Roman" pitchFamily="18" charset="0"/>
                <a:cs typeface="Times New Roman" pitchFamily="18" charset="0"/>
              </a:rPr>
            </a:br>
            <a:r>
              <a:rPr lang="ru-RU" sz="3200" dirty="0" smtClean="0">
                <a:solidFill>
                  <a:srgbClr val="002060"/>
                </a:solidFill>
                <a:latin typeface="Times New Roman" pitchFamily="18" charset="0"/>
                <a:cs typeface="Times New Roman" pitchFamily="18" charset="0"/>
              </a:rPr>
              <a:t>И четыре про запас -</a:t>
            </a:r>
            <a:br>
              <a:rPr lang="ru-RU" sz="3200" dirty="0" smtClean="0">
                <a:solidFill>
                  <a:srgbClr val="002060"/>
                </a:solidFill>
                <a:latin typeface="Times New Roman" pitchFamily="18" charset="0"/>
                <a:cs typeface="Times New Roman" pitchFamily="18" charset="0"/>
              </a:rPr>
            </a:br>
            <a:r>
              <a:rPr lang="ru-RU" sz="3200" dirty="0" smtClean="0">
                <a:solidFill>
                  <a:srgbClr val="002060"/>
                </a:solidFill>
                <a:latin typeface="Times New Roman" pitchFamily="18" charset="0"/>
                <a:cs typeface="Times New Roman" pitchFamily="18" charset="0"/>
              </a:rPr>
              <a:t>(</a:t>
            </a:r>
            <a:r>
              <a:rPr lang="ru-RU" sz="3200" u="sng" dirty="0" smtClean="0">
                <a:solidFill>
                  <a:srgbClr val="002060"/>
                </a:solidFill>
                <a:latin typeface="Times New Roman" pitchFamily="18" charset="0"/>
                <a:cs typeface="Times New Roman" pitchFamily="18" charset="0"/>
              </a:rPr>
              <a:t>СУТКИ</a:t>
            </a:r>
            <a:r>
              <a:rPr lang="ru-RU" sz="3200" dirty="0" smtClean="0">
                <a:solidFill>
                  <a:srgbClr val="002060"/>
                </a:solidFill>
                <a:latin typeface="Times New Roman" pitchFamily="18" charset="0"/>
                <a:cs typeface="Times New Roman" pitchFamily="18" charset="0"/>
              </a:rPr>
              <a:t>)  полные проходят,</a:t>
            </a:r>
            <a:br>
              <a:rPr lang="ru-RU" sz="3200" dirty="0" smtClean="0">
                <a:solidFill>
                  <a:srgbClr val="002060"/>
                </a:solidFill>
                <a:latin typeface="Times New Roman" pitchFamily="18" charset="0"/>
                <a:cs typeface="Times New Roman" pitchFamily="18" charset="0"/>
              </a:rPr>
            </a:br>
            <a:r>
              <a:rPr lang="ru-RU" sz="3200" dirty="0" smtClean="0">
                <a:solidFill>
                  <a:srgbClr val="002060"/>
                </a:solidFill>
                <a:latin typeface="Times New Roman" pitchFamily="18" charset="0"/>
                <a:cs typeface="Times New Roman" pitchFamily="18" charset="0"/>
              </a:rPr>
              <a:t>День и ночь с собой уводят.</a:t>
            </a:r>
            <a:br>
              <a:rPr lang="ru-RU" sz="3200" dirty="0" smtClean="0">
                <a:solidFill>
                  <a:srgbClr val="002060"/>
                </a:solidFill>
                <a:latin typeface="Times New Roman" pitchFamily="18" charset="0"/>
                <a:cs typeface="Times New Roman" pitchFamily="18" charset="0"/>
              </a:rPr>
            </a:br>
            <a:endParaRPr lang="ru-RU" sz="3200" dirty="0">
              <a:solidFill>
                <a:srgbClr val="002060"/>
              </a:solidFill>
              <a:latin typeface="Times New Roman" pitchFamily="18" charset="0"/>
              <a:cs typeface="Times New Roman" pitchFamily="18" charset="0"/>
            </a:endParaRPr>
          </a:p>
        </p:txBody>
      </p:sp>
      <p:sp>
        <p:nvSpPr>
          <p:cNvPr id="5" name="Подзаголовок 4"/>
          <p:cNvSpPr>
            <a:spLocks noGrp="1"/>
          </p:cNvSpPr>
          <p:nvPr>
            <p:ph type="subTitle" idx="1"/>
          </p:nvPr>
        </p:nvSpPr>
        <p:spPr>
          <a:xfrm>
            <a:off x="533400" y="6072206"/>
            <a:ext cx="7854696" cy="571504"/>
          </a:xfrm>
        </p:spPr>
        <p:txBody>
          <a:bodyPr/>
          <a:lstStyle/>
          <a:p>
            <a:pPr algn="ctr"/>
            <a:r>
              <a:rPr lang="ru-RU" sz="2800" b="1" dirty="0" smtClean="0">
                <a:cs typeface="Times New Roman" pitchFamily="18" charset="0"/>
              </a:rPr>
              <a:t>(сутки, минута, </a:t>
            </a:r>
            <a:r>
              <a:rPr lang="ru-RU" sz="2800" b="1" dirty="0" smtClean="0">
                <a:solidFill>
                  <a:srgbClr val="FF0000"/>
                </a:solidFill>
                <a:cs typeface="Times New Roman" pitchFamily="18" charset="0"/>
              </a:rPr>
              <a:t>грамм, метр</a:t>
            </a:r>
            <a:r>
              <a:rPr lang="ru-RU" sz="2800" b="1" dirty="0" smtClean="0">
                <a:cs typeface="Times New Roman" pitchFamily="18" charset="0"/>
              </a:rPr>
              <a:t>, секунда, час)</a:t>
            </a:r>
            <a:endParaRPr lang="ru-RU" sz="2800" dirty="0" smtClean="0"/>
          </a:p>
          <a:p>
            <a:pPr algn="ctr"/>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33400" y="214290"/>
            <a:ext cx="7851648" cy="2986110"/>
          </a:xfrm>
        </p:spPr>
        <p:txBody>
          <a:bodyPr anchor="t">
            <a:normAutofit/>
          </a:bodyPr>
          <a:lstStyle/>
          <a:p>
            <a:r>
              <a:rPr lang="ru-RU" sz="3100" b="1" dirty="0" smtClean="0">
                <a:solidFill>
                  <a:srgbClr val="151515"/>
                </a:solidFill>
                <a:latin typeface="+mn-lt"/>
              </a:rPr>
              <a:t>Единицы измерения времени</a:t>
            </a:r>
            <a:r>
              <a:rPr lang="en-US" sz="3100" b="1" dirty="0" smtClean="0">
                <a:solidFill>
                  <a:srgbClr val="151515"/>
                </a:solidFill>
                <a:latin typeface="+mn-lt"/>
              </a:rPr>
              <a:t/>
            </a:r>
            <a:br>
              <a:rPr lang="en-US" sz="3100" b="1" dirty="0" smtClean="0">
                <a:solidFill>
                  <a:srgbClr val="151515"/>
                </a:solidFill>
                <a:latin typeface="+mn-lt"/>
              </a:rPr>
            </a:br>
            <a:r>
              <a:rPr lang="ru-RU" sz="3100" b="1" dirty="0" smtClean="0">
                <a:solidFill>
                  <a:srgbClr val="151515"/>
                </a:solidFill>
                <a:latin typeface="+mn-lt"/>
              </a:rPr>
              <a:t>Час, минута, секунда</a:t>
            </a:r>
            <a:r>
              <a:rPr lang="ru-RU" sz="3100" b="1" dirty="0" smtClean="0">
                <a:solidFill>
                  <a:srgbClr val="151515"/>
                </a:solidFill>
                <a:latin typeface="Verdana" pitchFamily="34" charset="0"/>
              </a:rPr>
              <a:t/>
            </a:r>
            <a:br>
              <a:rPr lang="ru-RU" sz="3100" b="1" dirty="0" smtClean="0">
                <a:solidFill>
                  <a:srgbClr val="151515"/>
                </a:solidFill>
                <a:latin typeface="Verdana" pitchFamily="34" charset="0"/>
              </a:rPr>
            </a:br>
            <a:r>
              <a:rPr lang="ru-RU" sz="3200" dirty="0" smtClean="0">
                <a:latin typeface="Verdana" pitchFamily="34" charset="0"/>
              </a:rPr>
              <a:t> </a:t>
            </a:r>
            <a:br>
              <a:rPr lang="ru-RU" sz="3200" dirty="0" smtClean="0">
                <a:latin typeface="Verdana" pitchFamily="34" charset="0"/>
              </a:rPr>
            </a:br>
            <a:r>
              <a:rPr lang="ru-RU" sz="3200" dirty="0" smtClean="0">
                <a:solidFill>
                  <a:schemeClr val="tx1">
                    <a:lumMod val="95000"/>
                  </a:schemeClr>
                </a:solidFill>
                <a:latin typeface="Times New Roman" pitchFamily="18" charset="0"/>
                <a:cs typeface="Times New Roman" pitchFamily="18" charset="0"/>
              </a:rPr>
              <a:t>Сутки делятся на </a:t>
            </a:r>
            <a:r>
              <a:rPr lang="ru-RU" sz="3200" b="1" dirty="0" smtClean="0">
                <a:solidFill>
                  <a:schemeClr val="tx1">
                    <a:lumMod val="95000"/>
                  </a:schemeClr>
                </a:solidFill>
                <a:latin typeface="Times New Roman" pitchFamily="18" charset="0"/>
                <a:cs typeface="Times New Roman" pitchFamily="18" charset="0"/>
              </a:rPr>
              <a:t>24 часа</a:t>
            </a:r>
            <a:r>
              <a:rPr lang="ru-RU" sz="3200" dirty="0" smtClean="0">
                <a:solidFill>
                  <a:schemeClr val="tx1">
                    <a:lumMod val="95000"/>
                  </a:schemeClr>
                </a:solidFill>
                <a:latin typeface="Times New Roman" pitchFamily="18" charset="0"/>
                <a:cs typeface="Times New Roman" pitchFamily="18" charset="0"/>
              </a:rPr>
              <a:t>,</a:t>
            </a:r>
            <a:br>
              <a:rPr lang="ru-RU" sz="3200" dirty="0" smtClean="0">
                <a:solidFill>
                  <a:schemeClr val="tx1">
                    <a:lumMod val="95000"/>
                  </a:schemeClr>
                </a:solidFill>
                <a:latin typeface="Times New Roman" pitchFamily="18" charset="0"/>
                <a:cs typeface="Times New Roman" pitchFamily="18" charset="0"/>
              </a:rPr>
            </a:br>
            <a:r>
              <a:rPr lang="ru-RU" sz="3200" dirty="0" smtClean="0">
                <a:solidFill>
                  <a:schemeClr val="tx1">
                    <a:lumMod val="95000"/>
                  </a:schemeClr>
                </a:solidFill>
                <a:latin typeface="Times New Roman" pitchFamily="18" charset="0"/>
                <a:cs typeface="Times New Roman" pitchFamily="18" charset="0"/>
              </a:rPr>
              <a:t>каждый </a:t>
            </a:r>
            <a:r>
              <a:rPr lang="ru-RU" sz="3200" b="1" dirty="0" smtClean="0">
                <a:solidFill>
                  <a:schemeClr val="tx1">
                    <a:lumMod val="95000"/>
                  </a:schemeClr>
                </a:solidFill>
                <a:latin typeface="Times New Roman" pitchFamily="18" charset="0"/>
                <a:cs typeface="Times New Roman" pitchFamily="18" charset="0"/>
              </a:rPr>
              <a:t>час</a:t>
            </a:r>
            <a:r>
              <a:rPr lang="ru-RU" sz="3200" dirty="0" smtClean="0">
                <a:solidFill>
                  <a:schemeClr val="tx1">
                    <a:lumMod val="95000"/>
                  </a:schemeClr>
                </a:solidFill>
                <a:latin typeface="Times New Roman" pitchFamily="18" charset="0"/>
                <a:cs typeface="Times New Roman" pitchFamily="18" charset="0"/>
              </a:rPr>
              <a:t> – на </a:t>
            </a:r>
            <a:r>
              <a:rPr lang="ru-RU" sz="3200" b="1" dirty="0" smtClean="0">
                <a:solidFill>
                  <a:schemeClr val="tx1">
                    <a:lumMod val="95000"/>
                  </a:schemeClr>
                </a:solidFill>
                <a:latin typeface="Times New Roman" pitchFamily="18" charset="0"/>
                <a:cs typeface="Times New Roman" pitchFamily="18" charset="0"/>
              </a:rPr>
              <a:t>60 минут</a:t>
            </a:r>
            <a:r>
              <a:rPr lang="ru-RU" sz="3200" dirty="0" smtClean="0">
                <a:solidFill>
                  <a:schemeClr val="tx1">
                    <a:lumMod val="95000"/>
                  </a:schemeClr>
                </a:solidFill>
                <a:latin typeface="Times New Roman" pitchFamily="18" charset="0"/>
                <a:cs typeface="Times New Roman" pitchFamily="18" charset="0"/>
              </a:rPr>
              <a:t>,</a:t>
            </a:r>
            <a:br>
              <a:rPr lang="ru-RU" sz="3200" dirty="0" smtClean="0">
                <a:solidFill>
                  <a:schemeClr val="tx1">
                    <a:lumMod val="95000"/>
                  </a:schemeClr>
                </a:solidFill>
                <a:latin typeface="Times New Roman" pitchFamily="18" charset="0"/>
                <a:cs typeface="Times New Roman" pitchFamily="18" charset="0"/>
              </a:rPr>
            </a:br>
            <a:r>
              <a:rPr lang="ru-RU" sz="3200" dirty="0" smtClean="0">
                <a:solidFill>
                  <a:schemeClr val="tx1">
                    <a:lumMod val="95000"/>
                  </a:schemeClr>
                </a:solidFill>
                <a:latin typeface="Times New Roman" pitchFamily="18" charset="0"/>
                <a:cs typeface="Times New Roman" pitchFamily="18" charset="0"/>
              </a:rPr>
              <a:t>каждая </a:t>
            </a:r>
            <a:r>
              <a:rPr lang="ru-RU" sz="3200" b="1" dirty="0" smtClean="0">
                <a:solidFill>
                  <a:schemeClr val="tx1">
                    <a:lumMod val="95000"/>
                  </a:schemeClr>
                </a:solidFill>
                <a:latin typeface="Times New Roman" pitchFamily="18" charset="0"/>
                <a:cs typeface="Times New Roman" pitchFamily="18" charset="0"/>
              </a:rPr>
              <a:t>минута</a:t>
            </a:r>
            <a:r>
              <a:rPr lang="ru-RU" sz="3200" dirty="0" smtClean="0">
                <a:solidFill>
                  <a:schemeClr val="tx1">
                    <a:lumMod val="95000"/>
                  </a:schemeClr>
                </a:solidFill>
                <a:latin typeface="Times New Roman" pitchFamily="18" charset="0"/>
                <a:cs typeface="Times New Roman" pitchFamily="18" charset="0"/>
              </a:rPr>
              <a:t> – на </a:t>
            </a:r>
            <a:r>
              <a:rPr lang="ru-RU" sz="3200" b="1" dirty="0" smtClean="0">
                <a:solidFill>
                  <a:schemeClr val="tx1">
                    <a:lumMod val="95000"/>
                  </a:schemeClr>
                </a:solidFill>
                <a:latin typeface="Times New Roman" pitchFamily="18" charset="0"/>
                <a:cs typeface="Times New Roman" pitchFamily="18" charset="0"/>
              </a:rPr>
              <a:t>60 секунд</a:t>
            </a:r>
            <a:endParaRPr lang="ru-RU" sz="3100" dirty="0">
              <a:solidFill>
                <a:schemeClr val="tx1">
                  <a:lumMod val="95000"/>
                </a:schemeClr>
              </a:solidFill>
              <a:latin typeface="Times New Roman" pitchFamily="18" charset="0"/>
              <a:cs typeface="Times New Roman" pitchFamily="18" charset="0"/>
            </a:endParaRPr>
          </a:p>
        </p:txBody>
      </p:sp>
      <p:sp>
        <p:nvSpPr>
          <p:cNvPr id="15" name="Подзаголовок 14"/>
          <p:cNvSpPr>
            <a:spLocks noGrp="1"/>
          </p:cNvSpPr>
          <p:nvPr>
            <p:ph type="subTitle" idx="1"/>
          </p:nvPr>
        </p:nvSpPr>
        <p:spPr>
          <a:xfrm flipV="1">
            <a:off x="1371600" y="6812280"/>
            <a:ext cx="6400800" cy="45719"/>
          </a:xfrm>
        </p:spPr>
        <p:txBody>
          <a:bodyPr>
            <a:normAutofit fontScale="25000" lnSpcReduction="20000"/>
          </a:bodyPr>
          <a:lstStyle/>
          <a:p>
            <a:endParaRPr lang="ru-RU" dirty="0"/>
          </a:p>
        </p:txBody>
      </p:sp>
      <p:pic>
        <p:nvPicPr>
          <p:cNvPr id="1027" name="Picture 3"/>
          <p:cNvPicPr>
            <a:picLocks noGrp="1" noChangeAspect="1" noChangeArrowheads="1"/>
          </p:cNvPicPr>
          <p:nvPr>
            <p:ph idx="4294967295"/>
          </p:nvPr>
        </p:nvPicPr>
        <p:blipFill>
          <a:blip r:embed="rId2"/>
          <a:srcRect/>
          <a:stretch>
            <a:fillRect/>
          </a:stretch>
        </p:blipFill>
        <p:spPr bwMode="auto">
          <a:xfrm>
            <a:off x="0" y="4071938"/>
            <a:ext cx="2074863" cy="2068512"/>
          </a:xfrm>
          <a:prstGeom prst="rect">
            <a:avLst/>
          </a:prstGeom>
          <a:noFill/>
          <a:ln w="9525">
            <a:noFill/>
            <a:miter lim="800000"/>
            <a:headEnd/>
            <a:tailEnd/>
          </a:ln>
          <a:effectLst/>
        </p:spPr>
      </p:pic>
      <p:sp>
        <p:nvSpPr>
          <p:cNvPr id="7" name="Прямоугольник 6"/>
          <p:cNvSpPr/>
          <p:nvPr/>
        </p:nvSpPr>
        <p:spPr>
          <a:xfrm flipH="1">
            <a:off x="857224" y="3786190"/>
            <a:ext cx="1214446" cy="369332"/>
          </a:xfrm>
          <a:prstGeom prst="rect">
            <a:avLst/>
          </a:prstGeom>
        </p:spPr>
        <p:txBody>
          <a:bodyPr wrap="square">
            <a:spAutoFit/>
          </a:bodyPr>
          <a:lstStyle/>
          <a:p>
            <a:pPr algn="ctr"/>
            <a:r>
              <a:rPr lang="ru-RU" b="1" dirty="0" smtClean="0">
                <a:latin typeface="Times New Roman" pitchFamily="18" charset="0"/>
                <a:cs typeface="Times New Roman" pitchFamily="18" charset="0"/>
              </a:rPr>
              <a:t>час</a:t>
            </a:r>
            <a:endParaRPr lang="ru-RU" b="1" dirty="0">
              <a:latin typeface="Times New Roman" pitchFamily="18" charset="0"/>
              <a:cs typeface="Times New Roman" pitchFamily="18" charset="0"/>
            </a:endParaRPr>
          </a:p>
        </p:txBody>
      </p:sp>
      <p:pic>
        <p:nvPicPr>
          <p:cNvPr id="1028" name="Picture 4"/>
          <p:cNvPicPr>
            <a:picLocks noChangeAspect="1" noChangeArrowheads="1"/>
          </p:cNvPicPr>
          <p:nvPr/>
        </p:nvPicPr>
        <p:blipFill>
          <a:blip r:embed="rId3"/>
          <a:srcRect/>
          <a:stretch>
            <a:fillRect/>
          </a:stretch>
        </p:blipFill>
        <p:spPr bwMode="auto">
          <a:xfrm>
            <a:off x="3500430" y="4143380"/>
            <a:ext cx="2143140" cy="2143140"/>
          </a:xfrm>
          <a:prstGeom prst="rect">
            <a:avLst/>
          </a:prstGeom>
          <a:noFill/>
          <a:ln w="9525">
            <a:noFill/>
            <a:miter lim="800000"/>
            <a:headEnd/>
            <a:tailEnd/>
          </a:ln>
          <a:effectLst/>
        </p:spPr>
      </p:pic>
      <p:sp>
        <p:nvSpPr>
          <p:cNvPr id="9" name="Прямоугольник 8"/>
          <p:cNvSpPr/>
          <p:nvPr/>
        </p:nvSpPr>
        <p:spPr>
          <a:xfrm>
            <a:off x="3786183" y="3786190"/>
            <a:ext cx="1355044" cy="400110"/>
          </a:xfrm>
          <a:prstGeom prst="rect">
            <a:avLst/>
          </a:prstGeom>
        </p:spPr>
        <p:txBody>
          <a:bodyPr wrap="square">
            <a:spAutoFit/>
          </a:bodyPr>
          <a:lstStyle/>
          <a:p>
            <a:pPr algn="ctr"/>
            <a:r>
              <a:rPr lang="ru-RU" sz="2000" b="1" dirty="0" smtClean="0">
                <a:latin typeface="Times New Roman" pitchFamily="18" charset="0"/>
                <a:cs typeface="Times New Roman" pitchFamily="18" charset="0"/>
              </a:rPr>
              <a:t>минута</a:t>
            </a:r>
            <a:endParaRPr lang="ru-RU" b="1" dirty="0">
              <a:latin typeface="Times New Roman" pitchFamily="18" charset="0"/>
              <a:cs typeface="Times New Roman" pitchFamily="18" charset="0"/>
            </a:endParaRPr>
          </a:p>
        </p:txBody>
      </p:sp>
      <p:pic>
        <p:nvPicPr>
          <p:cNvPr id="1029" name="Picture 5"/>
          <p:cNvPicPr>
            <a:picLocks noChangeAspect="1" noChangeArrowheads="1"/>
          </p:cNvPicPr>
          <p:nvPr/>
        </p:nvPicPr>
        <p:blipFill>
          <a:blip r:embed="rId4"/>
          <a:srcRect/>
          <a:stretch>
            <a:fillRect/>
          </a:stretch>
        </p:blipFill>
        <p:spPr bwMode="auto">
          <a:xfrm>
            <a:off x="6500826" y="4143380"/>
            <a:ext cx="2085514" cy="2092326"/>
          </a:xfrm>
          <a:prstGeom prst="rect">
            <a:avLst/>
          </a:prstGeom>
          <a:noFill/>
          <a:ln w="9525">
            <a:noFill/>
            <a:miter lim="800000"/>
            <a:headEnd/>
            <a:tailEnd/>
          </a:ln>
          <a:effectLst/>
        </p:spPr>
      </p:pic>
      <p:sp>
        <p:nvSpPr>
          <p:cNvPr id="11" name="Прямоугольник 10"/>
          <p:cNvSpPr/>
          <p:nvPr/>
        </p:nvSpPr>
        <p:spPr>
          <a:xfrm flipH="1">
            <a:off x="6715140" y="3714752"/>
            <a:ext cx="1785950" cy="369332"/>
          </a:xfrm>
          <a:prstGeom prst="rect">
            <a:avLst/>
          </a:prstGeom>
        </p:spPr>
        <p:txBody>
          <a:bodyPr wrap="square">
            <a:spAutoFit/>
          </a:bodyPr>
          <a:lstStyle/>
          <a:p>
            <a:pPr algn="ctr"/>
            <a:r>
              <a:rPr lang="ru-RU" b="1" dirty="0" smtClean="0">
                <a:latin typeface="Times New Roman" pitchFamily="18" charset="0"/>
                <a:cs typeface="Times New Roman" pitchFamily="18" charset="0"/>
              </a:rPr>
              <a:t>секунда</a:t>
            </a:r>
            <a:endParaRPr lang="ru-RU" b="1" dirty="0">
              <a:latin typeface="Times New Roman" pitchFamily="18" charset="0"/>
              <a:cs typeface="Times New Roman" pitchFamily="18" charset="0"/>
            </a:endParaRPr>
          </a:p>
        </p:txBody>
      </p:sp>
      <p:sp>
        <p:nvSpPr>
          <p:cNvPr id="12" name="Прямоугольник 11"/>
          <p:cNvSpPr/>
          <p:nvPr/>
        </p:nvSpPr>
        <p:spPr>
          <a:xfrm flipH="1">
            <a:off x="142842" y="6198990"/>
            <a:ext cx="2786083" cy="369332"/>
          </a:xfrm>
          <a:prstGeom prst="rect">
            <a:avLst/>
          </a:prstGeom>
        </p:spPr>
        <p:txBody>
          <a:bodyPr wrap="square">
            <a:spAutoFit/>
          </a:bodyPr>
          <a:lstStyle/>
          <a:p>
            <a:pPr algn="ctr"/>
            <a:r>
              <a:rPr lang="ru-RU" b="1" dirty="0" smtClean="0">
                <a:latin typeface="Times New Roman" pitchFamily="18" charset="0"/>
                <a:cs typeface="Times New Roman" pitchFamily="18" charset="0"/>
              </a:rPr>
              <a:t>сутки = 24 часа</a:t>
            </a:r>
            <a:endParaRPr lang="ru-RU" b="1" dirty="0">
              <a:latin typeface="Times New Roman" pitchFamily="18" charset="0"/>
              <a:cs typeface="Times New Roman" pitchFamily="18" charset="0"/>
            </a:endParaRPr>
          </a:p>
        </p:txBody>
      </p:sp>
      <p:sp>
        <p:nvSpPr>
          <p:cNvPr id="13" name="Прямоугольник 12"/>
          <p:cNvSpPr/>
          <p:nvPr/>
        </p:nvSpPr>
        <p:spPr>
          <a:xfrm>
            <a:off x="3472981" y="6215082"/>
            <a:ext cx="2198038" cy="369332"/>
          </a:xfrm>
          <a:prstGeom prst="rect">
            <a:avLst/>
          </a:prstGeom>
        </p:spPr>
        <p:txBody>
          <a:bodyPr wrap="square">
            <a:spAutoFit/>
          </a:bodyPr>
          <a:lstStyle/>
          <a:p>
            <a:pPr algn="ctr"/>
            <a:r>
              <a:rPr lang="ru-RU" b="1" dirty="0" smtClean="0">
                <a:latin typeface="Times New Roman" pitchFamily="18" charset="0"/>
                <a:cs typeface="Times New Roman" pitchFamily="18" charset="0"/>
              </a:rPr>
              <a:t>час = 60 минут</a:t>
            </a:r>
            <a:endParaRPr lang="ru-RU" b="1" dirty="0">
              <a:latin typeface="Times New Roman" pitchFamily="18" charset="0"/>
              <a:cs typeface="Times New Roman" pitchFamily="18" charset="0"/>
            </a:endParaRPr>
          </a:p>
        </p:txBody>
      </p:sp>
      <p:sp>
        <p:nvSpPr>
          <p:cNvPr id="14" name="Прямоугольник 13"/>
          <p:cNvSpPr/>
          <p:nvPr/>
        </p:nvSpPr>
        <p:spPr>
          <a:xfrm flipH="1">
            <a:off x="5985207" y="6198990"/>
            <a:ext cx="2944511" cy="369332"/>
          </a:xfrm>
          <a:prstGeom prst="rect">
            <a:avLst/>
          </a:prstGeom>
        </p:spPr>
        <p:txBody>
          <a:bodyPr wrap="square">
            <a:spAutoFit/>
          </a:bodyPr>
          <a:lstStyle/>
          <a:p>
            <a:pPr algn="ctr"/>
            <a:r>
              <a:rPr lang="ru-RU" b="1" dirty="0" smtClean="0">
                <a:latin typeface="Times New Roman" pitchFamily="18" charset="0"/>
                <a:cs typeface="Times New Roman" pitchFamily="18" charset="0"/>
              </a:rPr>
              <a:t>минута = 60 секунд</a:t>
            </a:r>
            <a:endParaRPr lang="ru-RU"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530352" y="428604"/>
            <a:ext cx="7772400" cy="1857388"/>
          </a:xfrm>
        </p:spPr>
        <p:txBody>
          <a:bodyPr/>
          <a:lstStyle/>
          <a:p>
            <a:pPr algn="ctr"/>
            <a:r>
              <a:rPr lang="ru-RU" sz="6000" dirty="0" smtClean="0">
                <a:solidFill>
                  <a:srgbClr val="151515"/>
                </a:solidFill>
                <a:latin typeface="Times New Roman" pitchFamily="18" charset="0"/>
                <a:cs typeface="Times New Roman" pitchFamily="18" charset="0"/>
              </a:rPr>
              <a:t>Сутки</a:t>
            </a:r>
            <a:r>
              <a:rPr lang="ru-RU" sz="6000" dirty="0" smtClean="0">
                <a:solidFill>
                  <a:srgbClr val="151515"/>
                </a:solidFill>
                <a:latin typeface="Verdana" pitchFamily="34" charset="0"/>
              </a:rPr>
              <a:t/>
            </a:r>
            <a:br>
              <a:rPr lang="ru-RU" sz="6000" dirty="0" smtClean="0">
                <a:solidFill>
                  <a:srgbClr val="151515"/>
                </a:solidFill>
                <a:latin typeface="Verdana" pitchFamily="34" charset="0"/>
              </a:rPr>
            </a:br>
            <a:endParaRPr lang="ru-RU" dirty="0"/>
          </a:p>
        </p:txBody>
      </p:sp>
      <p:sp>
        <p:nvSpPr>
          <p:cNvPr id="5" name="Текст 4"/>
          <p:cNvSpPr>
            <a:spLocks noGrp="1"/>
          </p:cNvSpPr>
          <p:nvPr>
            <p:ph type="body" idx="1"/>
          </p:nvPr>
        </p:nvSpPr>
        <p:spPr>
          <a:xfrm>
            <a:off x="530352" y="1571612"/>
            <a:ext cx="7772400" cy="4929222"/>
          </a:xfrm>
        </p:spPr>
        <p:txBody>
          <a:bodyPr>
            <a:normAutofit/>
          </a:bodyPr>
          <a:lstStyle/>
          <a:p>
            <a:pPr algn="ctr"/>
            <a:r>
              <a:rPr lang="ru-RU" sz="2400" dirty="0" smtClean="0">
                <a:latin typeface="Times New Roman" pitchFamily="18" charset="0"/>
                <a:cs typeface="Times New Roman" pitchFamily="18" charset="0"/>
              </a:rPr>
              <a:t>Основная единица времени- </a:t>
            </a:r>
            <a:r>
              <a:rPr lang="ru-RU" sz="2400" b="1" dirty="0" smtClean="0">
                <a:solidFill>
                  <a:srgbClr val="C00000"/>
                </a:solidFill>
                <a:latin typeface="Times New Roman" pitchFamily="18" charset="0"/>
                <a:cs typeface="Times New Roman" pitchFamily="18" charset="0"/>
              </a:rPr>
              <a:t>сутки</a:t>
            </a:r>
            <a:r>
              <a:rPr lang="ru-RU" sz="2400" b="1" dirty="0" smtClean="0">
                <a:latin typeface="Times New Roman" pitchFamily="18" charset="0"/>
                <a:cs typeface="Times New Roman" pitchFamily="18" charset="0"/>
              </a:rPr>
              <a:t>.</a:t>
            </a:r>
            <a:endParaRPr lang="ru-RU" sz="2400" dirty="0" smtClean="0">
              <a:latin typeface="Times New Roman" pitchFamily="18" charset="0"/>
              <a:cs typeface="Times New Roman" pitchFamily="18" charset="0"/>
            </a:endParaRPr>
          </a:p>
          <a:p>
            <a:pPr algn="ctr"/>
            <a:endParaRPr lang="ru-RU" sz="1200" dirty="0" smtClean="0">
              <a:latin typeface="Verdana" pitchFamily="34" charset="0"/>
            </a:endParaRPr>
          </a:p>
          <a:p>
            <a:pPr algn="ctr"/>
            <a:r>
              <a:rPr lang="ru-RU" sz="2400" dirty="0" smtClean="0">
                <a:latin typeface="Times New Roman" pitchFamily="18" charset="0"/>
                <a:cs typeface="Times New Roman" pitchFamily="18" charset="0"/>
              </a:rPr>
              <a:t>За сутки Земля совершает</a:t>
            </a:r>
          </a:p>
          <a:p>
            <a:pPr algn="ctr"/>
            <a:r>
              <a:rPr lang="ru-RU" sz="2400" dirty="0" smtClean="0">
                <a:latin typeface="Times New Roman" pitchFamily="18" charset="0"/>
                <a:cs typeface="Times New Roman" pitchFamily="18" charset="0"/>
              </a:rPr>
              <a:t>полный оборот вокруг своей оси.</a:t>
            </a:r>
          </a:p>
          <a:p>
            <a:pPr algn="ctr"/>
            <a:endParaRPr lang="ru-RU" sz="2400" dirty="0" smtClean="0">
              <a:latin typeface="Verdana" pitchFamily="34" charset="0"/>
            </a:endParaRPr>
          </a:p>
          <a:p>
            <a:endParaRPr lang="ru-RU" dirty="0"/>
          </a:p>
        </p:txBody>
      </p:sp>
      <p:pic>
        <p:nvPicPr>
          <p:cNvPr id="2050" name="Picture 2"/>
          <p:cNvPicPr>
            <a:picLocks noChangeAspect="1" noChangeArrowheads="1"/>
          </p:cNvPicPr>
          <p:nvPr/>
        </p:nvPicPr>
        <p:blipFill>
          <a:blip r:embed="rId2"/>
          <a:srcRect/>
          <a:stretch>
            <a:fillRect/>
          </a:stretch>
        </p:blipFill>
        <p:spPr bwMode="auto">
          <a:xfrm>
            <a:off x="2786050" y="3286344"/>
            <a:ext cx="3643338" cy="344465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533400" y="214290"/>
            <a:ext cx="7851648" cy="2143140"/>
          </a:xfrm>
        </p:spPr>
        <p:txBody>
          <a:bodyPr>
            <a:normAutofit/>
          </a:bodyPr>
          <a:lstStyle/>
          <a:p>
            <a:pPr algn="ctr"/>
            <a:r>
              <a:rPr lang="ru-RU" sz="5400" b="1" dirty="0" smtClean="0">
                <a:solidFill>
                  <a:srgbClr val="151515"/>
                </a:solidFill>
                <a:latin typeface="Times New Roman" pitchFamily="18" charset="0"/>
                <a:cs typeface="Times New Roman" pitchFamily="18" charset="0"/>
              </a:rPr>
              <a:t>Год</a:t>
            </a:r>
            <a:r>
              <a:rPr lang="ru-RU" sz="5400" b="1" dirty="0" smtClean="0">
                <a:solidFill>
                  <a:srgbClr val="151515"/>
                </a:solidFill>
                <a:latin typeface="Verdana" pitchFamily="34" charset="0"/>
              </a:rPr>
              <a:t/>
            </a:r>
            <a:br>
              <a:rPr lang="ru-RU" sz="5400" b="1" dirty="0" smtClean="0">
                <a:solidFill>
                  <a:srgbClr val="151515"/>
                </a:solidFill>
                <a:latin typeface="Verdana" pitchFamily="34" charset="0"/>
              </a:rPr>
            </a:br>
            <a:endParaRPr lang="ru-RU" dirty="0"/>
          </a:p>
        </p:txBody>
      </p:sp>
      <p:sp>
        <p:nvSpPr>
          <p:cNvPr id="5" name="Содержимое 4"/>
          <p:cNvSpPr>
            <a:spLocks noGrp="1"/>
          </p:cNvSpPr>
          <p:nvPr>
            <p:ph type="subTitle" idx="1"/>
          </p:nvPr>
        </p:nvSpPr>
        <p:spPr>
          <a:xfrm>
            <a:off x="142844" y="3228536"/>
            <a:ext cx="5072098" cy="1752600"/>
          </a:xfrm>
        </p:spPr>
        <p:txBody>
          <a:bodyPr>
            <a:normAutofit fontScale="85000" lnSpcReduction="10000"/>
          </a:bodyPr>
          <a:lstStyle/>
          <a:p>
            <a:pPr algn="just">
              <a:buNone/>
            </a:pPr>
            <a:r>
              <a:rPr lang="ru-RU" sz="2800" dirty="0" smtClean="0">
                <a:latin typeface="Times New Roman" pitchFamily="18" charset="0"/>
                <a:cs typeface="Times New Roman" pitchFamily="18" charset="0"/>
              </a:rPr>
              <a:t>Время обращения</a:t>
            </a:r>
          </a:p>
          <a:p>
            <a:pPr algn="just">
              <a:buNone/>
            </a:pPr>
            <a:r>
              <a:rPr lang="ru-RU" sz="2800" dirty="0" smtClean="0">
                <a:latin typeface="Times New Roman" pitchFamily="18" charset="0"/>
                <a:cs typeface="Times New Roman" pitchFamily="18" charset="0"/>
              </a:rPr>
              <a:t>Земли вокруг Солнца составляет </a:t>
            </a:r>
            <a:r>
              <a:rPr lang="ru-RU" sz="2800" b="1" dirty="0" smtClean="0">
                <a:solidFill>
                  <a:srgbClr val="C00000"/>
                </a:solidFill>
                <a:latin typeface="Times New Roman" pitchFamily="18" charset="0"/>
                <a:cs typeface="Times New Roman" pitchFamily="18" charset="0"/>
              </a:rPr>
              <a:t>год</a:t>
            </a:r>
            <a:r>
              <a:rPr lang="ru-RU" sz="2800" dirty="0" smtClean="0">
                <a:latin typeface="Times New Roman" pitchFamily="18" charset="0"/>
                <a:cs typeface="Times New Roman" pitchFamily="18" charset="0"/>
              </a:rPr>
              <a:t>. </a:t>
            </a:r>
          </a:p>
          <a:p>
            <a:pPr algn="just">
              <a:buNone/>
            </a:pPr>
            <a:r>
              <a:rPr lang="ru-RU" sz="2800" dirty="0" smtClean="0">
                <a:latin typeface="Times New Roman" pitchFamily="18" charset="0"/>
                <a:cs typeface="Times New Roman" pitchFamily="18" charset="0"/>
              </a:rPr>
              <a:t>Он включает в себя </a:t>
            </a:r>
            <a:r>
              <a:rPr lang="ru-RU" sz="2800" b="1" dirty="0" smtClean="0">
                <a:solidFill>
                  <a:srgbClr val="C00000"/>
                </a:solidFill>
                <a:latin typeface="Times New Roman" pitchFamily="18" charset="0"/>
                <a:cs typeface="Times New Roman" pitchFamily="18" charset="0"/>
              </a:rPr>
              <a:t>365 суток и 6 часов</a:t>
            </a:r>
            <a:r>
              <a:rPr lang="ru-RU" sz="2800" b="1" dirty="0" smtClean="0">
                <a:latin typeface="Times New Roman" pitchFamily="18" charset="0"/>
                <a:cs typeface="Times New Roman" pitchFamily="18" charset="0"/>
              </a:rPr>
              <a:t>.</a:t>
            </a:r>
            <a:endParaRPr lang="ru-RU" sz="2800" dirty="0" smtClean="0">
              <a:latin typeface="Times New Roman" pitchFamily="18" charset="0"/>
              <a:cs typeface="Times New Roman" pitchFamily="18" charset="0"/>
            </a:endParaRPr>
          </a:p>
          <a:p>
            <a:endParaRPr lang="ru-RU" dirty="0"/>
          </a:p>
        </p:txBody>
      </p:sp>
      <p:pic>
        <p:nvPicPr>
          <p:cNvPr id="3074" name="Picture 2"/>
          <p:cNvPicPr>
            <a:picLocks noGrp="1" noChangeAspect="1" noChangeArrowheads="1"/>
          </p:cNvPicPr>
          <p:nvPr>
            <p:ph sz="half" idx="4294967295"/>
          </p:nvPr>
        </p:nvPicPr>
        <p:blipFill>
          <a:blip r:embed="rId2" cstate="print"/>
          <a:srcRect/>
          <a:stretch>
            <a:fillRect/>
          </a:stretch>
        </p:blipFill>
        <p:spPr bwMode="auto">
          <a:xfrm>
            <a:off x="5319713" y="3036888"/>
            <a:ext cx="3824287" cy="220186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Заголовок 9"/>
          <p:cNvSpPr>
            <a:spLocks noGrp="1"/>
          </p:cNvSpPr>
          <p:nvPr>
            <p:ph type="ctrTitle"/>
          </p:nvPr>
        </p:nvSpPr>
        <p:spPr>
          <a:xfrm>
            <a:off x="533400" y="285728"/>
            <a:ext cx="7851648" cy="1071570"/>
          </a:xfrm>
        </p:spPr>
        <p:txBody>
          <a:bodyPr anchor="t">
            <a:normAutofit fontScale="90000"/>
          </a:bodyPr>
          <a:lstStyle/>
          <a:p>
            <a:pPr algn="ctr"/>
            <a:r>
              <a:rPr lang="ru-RU" sz="6000" dirty="0" smtClean="0">
                <a:solidFill>
                  <a:srgbClr val="151515"/>
                </a:solidFill>
                <a:latin typeface="Times New Roman" pitchFamily="18" charset="0"/>
                <a:cs typeface="Times New Roman" pitchFamily="18" charset="0"/>
              </a:rPr>
              <a:t>Високосный год</a:t>
            </a:r>
            <a:br>
              <a:rPr lang="ru-RU" sz="6000" dirty="0" smtClean="0">
                <a:solidFill>
                  <a:srgbClr val="151515"/>
                </a:solidFill>
                <a:latin typeface="Times New Roman" pitchFamily="18" charset="0"/>
                <a:cs typeface="Times New Roman" pitchFamily="18" charset="0"/>
              </a:rPr>
            </a:br>
            <a:endParaRPr lang="ru-RU" dirty="0">
              <a:latin typeface="Times New Roman" pitchFamily="18" charset="0"/>
              <a:cs typeface="Times New Roman" pitchFamily="18" charset="0"/>
            </a:endParaRPr>
          </a:p>
        </p:txBody>
      </p:sp>
      <p:sp>
        <p:nvSpPr>
          <p:cNvPr id="11" name="Подзаголовок 10"/>
          <p:cNvSpPr>
            <a:spLocks noGrp="1"/>
          </p:cNvSpPr>
          <p:nvPr>
            <p:ph type="subTitle" idx="1"/>
          </p:nvPr>
        </p:nvSpPr>
        <p:spPr>
          <a:xfrm>
            <a:off x="533400" y="1142984"/>
            <a:ext cx="7854696" cy="5500726"/>
          </a:xfrm>
        </p:spPr>
        <p:txBody>
          <a:bodyPr>
            <a:normAutofit fontScale="62500" lnSpcReduction="20000"/>
          </a:bodyPr>
          <a:lstStyle/>
          <a:p>
            <a:pPr algn="just"/>
            <a:r>
              <a:rPr lang="ru-RU" b="1" dirty="0" err="1" smtClean="0">
                <a:latin typeface="Times New Roman" pitchFamily="18" charset="0"/>
                <a:cs typeface="Times New Roman" pitchFamily="18" charset="0"/>
              </a:rPr>
              <a:t>Високо́сный</a:t>
            </a:r>
            <a:r>
              <a:rPr lang="ru-RU" b="1" dirty="0" smtClean="0">
                <a:latin typeface="Times New Roman" pitchFamily="18" charset="0"/>
                <a:cs typeface="Times New Roman" pitchFamily="18" charset="0"/>
              </a:rPr>
              <a:t> год</a:t>
            </a:r>
            <a:r>
              <a:rPr lang="ru-RU" dirty="0" smtClean="0">
                <a:latin typeface="Times New Roman" pitchFamily="18" charset="0"/>
                <a:cs typeface="Times New Roman" pitchFamily="18" charset="0"/>
              </a:rPr>
              <a:t> (</a:t>
            </a:r>
            <a:r>
              <a:rPr lang="ru-RU" dirty="0" smtClean="0">
                <a:solidFill>
                  <a:srgbClr val="FFFF00"/>
                </a:solidFill>
                <a:latin typeface="Times New Roman" pitchFamily="18" charset="0"/>
                <a:cs typeface="Times New Roman" pitchFamily="18" charset="0"/>
                <a:hlinkClick r:id="rId2" tooltip="Латинский язык"/>
              </a:rPr>
              <a:t>лат.</a:t>
            </a:r>
            <a:r>
              <a:rPr lang="ru-RU" dirty="0" smtClean="0">
                <a:solidFill>
                  <a:schemeClr val="accent1"/>
                </a:solidFill>
                <a:latin typeface="Times New Roman" pitchFamily="18" charset="0"/>
                <a:cs typeface="Times New Roman" pitchFamily="18" charset="0"/>
              </a:rPr>
              <a:t> </a:t>
            </a:r>
            <a:r>
              <a:rPr lang="ru-RU" i="1" dirty="0" err="1" smtClean="0">
                <a:latin typeface="Times New Roman" pitchFamily="18" charset="0"/>
                <a:cs typeface="Times New Roman" pitchFamily="18" charset="0"/>
              </a:rPr>
              <a:t>bis</a:t>
            </a:r>
            <a:r>
              <a:rPr lang="ru-RU" i="1" dirty="0" smtClean="0">
                <a:latin typeface="Times New Roman" pitchFamily="18" charset="0"/>
                <a:cs typeface="Times New Roman" pitchFamily="18" charset="0"/>
              </a:rPr>
              <a:t> </a:t>
            </a:r>
            <a:r>
              <a:rPr lang="ru-RU" i="1" dirty="0" err="1" smtClean="0">
                <a:latin typeface="Times New Roman" pitchFamily="18" charset="0"/>
                <a:cs typeface="Times New Roman" pitchFamily="18" charset="0"/>
              </a:rPr>
              <a:t>sextus</a:t>
            </a:r>
            <a:r>
              <a:rPr lang="ru-RU" dirty="0" smtClean="0">
                <a:latin typeface="Times New Roman" pitchFamily="18" charset="0"/>
                <a:cs typeface="Times New Roman" pitchFamily="18" charset="0"/>
              </a:rPr>
              <a:t> — «второй шестой») — год в юлианском и григорианском календарях, продолжительность которого равна 366 дням — на одни сутки больше продолжительности обычного, невисокосного года. В юлианском календаре високосным годом является каждый четвёртый год, в григорианском календаре из этого правила есть исключения. На </a:t>
            </a:r>
            <a:r>
              <a:rPr lang="ru-RU" dirty="0" smtClean="0">
                <a:latin typeface="Times New Roman" pitchFamily="18" charset="0"/>
                <a:cs typeface="Times New Roman" pitchFamily="18" charset="0"/>
                <a:hlinkClick r:id="rId3" tooltip="Русь"/>
              </a:rPr>
              <a:t>Руси</a:t>
            </a:r>
            <a:r>
              <a:rPr lang="ru-RU" dirty="0" smtClean="0">
                <a:latin typeface="Times New Roman" pitchFamily="18" charset="0"/>
                <a:cs typeface="Times New Roman" pitchFamily="18" charset="0"/>
              </a:rPr>
              <a:t> уже в </a:t>
            </a:r>
            <a:r>
              <a:rPr lang="ru-RU" dirty="0" smtClean="0">
                <a:latin typeface="Times New Roman" pitchFamily="18" charset="0"/>
                <a:cs typeface="Times New Roman" pitchFamily="18" charset="0"/>
                <a:hlinkClick r:id="rId4" tooltip="XII век"/>
              </a:rPr>
              <a:t>XII веке</a:t>
            </a:r>
            <a:r>
              <a:rPr lang="ru-RU" dirty="0" smtClean="0">
                <a:latin typeface="Times New Roman" pitchFamily="18" charset="0"/>
                <a:cs typeface="Times New Roman" pitchFamily="18" charset="0"/>
              </a:rPr>
              <a:t> знали и учитывали високосные года. В 1582 году </a:t>
            </a:r>
            <a:r>
              <a:rPr lang="ru-RU" dirty="0" smtClean="0">
                <a:latin typeface="Times New Roman" pitchFamily="18" charset="0"/>
                <a:cs typeface="Times New Roman" pitchFamily="18" charset="0"/>
                <a:hlinkClick r:id="rId5" tooltip="Римский папа"/>
              </a:rPr>
              <a:t>римский папа</a:t>
            </a:r>
            <a:r>
              <a:rPr lang="ru-RU" dirty="0" smtClean="0">
                <a:latin typeface="Times New Roman" pitchFamily="18" charset="0"/>
                <a:cs typeface="Times New Roman" pitchFamily="18" charset="0"/>
              </a:rPr>
              <a:t> </a:t>
            </a:r>
            <a:r>
              <a:rPr lang="ru-RU" dirty="0" smtClean="0">
                <a:latin typeface="Times New Roman" pitchFamily="18" charset="0"/>
                <a:cs typeface="Times New Roman" pitchFamily="18" charset="0"/>
                <a:hlinkClick r:id="rId6" tooltip="Григорий XIII"/>
              </a:rPr>
              <a:t>Григорий XIII</a:t>
            </a:r>
            <a:r>
              <a:rPr lang="ru-RU" dirty="0" smtClean="0">
                <a:latin typeface="Times New Roman" pitchFamily="18" charset="0"/>
                <a:cs typeface="Times New Roman" pitchFamily="18" charset="0"/>
              </a:rPr>
              <a:t> провёл </a:t>
            </a:r>
            <a:r>
              <a:rPr lang="ru-RU" dirty="0" smtClean="0">
                <a:latin typeface="Times New Roman" pitchFamily="18" charset="0"/>
                <a:cs typeface="Times New Roman" pitchFamily="18" charset="0"/>
                <a:hlinkClick r:id="rId7" tooltip="Реформа"/>
              </a:rPr>
              <a:t>реформу</a:t>
            </a:r>
            <a:r>
              <a:rPr lang="ru-RU" dirty="0" smtClean="0">
                <a:latin typeface="Times New Roman" pitchFamily="18" charset="0"/>
                <a:cs typeface="Times New Roman" pitchFamily="18" charset="0"/>
              </a:rPr>
              <a:t> календаря. Чтобы средний календарный год лучше соответствовал солнечному, было решено изменить правило високосных лет. По-прежнему високосным оставался год, номер которого кратен четырём, но исключение делалось для тех, которые были кратны 100. Такие годы были високосными только тогда, когда делились ещё и на 400.</a:t>
            </a:r>
          </a:p>
          <a:p>
            <a:pPr algn="just"/>
            <a:r>
              <a:rPr lang="ru-RU" dirty="0" smtClean="0">
                <a:latin typeface="Times New Roman" pitchFamily="18" charset="0"/>
                <a:cs typeface="Times New Roman" pitchFamily="18" charset="0"/>
              </a:rPr>
              <a:t>Другими словами, год является високосным в двух случаях: либо он кратен 4, но при этом не кратен 100, либо кратен 400. Год не является високосным, если он не кратен 4, либо он кратен 100, но при этом не кратен 400.</a:t>
            </a:r>
          </a:p>
          <a:p>
            <a:pPr algn="just"/>
            <a:r>
              <a:rPr lang="ru-RU" dirty="0" smtClean="0">
                <a:latin typeface="Times New Roman" pitchFamily="18" charset="0"/>
                <a:cs typeface="Times New Roman" pitchFamily="18" charset="0"/>
              </a:rPr>
              <a:t>Последние годы столетий, оканчивающиеся на два нуля, в трёх случаях из четырёх не являются високосными. Так, годы </a:t>
            </a:r>
            <a:r>
              <a:rPr lang="ru-RU" dirty="0" smtClean="0">
                <a:latin typeface="Times New Roman" pitchFamily="18" charset="0"/>
                <a:cs typeface="Times New Roman" pitchFamily="18" charset="0"/>
                <a:hlinkClick r:id="rId8" tooltip="1700 год"/>
              </a:rPr>
              <a:t>1700</a:t>
            </a:r>
            <a:r>
              <a:rPr lang="ru-RU" dirty="0" smtClean="0">
                <a:latin typeface="Times New Roman" pitchFamily="18" charset="0"/>
                <a:cs typeface="Times New Roman" pitchFamily="18" charset="0"/>
              </a:rPr>
              <a:t>, </a:t>
            </a:r>
            <a:r>
              <a:rPr lang="ru-RU" dirty="0" smtClean="0">
                <a:latin typeface="Times New Roman" pitchFamily="18" charset="0"/>
                <a:cs typeface="Times New Roman" pitchFamily="18" charset="0"/>
                <a:hlinkClick r:id="rId9" tooltip="1800 год"/>
              </a:rPr>
              <a:t>1800</a:t>
            </a:r>
            <a:r>
              <a:rPr lang="ru-RU" dirty="0" smtClean="0">
                <a:latin typeface="Times New Roman" pitchFamily="18" charset="0"/>
                <a:cs typeface="Times New Roman" pitchFamily="18" charset="0"/>
              </a:rPr>
              <a:t> и </a:t>
            </a:r>
            <a:r>
              <a:rPr lang="ru-RU" dirty="0" smtClean="0">
                <a:latin typeface="Times New Roman" pitchFamily="18" charset="0"/>
                <a:cs typeface="Times New Roman" pitchFamily="18" charset="0"/>
                <a:hlinkClick r:id="rId10" tooltip="1900 год"/>
              </a:rPr>
              <a:t>1900</a:t>
            </a:r>
            <a:r>
              <a:rPr lang="ru-RU" dirty="0" smtClean="0">
                <a:latin typeface="Times New Roman" pitchFamily="18" charset="0"/>
                <a:cs typeface="Times New Roman" pitchFamily="18" charset="0"/>
              </a:rPr>
              <a:t> не являются високосными, так как они кратны 100 и не кратны 400. Годы </a:t>
            </a:r>
            <a:r>
              <a:rPr lang="ru-RU" dirty="0" smtClean="0">
                <a:latin typeface="Times New Roman" pitchFamily="18" charset="0"/>
                <a:cs typeface="Times New Roman" pitchFamily="18" charset="0"/>
                <a:hlinkClick r:id="rId11" tooltip="1600 год"/>
              </a:rPr>
              <a:t>1600</a:t>
            </a:r>
            <a:r>
              <a:rPr lang="ru-RU" dirty="0" smtClean="0">
                <a:latin typeface="Times New Roman" pitchFamily="18" charset="0"/>
                <a:cs typeface="Times New Roman" pitchFamily="18" charset="0"/>
              </a:rPr>
              <a:t> и </a:t>
            </a:r>
            <a:r>
              <a:rPr lang="ru-RU" dirty="0" smtClean="0">
                <a:latin typeface="Times New Roman" pitchFamily="18" charset="0"/>
                <a:cs typeface="Times New Roman" pitchFamily="18" charset="0"/>
                <a:hlinkClick r:id="rId12" tooltip="2000 год"/>
              </a:rPr>
              <a:t>2000</a:t>
            </a:r>
            <a:r>
              <a:rPr lang="ru-RU" dirty="0" smtClean="0">
                <a:latin typeface="Times New Roman" pitchFamily="18" charset="0"/>
                <a:cs typeface="Times New Roman" pitchFamily="18" charset="0"/>
              </a:rPr>
              <a:t> — високосные, так как они кратны 400. Годы 2100, 2200 и 2300 — </a:t>
            </a:r>
            <a:r>
              <a:rPr lang="ru-RU" dirty="0" err="1" smtClean="0">
                <a:latin typeface="Times New Roman" pitchFamily="18" charset="0"/>
                <a:cs typeface="Times New Roman" pitchFamily="18" charset="0"/>
              </a:rPr>
              <a:t>невисокосные</a:t>
            </a:r>
            <a:r>
              <a:rPr lang="ru-RU" dirty="0" smtClean="0">
                <a:latin typeface="Times New Roman" pitchFamily="18" charset="0"/>
                <a:cs typeface="Times New Roman" pitchFamily="18" charset="0"/>
              </a:rPr>
              <a:t>. В високосные годы вводится дополнительный день — </a:t>
            </a:r>
            <a:r>
              <a:rPr lang="ru-RU" dirty="0" smtClean="0">
                <a:latin typeface="Times New Roman" pitchFamily="18" charset="0"/>
                <a:cs typeface="Times New Roman" pitchFamily="18" charset="0"/>
                <a:hlinkClick r:id="rId13" tooltip="29 февраля"/>
              </a:rPr>
              <a:t>29 февраля</a:t>
            </a:r>
            <a:r>
              <a:rPr lang="ru-RU" dirty="0" smtClean="0">
                <a:latin typeface="Times New Roman" pitchFamily="18" charset="0"/>
                <a:cs typeface="Times New Roman" pitchFamily="18" charset="0"/>
              </a:rPr>
              <a:t>.</a:t>
            </a:r>
          </a:p>
          <a:p>
            <a:pPr algn="just"/>
            <a:r>
              <a:rPr lang="ru-RU" dirty="0" smtClean="0">
                <a:latin typeface="Times New Roman" pitchFamily="18" charset="0"/>
                <a:cs typeface="Times New Roman" pitchFamily="18" charset="0"/>
              </a:rPr>
              <a:t>Последний високосный год был </a:t>
            </a:r>
            <a:r>
              <a:rPr lang="ru-RU" dirty="0" smtClean="0">
                <a:latin typeface="Times New Roman" pitchFamily="18" charset="0"/>
                <a:cs typeface="Times New Roman" pitchFamily="18" charset="0"/>
                <a:hlinkClick r:id="rId14" tooltip="2012 год"/>
              </a:rPr>
              <a:t>2012</a:t>
            </a:r>
            <a:r>
              <a:rPr lang="ru-RU" dirty="0" smtClean="0">
                <a:latin typeface="Times New Roman" pitchFamily="18" charset="0"/>
                <a:cs typeface="Times New Roman" pitchFamily="18" charset="0"/>
              </a:rPr>
              <a:t>, следующий будет </a:t>
            </a:r>
            <a:r>
              <a:rPr lang="ru-RU" dirty="0" smtClean="0">
                <a:latin typeface="Times New Roman" pitchFamily="18" charset="0"/>
                <a:cs typeface="Times New Roman" pitchFamily="18" charset="0"/>
                <a:hlinkClick r:id="rId15" tooltip="2016 год"/>
              </a:rPr>
              <a:t>2016</a:t>
            </a:r>
            <a:r>
              <a:rPr lang="ru-RU" dirty="0" smtClean="0">
                <a:latin typeface="Times New Roman" pitchFamily="18" charset="0"/>
                <a:cs typeface="Times New Roman" pitchFamily="18" charset="0"/>
              </a:rPr>
              <a:t>.</a:t>
            </a:r>
          </a:p>
          <a:p>
            <a:pPr algn="just"/>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530352" y="142852"/>
            <a:ext cx="7772400" cy="1000132"/>
          </a:xfrm>
        </p:spPr>
        <p:txBody>
          <a:bodyPr anchor="t">
            <a:normAutofit fontScale="90000"/>
          </a:bodyPr>
          <a:lstStyle/>
          <a:p>
            <a:pPr algn="ctr"/>
            <a:r>
              <a:rPr lang="ru-RU" sz="6000" dirty="0" smtClean="0">
                <a:solidFill>
                  <a:srgbClr val="151515"/>
                </a:solidFill>
                <a:latin typeface="Times New Roman" pitchFamily="18" charset="0"/>
                <a:cs typeface="Times New Roman" pitchFamily="18" charset="0"/>
              </a:rPr>
              <a:t>Месяц и квартал</a:t>
            </a:r>
            <a:br>
              <a:rPr lang="ru-RU" sz="6000" dirty="0" smtClean="0">
                <a:solidFill>
                  <a:srgbClr val="151515"/>
                </a:solidFill>
                <a:latin typeface="Times New Roman" pitchFamily="18" charset="0"/>
                <a:cs typeface="Times New Roman" pitchFamily="18" charset="0"/>
              </a:rPr>
            </a:br>
            <a:endParaRPr lang="ru-RU" dirty="0"/>
          </a:p>
        </p:txBody>
      </p:sp>
      <p:sp>
        <p:nvSpPr>
          <p:cNvPr id="5" name="Текст 4"/>
          <p:cNvSpPr>
            <a:spLocks noGrp="1"/>
          </p:cNvSpPr>
          <p:nvPr>
            <p:ph type="body" idx="1"/>
          </p:nvPr>
        </p:nvSpPr>
        <p:spPr>
          <a:xfrm>
            <a:off x="530352" y="1071546"/>
            <a:ext cx="8256490" cy="5500726"/>
          </a:xfrm>
        </p:spPr>
        <p:txBody>
          <a:bodyPr/>
          <a:lstStyle/>
          <a:p>
            <a:pPr algn="ctr"/>
            <a:r>
              <a:rPr lang="ru-RU" sz="2400" dirty="0" smtClean="0">
                <a:latin typeface="Times New Roman" pitchFamily="18" charset="0"/>
                <a:cs typeface="Times New Roman" pitchFamily="18" charset="0"/>
              </a:rPr>
              <a:t>В году </a:t>
            </a:r>
            <a:r>
              <a:rPr lang="ru-RU" sz="2400" b="1" dirty="0" smtClean="0">
                <a:solidFill>
                  <a:srgbClr val="C00000"/>
                </a:solidFill>
                <a:latin typeface="Times New Roman" pitchFamily="18" charset="0"/>
                <a:cs typeface="Times New Roman" pitchFamily="18" charset="0"/>
              </a:rPr>
              <a:t>12 месяцев</a:t>
            </a:r>
            <a:r>
              <a:rPr lang="ru-RU" sz="2400" dirty="0" smtClean="0">
                <a:latin typeface="Times New Roman" pitchFamily="18" charset="0"/>
                <a:cs typeface="Times New Roman" pitchFamily="18" charset="0"/>
              </a:rPr>
              <a:t>,</a:t>
            </a:r>
          </a:p>
          <a:p>
            <a:pPr algn="ctr"/>
            <a:r>
              <a:rPr lang="ru-RU" sz="2400" dirty="0" smtClean="0">
                <a:latin typeface="Times New Roman" pitchFamily="18" charset="0"/>
                <a:cs typeface="Times New Roman" pitchFamily="18" charset="0"/>
              </a:rPr>
              <a:t>которые разделены на </a:t>
            </a:r>
            <a:r>
              <a:rPr lang="ru-RU" sz="2400" b="1" dirty="0" smtClean="0">
                <a:solidFill>
                  <a:srgbClr val="C00000"/>
                </a:solidFill>
                <a:latin typeface="Times New Roman" pitchFamily="18" charset="0"/>
                <a:cs typeface="Times New Roman" pitchFamily="18" charset="0"/>
              </a:rPr>
              <a:t>4 квартала</a:t>
            </a:r>
            <a:r>
              <a:rPr lang="ru-RU" sz="2400" dirty="0" smtClean="0">
                <a:latin typeface="Times New Roman" pitchFamily="18" charset="0"/>
                <a:cs typeface="Times New Roman" pitchFamily="18" charset="0"/>
              </a:rPr>
              <a:t>.</a:t>
            </a:r>
          </a:p>
          <a:p>
            <a:pPr algn="ctr"/>
            <a:endParaRPr lang="ru-RU" sz="2400" dirty="0" smtClean="0">
              <a:latin typeface="Times New Roman" pitchFamily="18" charset="0"/>
              <a:cs typeface="Times New Roman" pitchFamily="18" charset="0"/>
            </a:endParaRPr>
          </a:p>
          <a:p>
            <a:endParaRPr lang="ru-RU" b="1" dirty="0" smtClean="0">
              <a:latin typeface="Times New Roman" pitchFamily="18" charset="0"/>
              <a:cs typeface="Times New Roman" pitchFamily="18" charset="0"/>
            </a:endParaRPr>
          </a:p>
          <a:p>
            <a:endParaRPr lang="ru-RU" b="1" dirty="0" smtClean="0">
              <a:latin typeface="Times New Roman" pitchFamily="18" charset="0"/>
              <a:cs typeface="Times New Roman" pitchFamily="18" charset="0"/>
            </a:endParaRPr>
          </a:p>
          <a:p>
            <a:endParaRPr lang="ru-RU" b="1" dirty="0" smtClean="0">
              <a:latin typeface="Times New Roman" pitchFamily="18" charset="0"/>
              <a:cs typeface="Times New Roman" pitchFamily="18" charset="0"/>
            </a:endParaRPr>
          </a:p>
          <a:p>
            <a:endParaRPr lang="ru-RU" b="1" dirty="0" smtClean="0">
              <a:latin typeface="Times New Roman" pitchFamily="18" charset="0"/>
              <a:cs typeface="Times New Roman" pitchFamily="18" charset="0"/>
            </a:endParaRPr>
          </a:p>
          <a:p>
            <a:endParaRPr lang="ru-RU" b="1" dirty="0" smtClean="0">
              <a:latin typeface="Times New Roman" pitchFamily="18" charset="0"/>
              <a:cs typeface="Times New Roman" pitchFamily="18" charset="0"/>
            </a:endParaRPr>
          </a:p>
          <a:p>
            <a:endParaRPr lang="ru-RU" b="1" dirty="0" smtClean="0">
              <a:latin typeface="Times New Roman" pitchFamily="18" charset="0"/>
              <a:cs typeface="Times New Roman" pitchFamily="18" charset="0"/>
            </a:endParaRPr>
          </a:p>
          <a:p>
            <a:endParaRPr lang="ru-RU" b="1" dirty="0" smtClean="0">
              <a:latin typeface="Times New Roman" pitchFamily="18" charset="0"/>
              <a:cs typeface="Times New Roman" pitchFamily="18" charset="0"/>
            </a:endParaRPr>
          </a:p>
          <a:p>
            <a:endParaRPr lang="ru-RU" b="1" dirty="0" smtClean="0">
              <a:latin typeface="Times New Roman" pitchFamily="18" charset="0"/>
              <a:cs typeface="Times New Roman" pitchFamily="18" charset="0"/>
            </a:endParaRPr>
          </a:p>
          <a:p>
            <a:endParaRPr lang="ru-RU" b="1" dirty="0" smtClean="0">
              <a:latin typeface="Times New Roman" pitchFamily="18" charset="0"/>
              <a:cs typeface="Times New Roman" pitchFamily="18" charset="0"/>
            </a:endParaRPr>
          </a:p>
          <a:p>
            <a:r>
              <a:rPr lang="ru-RU" b="1" dirty="0" smtClean="0">
                <a:latin typeface="Times New Roman" pitchFamily="18" charset="0"/>
                <a:cs typeface="Times New Roman" pitchFamily="18" charset="0"/>
              </a:rPr>
              <a:t>           год = 12 месяцев                                              год = 4 квартала</a:t>
            </a:r>
          </a:p>
          <a:p>
            <a:endParaRPr lang="ru-RU" b="1" dirty="0" smtClean="0">
              <a:latin typeface="Times New Roman" pitchFamily="18" charset="0"/>
              <a:cs typeface="Times New Roman" pitchFamily="18" charset="0"/>
            </a:endParaRPr>
          </a:p>
          <a:p>
            <a:endParaRPr lang="ru-RU" dirty="0"/>
          </a:p>
        </p:txBody>
      </p:sp>
      <p:pic>
        <p:nvPicPr>
          <p:cNvPr id="4098" name="Picture 2"/>
          <p:cNvPicPr>
            <a:picLocks noChangeAspect="1" noChangeArrowheads="1"/>
          </p:cNvPicPr>
          <p:nvPr/>
        </p:nvPicPr>
        <p:blipFill>
          <a:blip r:embed="rId2"/>
          <a:srcRect/>
          <a:stretch>
            <a:fillRect/>
          </a:stretch>
        </p:blipFill>
        <p:spPr bwMode="auto">
          <a:xfrm>
            <a:off x="1000100" y="3071810"/>
            <a:ext cx="2845749" cy="2657392"/>
          </a:xfrm>
          <a:prstGeom prst="rect">
            <a:avLst/>
          </a:prstGeom>
          <a:noFill/>
          <a:ln w="9525">
            <a:noFill/>
            <a:miter lim="800000"/>
            <a:headEnd/>
            <a:tailEnd/>
          </a:ln>
          <a:effectLst/>
        </p:spPr>
      </p:pic>
      <p:sp>
        <p:nvSpPr>
          <p:cNvPr id="7" name="Прямоугольник 6"/>
          <p:cNvSpPr/>
          <p:nvPr/>
        </p:nvSpPr>
        <p:spPr>
          <a:xfrm flipH="1">
            <a:off x="1142975" y="2214554"/>
            <a:ext cx="2931933" cy="923330"/>
          </a:xfrm>
          <a:prstGeom prst="rect">
            <a:avLst/>
          </a:prstGeom>
        </p:spPr>
        <p:txBody>
          <a:bodyPr wrap="square">
            <a:spAutoFit/>
          </a:bodyPr>
          <a:lstStyle/>
          <a:p>
            <a:pPr algn="ctr"/>
            <a:endParaRPr lang="ru-RU" b="1" dirty="0" smtClean="0">
              <a:latin typeface="Verdana" pitchFamily="34" charset="0"/>
            </a:endParaRPr>
          </a:p>
          <a:p>
            <a:pPr algn="ctr"/>
            <a:endParaRPr lang="ru-RU" b="1" dirty="0" smtClean="0">
              <a:latin typeface="Verdana" pitchFamily="34" charset="0"/>
            </a:endParaRPr>
          </a:p>
          <a:p>
            <a:pPr algn="ctr"/>
            <a:r>
              <a:rPr lang="ru-RU" b="1" dirty="0" smtClean="0">
                <a:latin typeface="Times New Roman" pitchFamily="18" charset="0"/>
                <a:cs typeface="Times New Roman" pitchFamily="18" charset="0"/>
              </a:rPr>
              <a:t>месяц</a:t>
            </a:r>
            <a:endParaRPr lang="ru-RU" b="1" dirty="0">
              <a:latin typeface="Times New Roman" pitchFamily="18" charset="0"/>
              <a:cs typeface="Times New Roman" pitchFamily="18" charset="0"/>
            </a:endParaRPr>
          </a:p>
        </p:txBody>
      </p:sp>
      <p:pic>
        <p:nvPicPr>
          <p:cNvPr id="4100" name="Picture 4"/>
          <p:cNvPicPr>
            <a:picLocks noChangeAspect="1" noChangeArrowheads="1"/>
          </p:cNvPicPr>
          <p:nvPr/>
        </p:nvPicPr>
        <p:blipFill>
          <a:blip r:embed="rId3"/>
          <a:srcRect/>
          <a:stretch>
            <a:fillRect/>
          </a:stretch>
        </p:blipFill>
        <p:spPr bwMode="auto">
          <a:xfrm>
            <a:off x="5857884" y="3143248"/>
            <a:ext cx="2627314" cy="2627314"/>
          </a:xfrm>
          <a:prstGeom prst="rect">
            <a:avLst/>
          </a:prstGeom>
          <a:noFill/>
          <a:ln w="9525">
            <a:noFill/>
            <a:miter lim="800000"/>
            <a:headEnd/>
            <a:tailEnd/>
          </a:ln>
          <a:effectLst/>
        </p:spPr>
      </p:pic>
      <p:sp>
        <p:nvSpPr>
          <p:cNvPr id="10" name="Прямоугольник 9"/>
          <p:cNvSpPr/>
          <p:nvPr/>
        </p:nvSpPr>
        <p:spPr>
          <a:xfrm>
            <a:off x="6357950" y="2500306"/>
            <a:ext cx="2071702" cy="646331"/>
          </a:xfrm>
          <a:prstGeom prst="rect">
            <a:avLst/>
          </a:prstGeom>
        </p:spPr>
        <p:txBody>
          <a:bodyPr wrap="square">
            <a:spAutoFit/>
          </a:bodyPr>
          <a:lstStyle/>
          <a:p>
            <a:pPr algn="ctr"/>
            <a:endParaRPr lang="ru-RU" b="1" dirty="0" smtClean="0">
              <a:latin typeface="Verdana" pitchFamily="34" charset="0"/>
            </a:endParaRPr>
          </a:p>
          <a:p>
            <a:pPr algn="ctr"/>
            <a:r>
              <a:rPr lang="ru-RU" b="1" dirty="0" smtClean="0">
                <a:latin typeface="Times New Roman" pitchFamily="18" charset="0"/>
                <a:cs typeface="Times New Roman" pitchFamily="18" charset="0"/>
              </a:rPr>
              <a:t>квартал</a:t>
            </a:r>
            <a:endParaRPr lang="ru-RU"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533400" y="142852"/>
            <a:ext cx="7851648" cy="1928826"/>
          </a:xfrm>
        </p:spPr>
        <p:txBody>
          <a:bodyPr anchor="t">
            <a:normAutofit fontScale="90000"/>
          </a:bodyPr>
          <a:lstStyle/>
          <a:p>
            <a:pPr algn="ctr"/>
            <a:r>
              <a:rPr lang="ru-RU" sz="4900" dirty="0" smtClean="0">
                <a:solidFill>
                  <a:srgbClr val="151515"/>
                </a:solidFill>
                <a:latin typeface="Times New Roman" pitchFamily="18" charset="0"/>
                <a:cs typeface="Times New Roman" pitchFamily="18" charset="0"/>
              </a:rPr>
              <a:t>Распределение дней (суток) по месяцам</a:t>
            </a:r>
            <a:r>
              <a:rPr lang="ru-RU" sz="6000" dirty="0" smtClean="0">
                <a:solidFill>
                  <a:srgbClr val="151515"/>
                </a:solidFill>
                <a:latin typeface="Verdana" pitchFamily="34" charset="0"/>
              </a:rPr>
              <a:t/>
            </a:r>
            <a:br>
              <a:rPr lang="ru-RU" sz="6000" dirty="0" smtClean="0">
                <a:solidFill>
                  <a:srgbClr val="151515"/>
                </a:solidFill>
                <a:latin typeface="Verdana" pitchFamily="34" charset="0"/>
              </a:rPr>
            </a:br>
            <a:endParaRPr lang="ru-RU" dirty="0"/>
          </a:p>
        </p:txBody>
      </p:sp>
      <p:sp>
        <p:nvSpPr>
          <p:cNvPr id="5" name="Подзаголовок 4"/>
          <p:cNvSpPr>
            <a:spLocks noGrp="1"/>
          </p:cNvSpPr>
          <p:nvPr>
            <p:ph type="subTitle" idx="1"/>
          </p:nvPr>
        </p:nvSpPr>
        <p:spPr>
          <a:xfrm>
            <a:off x="500034" y="2143116"/>
            <a:ext cx="7854696" cy="4429156"/>
          </a:xfrm>
        </p:spPr>
        <p:txBody>
          <a:bodyPr>
            <a:normAutofit fontScale="92500" lnSpcReduction="20000"/>
          </a:bodyPr>
          <a:lstStyle/>
          <a:p>
            <a:pPr algn="ctr"/>
            <a:r>
              <a:rPr lang="ru-RU" sz="2800" b="1" dirty="0" smtClean="0">
                <a:solidFill>
                  <a:srgbClr val="FFFF00"/>
                </a:solidFill>
                <a:latin typeface="Times New Roman" pitchFamily="18" charset="0"/>
                <a:cs typeface="Times New Roman" pitchFamily="18" charset="0"/>
              </a:rPr>
              <a:t>31 день:</a:t>
            </a:r>
          </a:p>
          <a:p>
            <a:pPr algn="ctr"/>
            <a:r>
              <a:rPr lang="ru-RU" sz="2800" dirty="0" smtClean="0">
                <a:latin typeface="Times New Roman" pitchFamily="18" charset="0"/>
                <a:cs typeface="Times New Roman" pitchFamily="18" charset="0"/>
              </a:rPr>
              <a:t>январь, март, май,</a:t>
            </a:r>
          </a:p>
          <a:p>
            <a:pPr algn="ctr"/>
            <a:r>
              <a:rPr lang="ru-RU" sz="2800" dirty="0" smtClean="0">
                <a:latin typeface="Times New Roman" pitchFamily="18" charset="0"/>
                <a:cs typeface="Times New Roman" pitchFamily="18" charset="0"/>
              </a:rPr>
              <a:t>июль, август, октябрь, декабрь</a:t>
            </a:r>
          </a:p>
          <a:p>
            <a:pPr algn="ctr"/>
            <a:endParaRPr lang="ru-RU" sz="1600" dirty="0" smtClean="0">
              <a:latin typeface="Times New Roman" pitchFamily="18" charset="0"/>
              <a:cs typeface="Times New Roman" pitchFamily="18" charset="0"/>
            </a:endParaRPr>
          </a:p>
          <a:p>
            <a:pPr algn="ctr"/>
            <a:r>
              <a:rPr lang="ru-RU" sz="2800" b="1" dirty="0" smtClean="0">
                <a:solidFill>
                  <a:srgbClr val="FFFF00"/>
                </a:solidFill>
                <a:latin typeface="Times New Roman" pitchFamily="18" charset="0"/>
                <a:cs typeface="Times New Roman" pitchFamily="18" charset="0"/>
              </a:rPr>
              <a:t>30 дней:</a:t>
            </a:r>
          </a:p>
          <a:p>
            <a:pPr algn="ctr"/>
            <a:r>
              <a:rPr lang="ru-RU" sz="2800" dirty="0" smtClean="0">
                <a:latin typeface="Times New Roman" pitchFamily="18" charset="0"/>
                <a:cs typeface="Times New Roman" pitchFamily="18" charset="0"/>
              </a:rPr>
              <a:t>апрель, июнь, сентябрь, ноябрь</a:t>
            </a:r>
          </a:p>
          <a:p>
            <a:pPr algn="ctr"/>
            <a:endParaRPr lang="ru-RU" sz="2800" dirty="0" smtClean="0">
              <a:latin typeface="Times New Roman" pitchFamily="18" charset="0"/>
              <a:cs typeface="Times New Roman" pitchFamily="18" charset="0"/>
            </a:endParaRPr>
          </a:p>
          <a:p>
            <a:pPr algn="ctr"/>
            <a:endParaRPr lang="ru-RU" sz="2800" dirty="0" smtClean="0">
              <a:latin typeface="Times New Roman" pitchFamily="18" charset="0"/>
              <a:cs typeface="Times New Roman" pitchFamily="18" charset="0"/>
            </a:endParaRPr>
          </a:p>
          <a:p>
            <a:pPr algn="ctr"/>
            <a:r>
              <a:rPr lang="ru-RU" sz="2800" b="1" dirty="0" smtClean="0">
                <a:solidFill>
                  <a:srgbClr val="92D050"/>
                </a:solidFill>
                <a:latin typeface="Times New Roman" pitchFamily="18" charset="0"/>
                <a:cs typeface="Times New Roman" pitchFamily="18" charset="0"/>
              </a:rPr>
              <a:t>Февраль</a:t>
            </a:r>
          </a:p>
          <a:p>
            <a:pPr algn="ctr"/>
            <a:r>
              <a:rPr lang="ru-RU" sz="2800" dirty="0" smtClean="0">
                <a:latin typeface="Times New Roman" pitchFamily="18" charset="0"/>
                <a:cs typeface="Times New Roman" pitchFamily="18" charset="0"/>
              </a:rPr>
              <a:t>в обычном году – </a:t>
            </a:r>
            <a:r>
              <a:rPr lang="ru-RU" sz="2800" b="1" dirty="0" smtClean="0">
                <a:solidFill>
                  <a:srgbClr val="FFFF00"/>
                </a:solidFill>
                <a:latin typeface="Times New Roman" pitchFamily="18" charset="0"/>
                <a:cs typeface="Times New Roman" pitchFamily="18" charset="0"/>
              </a:rPr>
              <a:t>28 дней</a:t>
            </a:r>
            <a:r>
              <a:rPr lang="ru-RU" sz="2800" dirty="0" smtClean="0">
                <a:latin typeface="Times New Roman" pitchFamily="18" charset="0"/>
                <a:cs typeface="Times New Roman" pitchFamily="18" charset="0"/>
              </a:rPr>
              <a:t>,</a:t>
            </a:r>
          </a:p>
          <a:p>
            <a:pPr algn="ctr"/>
            <a:r>
              <a:rPr lang="ru-RU" sz="2800" dirty="0" smtClean="0">
                <a:latin typeface="Times New Roman" pitchFamily="18" charset="0"/>
                <a:cs typeface="Times New Roman" pitchFamily="18" charset="0"/>
              </a:rPr>
              <a:t> в високосном – </a:t>
            </a:r>
            <a:r>
              <a:rPr lang="ru-RU" sz="2800" b="1" dirty="0" smtClean="0">
                <a:solidFill>
                  <a:srgbClr val="FFFF00"/>
                </a:solidFill>
                <a:latin typeface="Times New Roman" pitchFamily="18" charset="0"/>
                <a:cs typeface="Times New Roman" pitchFamily="18" charset="0"/>
              </a:rPr>
              <a:t>29 дней</a:t>
            </a:r>
            <a:r>
              <a:rPr lang="ru-RU" sz="2800" dirty="0" smtClean="0">
                <a:latin typeface="Times New Roman" pitchFamily="18" charset="0"/>
                <a:cs typeface="Times New Roman" pitchFamily="18" charset="0"/>
              </a:rPr>
              <a:t>.</a:t>
            </a:r>
          </a:p>
          <a:p>
            <a:pPr algn="just"/>
            <a:endParaRPr lang="ru-RU"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560</TotalTime>
  <Words>567</Words>
  <PresentationFormat>Экран (4:3)</PresentationFormat>
  <Paragraphs>132</Paragraphs>
  <Slides>16</Slides>
  <Notes>0</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16</vt:i4>
      </vt:variant>
    </vt:vector>
  </HeadingPairs>
  <TitlesOfParts>
    <vt:vector size="18" baseType="lpstr">
      <vt:lpstr>Апекс</vt:lpstr>
      <vt:lpstr>Объект упаковщика для оболочки</vt:lpstr>
      <vt:lpstr>Урок математики  в 5 классе Тема урока:</vt:lpstr>
      <vt:lpstr>Раз – (…………….) пролетела, Оглянуться не успела. Шестьдесят (………….) промчались - И (……………….) оказались. Ну а шестьдесят (……………….) Целый (………………) с собой ведут. (…………) за (…………….) двадцать раз И четыре про запас - (……………….)  полные проходят, День и ночь с собой уводят. </vt:lpstr>
      <vt:lpstr>Раз – (СЕКУНДА) пролетела, Оглянуться не успела. Шестьдесят (СЕКУНД) промчались - И (МИНУТОЙ) оказались. Ну а шестьдесят (МИНУТ) Целый (ЧАС) с собой ведут. (ЧАС) за (ЧАСОМ) двадцать раз И четыре про запас - (СУТКИ)  полные проходят, День и ночь с собой уводят. </vt:lpstr>
      <vt:lpstr>Единицы измерения времени Час, минута, секунда   Сутки делятся на 24 часа, каждый час – на 60 минут, каждая минута – на 60 секунд</vt:lpstr>
      <vt:lpstr>Сутки </vt:lpstr>
      <vt:lpstr>Год </vt:lpstr>
      <vt:lpstr>Високосный год </vt:lpstr>
      <vt:lpstr>Месяц и квартал </vt:lpstr>
      <vt:lpstr>Распределение дней (суток) по месяцам </vt:lpstr>
      <vt:lpstr>Неделя и декада </vt:lpstr>
      <vt:lpstr>Единицы измерения времени</vt:lpstr>
      <vt:lpstr>Физкульминутка</vt:lpstr>
      <vt:lpstr>Самостоятельная работа</vt:lpstr>
      <vt:lpstr>Проверка самостоятельной работы </vt:lpstr>
      <vt:lpstr>Подведем ИТОГИ:</vt:lpstr>
      <vt:lpstr>Слайд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Алла</dc:creator>
  <cp:lastModifiedBy>Алла</cp:lastModifiedBy>
  <cp:revision>56</cp:revision>
  <dcterms:created xsi:type="dcterms:W3CDTF">2015-01-29T15:44:44Z</dcterms:created>
  <dcterms:modified xsi:type="dcterms:W3CDTF">2015-01-30T15:05:48Z</dcterms:modified>
</cp:coreProperties>
</file>