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 id="2147483756" r:id="rId2"/>
    <p:sldMasterId id="2147483768" r:id="rId3"/>
    <p:sldMasterId id="2147483780" r:id="rId4"/>
    <p:sldMasterId id="2147483804" r:id="rId5"/>
    <p:sldMasterId id="2147483816" r:id="rId6"/>
  </p:sldMasterIdLst>
  <p:notesMasterIdLst>
    <p:notesMasterId r:id="rId67"/>
  </p:notesMasterIdLst>
  <p:sldIdLst>
    <p:sldId id="256" r:id="rId7"/>
    <p:sldId id="339" r:id="rId8"/>
    <p:sldId id="257" r:id="rId9"/>
    <p:sldId id="340" r:id="rId10"/>
    <p:sldId id="316" r:id="rId11"/>
    <p:sldId id="428" r:id="rId12"/>
    <p:sldId id="319" r:id="rId13"/>
    <p:sldId id="258" r:id="rId14"/>
    <p:sldId id="317" r:id="rId15"/>
    <p:sldId id="386" r:id="rId16"/>
    <p:sldId id="352" r:id="rId17"/>
    <p:sldId id="341" r:id="rId18"/>
    <p:sldId id="264" r:id="rId19"/>
    <p:sldId id="343" r:id="rId20"/>
    <p:sldId id="345" r:id="rId21"/>
    <p:sldId id="346" r:id="rId22"/>
    <p:sldId id="348" r:id="rId23"/>
    <p:sldId id="349" r:id="rId24"/>
    <p:sldId id="353" r:id="rId25"/>
    <p:sldId id="267" r:id="rId26"/>
    <p:sldId id="359" r:id="rId27"/>
    <p:sldId id="432" r:id="rId28"/>
    <p:sldId id="433" r:id="rId29"/>
    <p:sldId id="372" r:id="rId30"/>
    <p:sldId id="373" r:id="rId31"/>
    <p:sldId id="374" r:id="rId32"/>
    <p:sldId id="375" r:id="rId33"/>
    <p:sldId id="379" r:id="rId34"/>
    <p:sldId id="380" r:id="rId35"/>
    <p:sldId id="381" r:id="rId36"/>
    <p:sldId id="382" r:id="rId37"/>
    <p:sldId id="376" r:id="rId38"/>
    <p:sldId id="268" r:id="rId39"/>
    <p:sldId id="270" r:id="rId40"/>
    <p:sldId id="430" r:id="rId41"/>
    <p:sldId id="273" r:id="rId42"/>
    <p:sldId id="383" r:id="rId43"/>
    <p:sldId id="387" r:id="rId44"/>
    <p:sldId id="388" r:id="rId45"/>
    <p:sldId id="389" r:id="rId46"/>
    <p:sldId id="429" r:id="rId47"/>
    <p:sldId id="391" r:id="rId48"/>
    <p:sldId id="416" r:id="rId49"/>
    <p:sldId id="418" r:id="rId50"/>
    <p:sldId id="419" r:id="rId51"/>
    <p:sldId id="420" r:id="rId52"/>
    <p:sldId id="421" r:id="rId53"/>
    <p:sldId id="427" r:id="rId54"/>
    <p:sldId id="425" r:id="rId55"/>
    <p:sldId id="423" r:id="rId56"/>
    <p:sldId id="424" r:id="rId57"/>
    <p:sldId id="405" r:id="rId58"/>
    <p:sldId id="431" r:id="rId59"/>
    <p:sldId id="275" r:id="rId60"/>
    <p:sldId id="321" r:id="rId61"/>
    <p:sldId id="322" r:id="rId62"/>
    <p:sldId id="323" r:id="rId63"/>
    <p:sldId id="409" r:id="rId64"/>
    <p:sldId id="411" r:id="rId65"/>
    <p:sldId id="338" r:id="rId66"/>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68FF"/>
    <a:srgbClr val="EDECB8"/>
    <a:srgbClr val="FB4F1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90" autoAdjust="0"/>
    <p:restoredTop sz="97699" autoAdjust="0"/>
  </p:normalViewPr>
  <p:slideViewPr>
    <p:cSldViewPr>
      <p:cViewPr>
        <p:scale>
          <a:sx n="66" d="100"/>
          <a:sy n="66" d="100"/>
        </p:scale>
        <p:origin x="-1056" y="-216"/>
      </p:cViewPr>
      <p:guideLst>
        <p:guide orient="horz" pos="2160"/>
        <p:guide pos="3120"/>
      </p:guideLst>
    </p:cSldViewPr>
  </p:slideViewPr>
  <p:outlineViewPr>
    <p:cViewPr>
      <p:scale>
        <a:sx n="33" d="100"/>
        <a:sy n="33" d="100"/>
      </p:scale>
      <p:origin x="0" y="2304"/>
    </p:cViewPr>
  </p:outlineViewPr>
  <p:notesTextViewPr>
    <p:cViewPr>
      <p:scale>
        <a:sx n="100" d="100"/>
        <a:sy n="100" d="100"/>
      </p:scale>
      <p:origin x="0" y="0"/>
    </p:cViewPr>
  </p:notesTextViewPr>
  <p:sorterViewPr>
    <p:cViewPr>
      <p:scale>
        <a:sx n="66" d="100"/>
        <a:sy n="66" d="100"/>
      </p:scale>
      <p:origin x="0" y="2188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E268EC-D47D-4934-8269-6FD3EE2E524C}" type="datetimeFigureOut">
              <a:rPr lang="en-US" smtClean="0"/>
              <a:pPr/>
              <a:t>1/12/2015</a:t>
            </a:fld>
            <a:endParaRPr lang="en-US" dirty="0"/>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8A5B8F-A88D-41EA-B9F7-B09340416C6F}" type="slidenum">
              <a:rPr lang="en-US" smtClean="0"/>
              <a:pPr/>
              <a:t>‹#›</a:t>
            </a:fld>
            <a:endParaRPr lang="en-US" dirty="0"/>
          </a:p>
        </p:txBody>
      </p:sp>
    </p:spTree>
    <p:extLst>
      <p:ext uri="{BB962C8B-B14F-4D97-AF65-F5344CB8AC3E}">
        <p14:creationId xmlns="" xmlns:p14="http://schemas.microsoft.com/office/powerpoint/2010/main" val="41375366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auto.howstuffworks.com/oil-drilling.htm"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auto.howstuffworks.com/fuel-processor.htm" TargetMode="External"/><Relationship Id="rId5" Type="http://schemas.openxmlformats.org/officeDocument/2006/relationships/hyperlink" Target="http://auto.howstuffworks.com/gasoline.htm" TargetMode="External"/><Relationship Id="rId4" Type="http://schemas.openxmlformats.org/officeDocument/2006/relationships/hyperlink" Target="http://auto.howstuffworks.com/oil-refining.ht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people.howstuffworks.com/question418.htm" TargetMode="External"/><Relationship Id="rId3" Type="http://schemas.openxmlformats.org/officeDocument/2006/relationships/hyperlink" Target="http://people.howstuffworks.com/nuclear-power.htm" TargetMode="External"/><Relationship Id="rId7" Type="http://schemas.openxmlformats.org/officeDocument/2006/relationships/hyperlink" Target="http://people.howstuffworks.com/framed.htm?parent=hydrogen-economy.htm&amp;url=http://greennature.com/article702.html"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people.howstuffworks.com/landfill.htm" TargetMode="External"/><Relationship Id="rId5" Type="http://schemas.openxmlformats.org/officeDocument/2006/relationships/hyperlink" Target="http://people.howstuffworks.com/solar-cell.htm" TargetMode="External"/><Relationship Id="rId4" Type="http://schemas.openxmlformats.org/officeDocument/2006/relationships/hyperlink" Target="http://people.howstuffworks.com/hydropower-plant.htm"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9E8A5B8F-A88D-41EA-B9F7-B09340416C6F}"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D69588-82E4-41B5-B0F8-B6EBDC8FB90E}" type="slidenum">
              <a:rPr lang="en-US"/>
              <a:pPr/>
              <a:t>12</a:t>
            </a:fld>
            <a:endParaRPr lang="en-US" dirty="0"/>
          </a:p>
        </p:txBody>
      </p:sp>
      <p:sp>
        <p:nvSpPr>
          <p:cNvPr id="19458" name="Rectangle 2"/>
          <p:cNvSpPr>
            <a:spLocks noGrp="1" noRot="1" noChangeAspect="1" noChangeArrowheads="1" noTextEdit="1"/>
          </p:cNvSpPr>
          <p:nvPr>
            <p:ph type="sldImg"/>
          </p:nvPr>
        </p:nvSpPr>
        <p:spPr>
          <a:xfrm>
            <a:off x="952500" y="685800"/>
            <a:ext cx="4953000" cy="3429000"/>
          </a:xfrm>
          <a:ln/>
        </p:spPr>
      </p:sp>
      <p:sp>
        <p:nvSpPr>
          <p:cNvPr id="19459" name="Rectangle 3"/>
          <p:cNvSpPr>
            <a:spLocks noGrp="1" noChangeArrowheads="1"/>
          </p:cNvSpPr>
          <p:nvPr>
            <p:ph type="body" idx="1"/>
          </p:nvPr>
        </p:nvSpPr>
        <p:spPr/>
        <p:txBody>
          <a:bodyPr/>
          <a:lstStyle/>
          <a:p>
            <a:pPr>
              <a:lnSpc>
                <a:spcPct val="80000"/>
              </a:lnSpc>
            </a:pPr>
            <a:r>
              <a:rPr lang="en-US" sz="800" dirty="0"/>
              <a:t>Where does the hydrogen come from?</a:t>
            </a:r>
            <a:br>
              <a:rPr lang="en-US" sz="800" dirty="0"/>
            </a:br>
            <a:r>
              <a:rPr lang="en-US" sz="800" dirty="0"/>
              <a:t>One of the more interesting problems with the hydrogen economy is the hydrogen itself. Where will it come from? With the fossil fuel economy, you simply pump the fossil fuel out of the ground (see </a:t>
            </a:r>
            <a:r>
              <a:rPr lang="en-US" sz="800" dirty="0">
                <a:hlinkClick r:id="rId3"/>
              </a:rPr>
              <a:t>How Oil Drilling Works</a:t>
            </a:r>
            <a:r>
              <a:rPr lang="en-US" sz="800" dirty="0"/>
              <a:t>) and refine it (see </a:t>
            </a:r>
            <a:r>
              <a:rPr lang="en-US" sz="800" dirty="0">
                <a:hlinkClick r:id="rId4"/>
              </a:rPr>
              <a:t>How Oil Refining Works</a:t>
            </a:r>
            <a:r>
              <a:rPr lang="en-US" sz="800" dirty="0"/>
              <a:t>). Then you burn it as an energy source. </a:t>
            </a:r>
          </a:p>
          <a:p>
            <a:pPr>
              <a:lnSpc>
                <a:spcPct val="80000"/>
              </a:lnSpc>
            </a:pPr>
            <a:r>
              <a:rPr lang="en-US" sz="800" dirty="0"/>
              <a:t>Most of us take oil, gasoline, coal and natural gas for granted, but they are actually quite miraculous. These fossil fuels represent </a:t>
            </a:r>
            <a:r>
              <a:rPr lang="en-US" sz="800" b="1" dirty="0"/>
              <a:t>stored solar energy</a:t>
            </a:r>
            <a:r>
              <a:rPr lang="en-US" sz="800" dirty="0"/>
              <a:t> from millions of years ago. Millions of years ago, plants grew using solar energy to power their growth. They died, and eventually turned into oil, coal and natural gas. When we pump oil from the ground, we tap into that huge solar energy storehouse "for free." Whenever we burn a gallon of </a:t>
            </a:r>
            <a:r>
              <a:rPr lang="en-US" sz="800" dirty="0">
                <a:hlinkClick r:id="rId5"/>
              </a:rPr>
              <a:t>gasoline</a:t>
            </a:r>
            <a:r>
              <a:rPr lang="en-US" sz="800" dirty="0"/>
              <a:t>, we release that stored solar energy. </a:t>
            </a:r>
          </a:p>
          <a:p>
            <a:pPr>
              <a:lnSpc>
                <a:spcPct val="80000"/>
              </a:lnSpc>
            </a:pPr>
            <a:r>
              <a:rPr lang="en-US" sz="800" dirty="0"/>
              <a:t>In the hydrogen economy, there is no storehouse to tap into. We have to actually create the energy in real-time. </a:t>
            </a:r>
          </a:p>
          <a:p>
            <a:pPr>
              <a:lnSpc>
                <a:spcPct val="80000"/>
              </a:lnSpc>
            </a:pPr>
            <a:r>
              <a:rPr lang="en-US" sz="800" dirty="0"/>
              <a:t>There are two possible sources for the hydrogen: </a:t>
            </a:r>
          </a:p>
          <a:p>
            <a:pPr>
              <a:lnSpc>
                <a:spcPct val="80000"/>
              </a:lnSpc>
            </a:pPr>
            <a:r>
              <a:rPr lang="en-US" sz="800" b="1" dirty="0"/>
              <a:t>Electrolysis of water</a:t>
            </a:r>
            <a:r>
              <a:rPr lang="en-US" sz="800" dirty="0"/>
              <a:t> - Using electricity, it is easy to split water molecules to create pure hydrogen and oxygen. One big advantage of this process is that you can do it anywhere. For example, you could have a box in your garage producing hydrogen from tap water, and you could fuel your car with that hydrogen. </a:t>
            </a:r>
          </a:p>
          <a:p>
            <a:pPr>
              <a:lnSpc>
                <a:spcPct val="80000"/>
              </a:lnSpc>
            </a:pPr>
            <a:r>
              <a:rPr lang="en-US" sz="800" b="1" dirty="0"/>
              <a:t>Reforming fossil fuels</a:t>
            </a:r>
            <a:r>
              <a:rPr lang="en-US" sz="800" dirty="0"/>
              <a:t> - Oil and natural gas contain hydrocarbons -- molecules consisting of hydrogen and carbon. Using a device called a </a:t>
            </a:r>
            <a:r>
              <a:rPr lang="en-US" sz="800" dirty="0">
                <a:hlinkClick r:id="rId6"/>
              </a:rPr>
              <a:t>fuel processor</a:t>
            </a:r>
            <a:r>
              <a:rPr lang="en-US" sz="800" dirty="0"/>
              <a:t> or a </a:t>
            </a:r>
            <a:r>
              <a:rPr lang="en-US" sz="800" b="1" dirty="0"/>
              <a:t>reformer</a:t>
            </a:r>
            <a:r>
              <a:rPr lang="en-US" sz="800" dirty="0"/>
              <a:t>, you can split the hydrogen off the carbon in a hydrocarbon relatively easily and then use the hydrogen. You discard the leftover carbon to the atmosphere as carbon dioxide. </a:t>
            </a:r>
          </a:p>
          <a:p>
            <a:pPr>
              <a:lnSpc>
                <a:spcPct val="80000"/>
              </a:lnSpc>
            </a:pPr>
            <a:r>
              <a:rPr lang="en-US" sz="800" dirty="0"/>
              <a:t>The second option is, of course, slightly perverse. You are using fossil fuel as the source of hydrogen for the hydrogen economy. This approach reduces air pollution, but it doesn't solve either the greenhouse gas problem (because there is still carbon going into the atmosphere) or the dependence problem (you still need oil). However, it may be a good temporary step to take during the transition to the hydrogen economy. When you hear about "fuel-cell-powered vehicles" being developed by the car companies right now, almost all of them plan to get the hydrogen for the fuel cells from gasoline using a </a:t>
            </a:r>
            <a:r>
              <a:rPr lang="en-US" sz="800" dirty="0">
                <a:hlinkClick r:id="rId6"/>
              </a:rPr>
              <a:t>reformer</a:t>
            </a:r>
            <a:r>
              <a:rPr lang="en-US" sz="800" dirty="0"/>
              <a:t>. The reason is because gasoline is an easily available source of hydrogen. Until there are "hydrogen stations" on every corner like we have gas stations now, this is the easiest way to obtain hydrogen to power a vehicle's fuel cell. </a:t>
            </a:r>
          </a:p>
          <a:p>
            <a:pPr>
              <a:lnSpc>
                <a:spcPct val="80000"/>
              </a:lnSpc>
            </a:pPr>
            <a:endParaRPr lang="en-US" sz="800" dirty="0"/>
          </a:p>
          <a:p>
            <a:pPr eaLnBrk="0" hangingPunct="0">
              <a:spcBef>
                <a:spcPct val="0"/>
              </a:spcBef>
            </a:pPr>
            <a:r>
              <a:rPr lang="en-US" sz="800" dirty="0"/>
              <a:t>http://www.howstuffworks.com/hydrogen-economy.htm</a:t>
            </a:r>
          </a:p>
          <a:p>
            <a:pPr eaLnBrk="0" hangingPunct="0">
              <a:spcBef>
                <a:spcPct val="0"/>
              </a:spcBef>
            </a:pPr>
            <a:r>
              <a:rPr lang="en-US" sz="800" dirty="0"/>
              <a:t>_______________________________________________________</a:t>
            </a:r>
          </a:p>
          <a:p>
            <a:pPr>
              <a:lnSpc>
                <a:spcPct val="80000"/>
              </a:lnSpc>
            </a:pPr>
            <a:r>
              <a:rPr lang="en-US" sz="800" dirty="0"/>
              <a:t>When the energy supply is chemical, it will always be more efficient to produce hydrogen through a direct chemical path. But when the energy supply is mechanical (hydropower or wind turbines), hydrogen can be made via electrolysis of water. Usually, the electricity consumed is more valuable than the hydrogen produced, which is why only a tiny fraction of hydrogen is currently produced this way.</a:t>
            </a:r>
          </a:p>
          <a:p>
            <a:pPr>
              <a:lnSpc>
                <a:spcPct val="80000"/>
              </a:lnSpc>
            </a:pPr>
            <a:r>
              <a:rPr lang="en-US" sz="800" dirty="0"/>
              <a:t>When the energy supply is in the form of heat (solar thermal or nuclear), the only existing path to hydrogen is currently through low-temperature electrolysis. Research into high-temperature electrolysis (HTE) and high-temperature nuclear reactors may eventually lead to a hydrogen supply that is cost-competitive with natural gas steam reforming. Because some of the energy in HTE is supplied in the form of heat, less of the energy must be converted twice (from heat to electricity, and then to chemical form), and so less energy is lost.</a:t>
            </a:r>
          </a:p>
          <a:p>
            <a:pPr>
              <a:lnSpc>
                <a:spcPct val="80000"/>
              </a:lnSpc>
            </a:pPr>
            <a:r>
              <a:rPr lang="en-US" sz="800" dirty="0"/>
              <a:t>HTE processes are generally only considered in combination with a nuclear heat source, because the other nonchemical form of high-temperature heat (concentrating solar thermal) is not consistent enough to bring down the capital costs of the HTE equipment.</a:t>
            </a:r>
          </a:p>
          <a:p>
            <a:pPr>
              <a:lnSpc>
                <a:spcPct val="80000"/>
              </a:lnSpc>
            </a:pPr>
            <a:endParaRPr lang="en-US" sz="800" dirty="0"/>
          </a:p>
          <a:p>
            <a:pPr>
              <a:lnSpc>
                <a:spcPct val="80000"/>
              </a:lnSpc>
            </a:pPr>
            <a:r>
              <a:rPr lang="en-US" sz="800" dirty="0"/>
              <a:t>http://en.wikipedia.org/wiki/Hydrogen_economy</a:t>
            </a:r>
          </a:p>
          <a:p>
            <a:pPr eaLnBrk="0" hangingPunct="0">
              <a:spcBef>
                <a:spcPct val="0"/>
              </a:spcBef>
            </a:pPr>
            <a:endParaRPr lang="en-US" sz="800" dirty="0"/>
          </a:p>
          <a:p>
            <a:pPr>
              <a:lnSpc>
                <a:spcPct val="80000"/>
              </a:lnSpc>
            </a:pPr>
            <a:endParaRPr lang="en-US" sz="8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01418D-9FF2-4F93-9946-5A4B31D9E002}" type="slidenum">
              <a:rPr lang="en-US"/>
              <a:pPr/>
              <a:t>14</a:t>
            </a:fld>
            <a:endParaRPr lang="en-US"/>
          </a:p>
        </p:txBody>
      </p:sp>
      <p:sp>
        <p:nvSpPr>
          <p:cNvPr id="55298" name="Rectangle 2"/>
          <p:cNvSpPr>
            <a:spLocks noGrp="1" noRot="1" noChangeAspect="1" noChangeArrowheads="1" noTextEdit="1"/>
          </p:cNvSpPr>
          <p:nvPr>
            <p:ph type="sldImg"/>
          </p:nvPr>
        </p:nvSpPr>
        <p:spPr>
          <a:xfrm>
            <a:off x="952500" y="685800"/>
            <a:ext cx="4953000" cy="3429000"/>
          </a:xfrm>
          <a:ln/>
        </p:spPr>
      </p:sp>
      <p:sp>
        <p:nvSpPr>
          <p:cNvPr id="55299" name="Rectangle 3"/>
          <p:cNvSpPr>
            <a:spLocks noGrp="1" noChangeArrowheads="1"/>
          </p:cNvSpPr>
          <p:nvPr>
            <p:ph type="body" idx="1"/>
          </p:nvPr>
        </p:nvSpPr>
        <p:spPr/>
        <p:txBody>
          <a:bodyPr/>
          <a:lstStyle/>
          <a:p>
            <a:r>
              <a:rPr lang="en-US"/>
              <a:t>http://en.wikipedia.org/wiki/Hydrogen_economy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C80956-6A75-4D8B-B834-801BA0E2B9EA}" type="slidenum">
              <a:rPr lang="en-US"/>
              <a:pPr/>
              <a:t>17</a:t>
            </a:fld>
            <a:endParaRPr lang="en-US"/>
          </a:p>
        </p:txBody>
      </p:sp>
      <p:sp>
        <p:nvSpPr>
          <p:cNvPr id="82946" name="Rectangle 2"/>
          <p:cNvSpPr>
            <a:spLocks noGrp="1" noRot="1" noChangeAspect="1" noChangeArrowheads="1" noTextEdit="1"/>
          </p:cNvSpPr>
          <p:nvPr>
            <p:ph type="sldImg"/>
          </p:nvPr>
        </p:nvSpPr>
        <p:spPr>
          <a:xfrm>
            <a:off x="952500" y="685800"/>
            <a:ext cx="4953000" cy="3429000"/>
          </a:xfrm>
          <a:ln/>
        </p:spPr>
      </p:sp>
      <p:sp>
        <p:nvSpPr>
          <p:cNvPr id="82947" name="Rectangle 3"/>
          <p:cNvSpPr>
            <a:spLocks noGrp="1" noChangeArrowheads="1"/>
          </p:cNvSpPr>
          <p:nvPr>
            <p:ph type="body" idx="1"/>
          </p:nvPr>
        </p:nvSpPr>
        <p:spPr/>
        <p:txBody>
          <a:bodyPr/>
          <a:lstStyle/>
          <a:p>
            <a:pPr>
              <a:lnSpc>
                <a:spcPct val="80000"/>
              </a:lnSpc>
            </a:pPr>
            <a:r>
              <a:rPr lang="en-US" sz="1000"/>
              <a:t>Right now there are several different ways to create electricity that do not use fossil fuels: </a:t>
            </a:r>
          </a:p>
          <a:p>
            <a:pPr>
              <a:lnSpc>
                <a:spcPct val="80000"/>
              </a:lnSpc>
            </a:pPr>
            <a:r>
              <a:rPr lang="en-US" sz="1000">
                <a:hlinkClick r:id="rId3"/>
              </a:rPr>
              <a:t>Nuclear power</a:t>
            </a:r>
            <a:r>
              <a:rPr lang="en-US" sz="1000"/>
              <a:t> </a:t>
            </a:r>
          </a:p>
          <a:p>
            <a:pPr>
              <a:lnSpc>
                <a:spcPct val="80000"/>
              </a:lnSpc>
            </a:pPr>
            <a:r>
              <a:rPr lang="en-US" sz="1000">
                <a:hlinkClick r:id="rId4"/>
              </a:rPr>
              <a:t>Hydroelectric dams</a:t>
            </a:r>
            <a:r>
              <a:rPr lang="en-US" sz="1000"/>
              <a:t> </a:t>
            </a:r>
          </a:p>
          <a:p>
            <a:pPr>
              <a:lnSpc>
                <a:spcPct val="80000"/>
              </a:lnSpc>
            </a:pPr>
            <a:r>
              <a:rPr lang="en-US" sz="1000">
                <a:hlinkClick r:id="rId5"/>
              </a:rPr>
              <a:t>Solar cells</a:t>
            </a:r>
            <a:r>
              <a:rPr lang="en-US" sz="1000"/>
              <a:t> </a:t>
            </a:r>
          </a:p>
          <a:p>
            <a:pPr>
              <a:lnSpc>
                <a:spcPct val="80000"/>
              </a:lnSpc>
            </a:pPr>
            <a:r>
              <a:rPr lang="en-US" sz="1000"/>
              <a:t>Wind turbines </a:t>
            </a:r>
          </a:p>
          <a:p>
            <a:pPr>
              <a:lnSpc>
                <a:spcPct val="80000"/>
              </a:lnSpc>
            </a:pPr>
            <a:r>
              <a:rPr lang="en-US" sz="1000"/>
              <a:t>Geothermal power </a:t>
            </a:r>
          </a:p>
          <a:p>
            <a:pPr>
              <a:lnSpc>
                <a:spcPct val="80000"/>
              </a:lnSpc>
            </a:pPr>
            <a:r>
              <a:rPr lang="en-US" sz="1000"/>
              <a:t>Wave and tidal power </a:t>
            </a:r>
          </a:p>
          <a:p>
            <a:pPr>
              <a:lnSpc>
                <a:spcPct val="80000"/>
              </a:lnSpc>
            </a:pPr>
            <a:r>
              <a:rPr lang="en-US" sz="1000"/>
              <a:t>Co-generation (For example, a sawmill might burn bark to create power, or a </a:t>
            </a:r>
            <a:r>
              <a:rPr lang="en-US" sz="1000">
                <a:hlinkClick r:id="rId6"/>
              </a:rPr>
              <a:t>landfill</a:t>
            </a:r>
            <a:r>
              <a:rPr lang="en-US" sz="1000"/>
              <a:t> might burn methane that the rotting trash produces.) </a:t>
            </a:r>
          </a:p>
          <a:p>
            <a:pPr>
              <a:lnSpc>
                <a:spcPct val="80000"/>
              </a:lnSpc>
            </a:pPr>
            <a:r>
              <a:rPr lang="en-US" sz="1000"/>
              <a:t> </a:t>
            </a:r>
          </a:p>
          <a:p>
            <a:pPr>
              <a:lnSpc>
                <a:spcPct val="80000"/>
              </a:lnSpc>
            </a:pPr>
            <a:r>
              <a:rPr lang="en-US" sz="1000"/>
              <a:t>In the United States, about 20 percent of the power currently comes from </a:t>
            </a:r>
            <a:r>
              <a:rPr lang="en-US" sz="1000">
                <a:hlinkClick r:id="rId3"/>
              </a:rPr>
              <a:t>nuclear</a:t>
            </a:r>
            <a:r>
              <a:rPr lang="en-US" sz="1000"/>
              <a:t> and 7 percent comes from </a:t>
            </a:r>
            <a:r>
              <a:rPr lang="en-US" sz="1000">
                <a:hlinkClick r:id="rId4"/>
              </a:rPr>
              <a:t>hydroelectric</a:t>
            </a:r>
            <a:r>
              <a:rPr lang="en-US" sz="1000"/>
              <a:t>. Solar, wind, geothermal and other sources generate only 5 percent of the power -- hardly enough to matter. </a:t>
            </a:r>
          </a:p>
          <a:p>
            <a:pPr>
              <a:lnSpc>
                <a:spcPct val="80000"/>
              </a:lnSpc>
            </a:pPr>
            <a:r>
              <a:rPr lang="en-US" sz="1000"/>
              <a:t>In the future, barring some technological breakthrough, it seems likely that one of two things will happen to create the hydrogen economy: Either nuclear-power or solar-power generating capacity will increase dramatically. Remember that, in a pure hydrogen economy, the electrical generating capacity will have to approximately double because all of the energy for transportation that currently comes from oil will have to be replaced with electrically generated hydrogen. So the number of power plants will double, and all of the fossil fuel plants will be replaced. </a:t>
            </a:r>
          </a:p>
          <a:p>
            <a:pPr>
              <a:lnSpc>
                <a:spcPct val="80000"/>
              </a:lnSpc>
            </a:pPr>
            <a:r>
              <a:rPr lang="en-US" sz="1000"/>
              <a:t>The electrical-generation problem is probably the biggest barrier to the hydrogen economy. Once the technology is refined and becomes inexpensive, fuel-cell vehicles powered by hydrogen could replace gasoline internal combustion engines over the course of a decade or two. But changing the power plants over to nuclear and solar may not be so easy. </a:t>
            </a:r>
            <a:r>
              <a:rPr lang="en-US" sz="1000">
                <a:hlinkClick r:id="rId3"/>
              </a:rPr>
              <a:t>Nuclear power</a:t>
            </a:r>
            <a:r>
              <a:rPr lang="en-US" sz="1000"/>
              <a:t> has </a:t>
            </a:r>
            <a:r>
              <a:rPr lang="en-US" sz="1000">
                <a:hlinkClick r:id="rId7"/>
              </a:rPr>
              <a:t>political and environmental problems</a:t>
            </a:r>
            <a:r>
              <a:rPr lang="en-US" sz="1000"/>
              <a:t>, and </a:t>
            </a:r>
            <a:r>
              <a:rPr lang="en-US" sz="1000">
                <a:hlinkClick r:id="rId5"/>
              </a:rPr>
              <a:t>solar power</a:t>
            </a:r>
            <a:r>
              <a:rPr lang="en-US" sz="1000"/>
              <a:t> currently has </a:t>
            </a:r>
            <a:r>
              <a:rPr lang="en-US" sz="1000">
                <a:hlinkClick r:id="rId8"/>
              </a:rPr>
              <a:t>cost</a:t>
            </a:r>
            <a:r>
              <a:rPr lang="en-US" sz="1000"/>
              <a:t> and location problems.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BCAEA96-88D6-47BF-843C-E04FF6FB6562}" type="slidenum">
              <a:rPr lang="en-US" smtClean="0"/>
              <a:pPr fontAlgn="base">
                <a:spcBef>
                  <a:spcPct val="0"/>
                </a:spcBef>
                <a:spcAft>
                  <a:spcPct val="0"/>
                </a:spcAft>
                <a:defRPr/>
              </a:pPr>
              <a:t>42</a:t>
            </a:fld>
            <a:endParaRPr lang="en-US" dirty="0" smtClean="0"/>
          </a:p>
        </p:txBody>
      </p:sp>
      <p:sp>
        <p:nvSpPr>
          <p:cNvPr id="39939" name="Rectangle 2"/>
          <p:cNvSpPr>
            <a:spLocks noGrp="1" noRot="1" noChangeAspect="1" noChangeArrowheads="1" noTextEdit="1"/>
          </p:cNvSpPr>
          <p:nvPr>
            <p:ph type="sldImg"/>
          </p:nvPr>
        </p:nvSpPr>
        <p:spPr bwMode="auto">
          <a:xfrm>
            <a:off x="952500" y="685800"/>
            <a:ext cx="4953000" cy="3429000"/>
          </a:xfrm>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600" dirty="0" smtClean="0"/>
              <a:t>Hydrogen is interesting because it can be produced from a wide variety of domestic resources and can be used to provide all of our energy service needs.</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08858B-96EC-4D26-83CB-D4BCD76516B2}" type="slidenum">
              <a:rPr lang="en-US"/>
              <a:pPr/>
              <a:t>44</a:t>
            </a:fld>
            <a:endParaRPr lang="en-US"/>
          </a:p>
        </p:txBody>
      </p:sp>
      <p:sp>
        <p:nvSpPr>
          <p:cNvPr id="215042" name="Rectangle 2"/>
          <p:cNvSpPr>
            <a:spLocks noGrp="1" noRot="1" noChangeAspect="1" noChangeArrowheads="1" noTextEdit="1"/>
          </p:cNvSpPr>
          <p:nvPr>
            <p:ph type="sldImg"/>
          </p:nvPr>
        </p:nvSpPr>
        <p:spPr>
          <a:xfrm>
            <a:off x="952500" y="685800"/>
            <a:ext cx="4953000" cy="3429000"/>
          </a:xfrm>
          <a:ln/>
        </p:spPr>
      </p:sp>
      <p:sp>
        <p:nvSpPr>
          <p:cNvPr id="215043" name="Rectangle 3"/>
          <p:cNvSpPr>
            <a:spLocks noGrp="1" noChangeArrowheads="1"/>
          </p:cNvSpPr>
          <p:nvPr>
            <p:ph type="body" idx="1"/>
          </p:nvPr>
        </p:nvSpPr>
        <p:spPr/>
        <p:txBody>
          <a:bodyPr/>
          <a:lstStyle/>
          <a:p>
            <a:pPr>
              <a:lnSpc>
                <a:spcPct val="90000"/>
              </a:lnSpc>
            </a:pPr>
            <a:r>
              <a:rPr lang="en-US"/>
              <a:t>Ford Motor Company recently introduced the P2000, a new car with a hydrogen internal combustion engine (ICE) that "could help bridge the gap between gasoline vehicles and the fuel cell vehicles of the future." </a:t>
            </a:r>
            <a:r>
              <a:rPr lang="en-US" b="1"/>
              <a:t>[1]</a:t>
            </a:r>
            <a:r>
              <a:rPr lang="en-US"/>
              <a:t> The engine is not much different from an ordinary gasoline engine. The use of hydrogen greatly reduces emissions although nitrous oxides are still a problem. Engine efficiency about equals a diesel, about 35%. The hydrogen is stored in a tank that is rated at 240 atmospheres (240 bars). The range is only 62 miles. Ford does not give the price of the P2000, but it should be inexpensive given that all of the components are rather ordinary.</a:t>
            </a:r>
          </a:p>
          <a:p>
            <a:pPr>
              <a:lnSpc>
                <a:spcPct val="90000"/>
              </a:lnSpc>
            </a:pPr>
            <a:r>
              <a:rPr lang="en-US"/>
              <a:t> Honda has introduced the FCX, a car utilizing a fuel cell instead of an ICE. </a:t>
            </a:r>
            <a:r>
              <a:rPr lang="en-US" b="1"/>
              <a:t>[3]</a:t>
            </a:r>
            <a:r>
              <a:rPr lang="en-US"/>
              <a:t> This gives an overall efficiency of 45%. A fuel cell turns hydrogen into electricity which drives the wheels through electric motors. The hydrogen is stored in carbon fiber tanks at 333 bars. This gives the FCX a range of 150 miles. The fuel cells provide only the average power. Super capacitors provide extra power during acceleration and hill climbing. The tanks, the fuel cell, the super capacitors, etc. take up 4 times more space compared to a conventional design. There is not much room left for passengers and cargo. The FCX costs 3 million dollars, but Honda leases them for $500 per month to the state of California.</a:t>
            </a:r>
          </a:p>
          <a:p>
            <a:pPr>
              <a:lnSpc>
                <a:spcPct val="90000"/>
              </a:lnSpc>
            </a:pPr>
            <a:r>
              <a:rPr lang="en-US"/>
              <a:t>The engineers at Honda have also provided a solar powered hydrogen source. On sunny days in California it produces 16 liters per day. The tanks of the FCX holds 156 liters. The solar powered hydrogen source can move one FCX 16 miles each day.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06FD28-FDEE-4066-9CB6-EBAED424D0B6}" type="slidenum">
              <a:rPr lang="en-US"/>
              <a:pPr/>
              <a:t>45</a:t>
            </a:fld>
            <a:endParaRPr lang="en-US"/>
          </a:p>
        </p:txBody>
      </p:sp>
      <p:sp>
        <p:nvSpPr>
          <p:cNvPr id="211970" name="Rectangle 2"/>
          <p:cNvSpPr>
            <a:spLocks noGrp="1" noRot="1" noChangeAspect="1" noChangeArrowheads="1" noTextEdit="1"/>
          </p:cNvSpPr>
          <p:nvPr>
            <p:ph type="sldImg"/>
          </p:nvPr>
        </p:nvSpPr>
        <p:spPr>
          <a:xfrm>
            <a:off x="952500" y="685800"/>
            <a:ext cx="4953000" cy="3429000"/>
          </a:xfrm>
          <a:ln/>
        </p:spPr>
      </p:sp>
      <p:sp>
        <p:nvSpPr>
          <p:cNvPr id="211971" name="Rectangle 3"/>
          <p:cNvSpPr>
            <a:spLocks noGrp="1" noChangeArrowheads="1"/>
          </p:cNvSpPr>
          <p:nvPr>
            <p:ph type="body" idx="1"/>
          </p:nvPr>
        </p:nvSpPr>
        <p:spPr/>
        <p:txBody>
          <a:bodyPr/>
          <a:lstStyle/>
          <a:p>
            <a:r>
              <a:rPr lang="en-US"/>
              <a:t>Modern18 wheel semi-trucks are a formidable piece of engineering. The durable diesel engines can develop 500 horsepower continuously, and they achieve 35% efficiency. They can haul 80,000 pound loads at high speeds over mountains. Carbon fiber and aluminum are used to reduce weight. Designing a hydrogen powered replacement would be a very difficult project. Trucks need a lot of power all the time while cars need a lot of power only during short bursts of acceleration. Most of the time, cars need only a low power engine. The Honda FCX exploits that fact.</a:t>
            </a:r>
          </a:p>
          <a:p>
            <a:r>
              <a:rPr lang="en-US"/>
              <a:t>The diesel engine could be replaced by a hydrogen internal combustion engine. At 35% efficiency, there would no gain in fuel economy. The Bossel and Eliasson (B&amp;E) section of this website discusses the problem of hydrogen storage in detail.</a:t>
            </a:r>
          </a:p>
          <a:p>
            <a:r>
              <a:rPr lang="en-US"/>
              <a:t>A fuel cell capable of developing the equivalent 500 horsepower of electrical power would cost millions of dollars. Improving overall efficiency from 35% to 45% hardly seems worth it.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C90BE8-EA1F-4641-B77A-24B856F5E6AD}" type="slidenum">
              <a:rPr lang="en-US"/>
              <a:pPr/>
              <a:t>46</a:t>
            </a:fld>
            <a:endParaRPr lang="en-US"/>
          </a:p>
        </p:txBody>
      </p:sp>
      <p:sp>
        <p:nvSpPr>
          <p:cNvPr id="194562" name="Rectangle 2"/>
          <p:cNvSpPr>
            <a:spLocks noGrp="1" noRot="1" noChangeAspect="1" noChangeArrowheads="1" noTextEdit="1"/>
          </p:cNvSpPr>
          <p:nvPr>
            <p:ph type="sldImg"/>
          </p:nvPr>
        </p:nvSpPr>
        <p:spPr>
          <a:xfrm>
            <a:off x="952500" y="685800"/>
            <a:ext cx="4953000" cy="3429000"/>
          </a:xfrm>
          <a:ln/>
        </p:spPr>
      </p:sp>
      <p:sp>
        <p:nvSpPr>
          <p:cNvPr id="194563" name="Rectangle 3"/>
          <p:cNvSpPr>
            <a:spLocks noGrp="1" noChangeArrowheads="1"/>
          </p:cNvSpPr>
          <p:nvPr>
            <p:ph type="body" idx="1"/>
          </p:nvPr>
        </p:nvSpPr>
        <p:spPr/>
        <p:txBody>
          <a:bodyPr/>
          <a:lstStyle/>
          <a:p>
            <a:pPr>
              <a:lnSpc>
                <a:spcPct val="80000"/>
              </a:lnSpc>
            </a:pPr>
            <a:r>
              <a:rPr lang="en-US" sz="900"/>
              <a:t>The objective of the project is to examine the use of hydrogen as a fuel for aircrafts. Airplanes moving with hydrogen will practically emit only vapor. Due to the high emittance of greenhouse gases from the use of kerosene, it becomes obvious that hydrogen technology could lead to sustainable development of the air traffic.</a:t>
            </a:r>
          </a:p>
          <a:p>
            <a:pPr>
              <a:lnSpc>
                <a:spcPct val="80000"/>
              </a:lnSpc>
            </a:pPr>
            <a:r>
              <a:rPr lang="en-US" sz="900"/>
              <a:t>However, the extent to which kerosene's substitution from hydrogen is environmentally willful, does not depend only on the pollution caused by the airplanes. The hydrogen production is an energy consuming process that fatefully leads to pollution. The use of a new fuel calls for the development of a new substructure for the transport and storage of it as well. The development of this substructure involves the environmental impact analysis.</a:t>
            </a:r>
          </a:p>
          <a:p>
            <a:pPr>
              <a:lnSpc>
                <a:spcPct val="80000"/>
              </a:lnSpc>
            </a:pPr>
            <a:r>
              <a:rPr lang="en-US" sz="900"/>
              <a:t>For the examination of the utility of hydrogen usage as a fuel, an analysis of the whole "life cycle" of the fuel (production, transport, storage and consumption) has to be done.</a:t>
            </a:r>
          </a:p>
          <a:p>
            <a:pPr>
              <a:lnSpc>
                <a:spcPct val="80000"/>
              </a:lnSpc>
            </a:pPr>
            <a:r>
              <a:rPr lang="en-US" sz="900"/>
              <a:t>The implementation of the "Life Cycle Assessment" methodology will result in the environmental comparison of hydrogen use to that of kerosene. The Laboratory of Heat Transfer and Environmental Engineering has been assigned this task in the CRYOPLANE research program. The conclusions of this significant research effort will define to a great extent the evolution of aircraft construction and, as a consequence, of the air traffic in the new century, at the dawn of which we now are.</a:t>
            </a:r>
          </a:p>
          <a:p>
            <a:pPr>
              <a:lnSpc>
                <a:spcPct val="80000"/>
              </a:lnSpc>
            </a:pPr>
            <a:r>
              <a:rPr lang="en-US" sz="900"/>
              <a:t> ______________________________</a:t>
            </a:r>
          </a:p>
          <a:p>
            <a:pPr>
              <a:lnSpc>
                <a:spcPct val="80000"/>
              </a:lnSpc>
            </a:pPr>
            <a:r>
              <a:rPr lang="en-US" sz="900"/>
              <a:t>This is an artist's rendering of a hydrogen powered version of the A310 Airbus. It is also called the "Cryoplane" because of the very visible cryogenic hydrogen tank located above the passengers. Cryogenic hydrogen is the only possibility for aircraft as high pressure tanks would be too heavy. The physical properties of liquid hydrogen determine the appearance of the Cryoplane. Liquid hydrogen occupies 4.2 times the volume of jet fuel for the same energy which means that the tanks have to be huge. Jet fuel weighs 2.9 times more than liquid hydrogen for the same energy. The reduced weight partly compensates for the increased aerodynamic drag of the tanks. The Cryoplane would have less range and speed than the A310 Airbus. Whatever energy source is used, 30% will be lost in hydrogen liquefaction.</a:t>
            </a:r>
          </a:p>
          <a:p>
            <a:pPr>
              <a:lnSpc>
                <a:spcPct val="80000"/>
              </a:lnSpc>
            </a:pPr>
            <a:r>
              <a:rPr lang="en-US" sz="900"/>
              <a:t>Boeing has also studied the feasibility of a hydrogen powered passenger plane. </a:t>
            </a:r>
            <a:r>
              <a:rPr lang="en-US" sz="900" b="1"/>
              <a:t>[4]</a:t>
            </a:r>
            <a:r>
              <a:rPr lang="en-US" sz="900"/>
              <a:t> The Boeing study explorers different tank configurations. They also mention the engineering challenge of designing a vacuum insulated tank of the required size and lightness.</a:t>
            </a:r>
          </a:p>
          <a:p>
            <a:pPr>
              <a:lnSpc>
                <a:spcPct val="80000"/>
              </a:lnSpc>
            </a:pPr>
            <a:endParaRPr lang="en-US" sz="900"/>
          </a:p>
          <a:p>
            <a:pPr>
              <a:lnSpc>
                <a:spcPct val="80000"/>
              </a:lnSpc>
            </a:pPr>
            <a:r>
              <a:rPr lang="en-US" sz="900"/>
              <a:t>http://planetforlife.com/h2/h2vehicle.html</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0B10C0-17C6-42FA-ADFA-7363B55C0C07}" type="slidenum">
              <a:rPr lang="en-US"/>
              <a:pPr/>
              <a:t>47</a:t>
            </a:fld>
            <a:endParaRPr lang="en-US"/>
          </a:p>
        </p:txBody>
      </p:sp>
      <p:sp>
        <p:nvSpPr>
          <p:cNvPr id="218114" name="Rectangle 2"/>
          <p:cNvSpPr>
            <a:spLocks noGrp="1" noRot="1" noChangeAspect="1" noChangeArrowheads="1" noTextEdit="1"/>
          </p:cNvSpPr>
          <p:nvPr>
            <p:ph type="sldImg"/>
          </p:nvPr>
        </p:nvSpPr>
        <p:spPr>
          <a:xfrm>
            <a:off x="952500" y="685800"/>
            <a:ext cx="4953000" cy="3429000"/>
          </a:xfrm>
          <a:ln/>
        </p:spPr>
      </p:sp>
      <p:sp>
        <p:nvSpPr>
          <p:cNvPr id="218115" name="Rectangle 3"/>
          <p:cNvSpPr>
            <a:spLocks noGrp="1" noChangeArrowheads="1"/>
          </p:cNvSpPr>
          <p:nvPr>
            <p:ph type="body" idx="1"/>
          </p:nvPr>
        </p:nvSpPr>
        <p:spPr/>
        <p:txBody>
          <a:bodyPr/>
          <a:lstStyle/>
          <a:p>
            <a:r>
              <a:rPr lang="en-US"/>
              <a:t>The second stage of the Saturn 5 rocket that took 3 men to the moon used liquid hydrogen. A vehicle that can go directly to orbit has always been the dream of space travel. The X-33, now canceled, was designed to do that. Liquid hydrogen is the only fuel light enough and energetic enough to do the job. The X-33 had liquid hydrogen tanks with very little insulation resulting in rapid hydrogen loss. This is only a small problem because the tanks can be topped off just before launch. Travel time from earth to orbit is only a few minutes and so high hydrogen losses are tolerable.</a:t>
            </a:r>
            <a:br>
              <a:rPr lang="en-US"/>
            </a:br>
            <a:r>
              <a:rPr lang="en-US"/>
              <a:t>http://planetforlife.com/h2/h2vehicle.html</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17" name="Footer Placeholder 16"/>
          <p:cNvSpPr>
            <a:spLocks noGrp="1"/>
          </p:cNvSpPr>
          <p:nvPr>
            <p:ph type="ftr" sz="quarter" idx="11"/>
          </p:nvPr>
        </p:nvSpPr>
        <p:spPr/>
        <p:txBody>
          <a:bodyPr/>
          <a:lstStyle>
            <a:extLst/>
          </a:lstStyle>
          <a:p>
            <a:endParaRPr lang="en-US" dirty="0"/>
          </a:p>
        </p:txBody>
      </p:sp>
      <p:sp>
        <p:nvSpPr>
          <p:cNvPr id="29" name="Slide Number Placeholder 28"/>
          <p:cNvSpPr>
            <a:spLocks noGrp="1"/>
          </p:cNvSpPr>
          <p:nvPr>
            <p:ph type="sldNum" sz="quarter" idx="12"/>
          </p:nvPr>
        </p:nvSpPr>
        <p:spPr/>
        <p:txBody>
          <a:bodyPr/>
          <a:lstStyle>
            <a:extLst/>
          </a:lstStyle>
          <a:p>
            <a:fld id="{7A2BED13-5B72-4EDE-B5F5-99D137A715DB}" type="slidenum">
              <a:rPr lang="en-US" smtClean="0"/>
              <a:pPr/>
              <a:t>‹#›</a:t>
            </a:fld>
            <a:endParaRPr lang="en-US" dirty="0"/>
          </a:p>
        </p:txBody>
      </p:sp>
      <p:sp>
        <p:nvSpPr>
          <p:cNvPr id="32" name="Rectangle 31"/>
          <p:cNvSpPr/>
          <p:nvPr/>
        </p:nvSpPr>
        <p:spPr>
          <a:xfrm>
            <a:off x="0" y="-1"/>
            <a:ext cx="39624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9" name="Rectangle 38"/>
          <p:cNvSpPr/>
          <p:nvPr/>
        </p:nvSpPr>
        <p:spPr>
          <a:xfrm>
            <a:off x="335355" y="680477"/>
            <a:ext cx="4953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91496" y="680477"/>
            <a:ext cx="29718"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70855" y="680477"/>
            <a:ext cx="990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2" name="Rectangle 41"/>
          <p:cNvSpPr/>
          <p:nvPr/>
        </p:nvSpPr>
        <p:spPr>
          <a:xfrm>
            <a:off x="240249" y="680477"/>
            <a:ext cx="990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90600" y="4343400"/>
            <a:ext cx="84201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90600" y="2834640"/>
            <a:ext cx="84201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76565" y="5047394"/>
            <a:ext cx="79248"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5" name="Rectangle 64"/>
          <p:cNvSpPr/>
          <p:nvPr/>
        </p:nvSpPr>
        <p:spPr>
          <a:xfrm>
            <a:off x="276565" y="4796819"/>
            <a:ext cx="79248"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6" name="Rectangle 65"/>
          <p:cNvSpPr/>
          <p:nvPr/>
        </p:nvSpPr>
        <p:spPr>
          <a:xfrm>
            <a:off x="276565" y="4637685"/>
            <a:ext cx="79248"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7" name="Rectangle 66"/>
          <p:cNvSpPr/>
          <p:nvPr/>
        </p:nvSpPr>
        <p:spPr>
          <a:xfrm>
            <a:off x="276565" y="4542559"/>
            <a:ext cx="79248"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42"/>
            <a:ext cx="21463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60400" y="274642"/>
            <a:ext cx="635635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17" name="Footer Placeholder 16"/>
          <p:cNvSpPr>
            <a:spLocks noGrp="1"/>
          </p:cNvSpPr>
          <p:nvPr>
            <p:ph type="ftr" sz="quarter" idx="11"/>
          </p:nvPr>
        </p:nvSpPr>
        <p:spPr/>
        <p:txBody>
          <a:bodyPr/>
          <a:lstStyle>
            <a:extLst/>
          </a:lstStyle>
          <a:p>
            <a:endParaRPr lang="en-US" dirty="0"/>
          </a:p>
        </p:txBody>
      </p:sp>
      <p:sp>
        <p:nvSpPr>
          <p:cNvPr id="29" name="Slide Number Placeholder 28"/>
          <p:cNvSpPr>
            <a:spLocks noGrp="1"/>
          </p:cNvSpPr>
          <p:nvPr>
            <p:ph type="sldNum" sz="quarter" idx="12"/>
          </p:nvPr>
        </p:nvSpPr>
        <p:spPr/>
        <p:txBody>
          <a:bodyPr/>
          <a:lstStyle>
            <a:extLst/>
          </a:lstStyle>
          <a:p>
            <a:fld id="{7A2BED13-5B72-4EDE-B5F5-99D137A715DB}" type="slidenum">
              <a:rPr lang="en-US" smtClean="0"/>
              <a:pPr/>
              <a:t>‹#›</a:t>
            </a:fld>
            <a:endParaRPr lang="en-US" dirty="0"/>
          </a:p>
        </p:txBody>
      </p:sp>
      <p:sp>
        <p:nvSpPr>
          <p:cNvPr id="32" name="Rectangle 31"/>
          <p:cNvSpPr/>
          <p:nvPr/>
        </p:nvSpPr>
        <p:spPr>
          <a:xfrm>
            <a:off x="0" y="-1"/>
            <a:ext cx="39624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35355" y="680477"/>
            <a:ext cx="4953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91496" y="680477"/>
            <a:ext cx="29718"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70855" y="680477"/>
            <a:ext cx="990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40249" y="680477"/>
            <a:ext cx="990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90600" y="4343400"/>
            <a:ext cx="84201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90600" y="2834640"/>
            <a:ext cx="84201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76565" y="5047394"/>
            <a:ext cx="79248"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76565" y="4796819"/>
            <a:ext cx="79248"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76565" y="4637685"/>
            <a:ext cx="79248"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76565" y="4542559"/>
            <a:ext cx="79248"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5231365" y="1073888"/>
            <a:ext cx="4682314"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405130" y="0"/>
            <a:ext cx="5974081"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5005422" y="1434070"/>
            <a:ext cx="4114800" cy="128778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6438900" y="0"/>
            <a:ext cx="29718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6438900" y="4267200"/>
            <a:ext cx="34671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6438900" y="0"/>
            <a:ext cx="14859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6444061" y="4246564"/>
            <a:ext cx="2264965"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6438900" y="4267200"/>
            <a:ext cx="173355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6438900" y="1371600"/>
            <a:ext cx="34671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6438900" y="1752600"/>
            <a:ext cx="34671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1073150" y="4267200"/>
            <a:ext cx="536575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77850" y="4267200"/>
            <a:ext cx="57785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97393" y="2438400"/>
            <a:ext cx="61087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97393" y="2133600"/>
            <a:ext cx="61087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953000" y="4267200"/>
            <a:ext cx="14859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65811" y="1351672"/>
            <a:ext cx="6194552"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
        <p:nvSpPr>
          <p:cNvPr id="7" name="Rectangle 6"/>
          <p:cNvSpPr/>
          <p:nvPr/>
        </p:nvSpPr>
        <p:spPr>
          <a:xfrm>
            <a:off x="393423" y="402265"/>
            <a:ext cx="92125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65811" y="512064"/>
            <a:ext cx="8836152"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402499" y="680477"/>
            <a:ext cx="29718"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45368" y="680477"/>
            <a:ext cx="29718"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85821" y="680477"/>
            <a:ext cx="990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516427" y="680477"/>
            <a:ext cx="990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42185" y="680477"/>
            <a:ext cx="3962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12064"/>
            <a:ext cx="89154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03039" y="1770502"/>
            <a:ext cx="437515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043289" y="1770502"/>
            <a:ext cx="437515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6"/>
            <a:ext cx="9606003"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46893" y="512064"/>
            <a:ext cx="84201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95300" y="1809750"/>
            <a:ext cx="4376870"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032111" y="1809750"/>
            <a:ext cx="4378590"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95300" y="2459037"/>
            <a:ext cx="4376870"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032111" y="2459037"/>
            <a:ext cx="4378590"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7A2BED13-5B72-4EDE-B5F5-99D137A715DB}" type="slidenum">
              <a:rPr lang="en-US" smtClean="0"/>
              <a:pPr/>
              <a:t>‹#›</a:t>
            </a:fld>
            <a:endParaRPr lang="en-US" dirty="0"/>
          </a:p>
        </p:txBody>
      </p:sp>
      <p:sp>
        <p:nvSpPr>
          <p:cNvPr id="16" name="Rectangle 15"/>
          <p:cNvSpPr/>
          <p:nvPr/>
        </p:nvSpPr>
        <p:spPr>
          <a:xfrm>
            <a:off x="95106" y="680477"/>
            <a:ext cx="4953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51247" y="680477"/>
            <a:ext cx="29718"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30606" y="680477"/>
            <a:ext cx="990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90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62251" y="680477"/>
            <a:ext cx="29718"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205119" y="680477"/>
            <a:ext cx="29718"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45572" y="680477"/>
            <a:ext cx="990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76179" y="680477"/>
            <a:ext cx="990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301936" y="680477"/>
            <a:ext cx="3962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90600" y="512064"/>
            <a:ext cx="84201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42950" y="273050"/>
            <a:ext cx="89154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742950" y="1435100"/>
            <a:ext cx="272415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714750" y="1435100"/>
            <a:ext cx="59436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98701" y="0"/>
            <a:ext cx="950976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93461" y="1885028"/>
            <a:ext cx="9514507"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9229662" y="1213847"/>
            <a:ext cx="132763" cy="139172"/>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90600" y="441252"/>
            <a:ext cx="74295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98701" y="1893781"/>
            <a:ext cx="950976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90600" y="1150144"/>
            <a:ext cx="74295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9394762" y="1366247"/>
            <a:ext cx="132763" cy="139172"/>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9018961" y="1469410"/>
            <a:ext cx="132763" cy="139172"/>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7016750" y="55499"/>
            <a:ext cx="2311400" cy="365125"/>
          </a:xfrm>
        </p:spPr>
        <p:txBody>
          <a:bodyPr/>
          <a:lstStyle>
            <a:extLst/>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a:xfrm>
            <a:off x="990600" y="55499"/>
            <a:ext cx="6026150" cy="365125"/>
          </a:xfrm>
        </p:spPr>
        <p:txBody>
          <a:bodyPr/>
          <a:lstStyle>
            <a:extLst/>
          </a:lstStyle>
          <a:p>
            <a:endParaRPr lang="en-US" dirty="0"/>
          </a:p>
        </p:txBody>
      </p:sp>
      <p:sp>
        <p:nvSpPr>
          <p:cNvPr id="7" name="Slide Number Placeholder 6"/>
          <p:cNvSpPr>
            <a:spLocks noGrp="1"/>
          </p:cNvSpPr>
          <p:nvPr>
            <p:ph type="sldNum" sz="quarter" idx="12"/>
          </p:nvPr>
        </p:nvSpPr>
        <p:spPr>
          <a:xfrm>
            <a:off x="9328150" y="55499"/>
            <a:ext cx="495300" cy="365125"/>
          </a:xfrm>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40"/>
            <a:ext cx="21463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60400" y="274640"/>
            <a:ext cx="635635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906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7A2BED13-5B72-4EDE-B5F5-99D137A715DB}" type="slidenum">
              <a:rPr lang="en-US" smtClean="0"/>
              <a:pPr/>
              <a:t>‹#›</a:t>
            </a:fld>
            <a:endParaRPr lang="en-US" dirty="0"/>
          </a:p>
        </p:txBody>
      </p:sp>
      <p:grpSp>
        <p:nvGrpSpPr>
          <p:cNvPr id="8" name="Group 7"/>
          <p:cNvGrpSpPr/>
          <p:nvPr/>
        </p:nvGrpSpPr>
        <p:grpSpPr>
          <a:xfrm>
            <a:off x="1293609" y="2887530"/>
            <a:ext cx="7344036"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09689"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281953" y="1387737"/>
            <a:ext cx="7342095"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485900" y="3767862"/>
            <a:ext cx="69342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2BED13-5B72-4EDE-B5F5-99D137A715DB}" type="slidenum">
              <a:rPr lang="en-US" smtClean="0"/>
              <a:pPr/>
              <a:t>‹#›</a:t>
            </a:fld>
            <a:endParaRPr lang="en-US" dirty="0"/>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270299" y="1392217"/>
            <a:ext cx="7344036" cy="923330"/>
            <a:chOff x="1172584" y="1381459"/>
            <a:chExt cx="6779110" cy="923330"/>
          </a:xfrm>
        </p:grpSpPr>
        <p:sp>
          <p:nvSpPr>
            <p:cNvPr id="13" name="TextBox 12"/>
            <p:cNvSpPr txBox="1"/>
            <p:nvPr/>
          </p:nvSpPr>
          <p:spPr>
            <a:xfrm>
              <a:off x="4147073" y="1381459"/>
              <a:ext cx="809689"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906000" cy="6858000"/>
          </a:xfrm>
          <a:prstGeom prst="rect">
            <a:avLst/>
          </a:prstGeom>
        </p:spPr>
      </p:pic>
      <p:grpSp>
        <p:nvGrpSpPr>
          <p:cNvPr id="7" name="Group 7"/>
          <p:cNvGrpSpPr/>
          <p:nvPr/>
        </p:nvGrpSpPr>
        <p:grpSpPr>
          <a:xfrm>
            <a:off x="1270299" y="2887579"/>
            <a:ext cx="7344036" cy="923330"/>
            <a:chOff x="1172584" y="1381459"/>
            <a:chExt cx="6779110" cy="923330"/>
          </a:xfrm>
        </p:grpSpPr>
        <p:sp>
          <p:nvSpPr>
            <p:cNvPr id="9" name="TextBox 8"/>
            <p:cNvSpPr txBox="1"/>
            <p:nvPr/>
          </p:nvSpPr>
          <p:spPr>
            <a:xfrm>
              <a:off x="4147073" y="1381459"/>
              <a:ext cx="809689"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747544" y="1204857"/>
            <a:ext cx="8400939"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57519" y="3767317"/>
            <a:ext cx="8379309"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2BED13-5B72-4EDE-B5F5-99D137A715D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A2BED13-5B72-4EDE-B5F5-99D137A715DB}" type="slidenum">
              <a:rPr lang="en-US" smtClean="0"/>
              <a:pPr/>
              <a:t>‹#›</a:t>
            </a:fld>
            <a:endParaRPr lang="en-US" dirty="0"/>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270299" y="1392217"/>
            <a:ext cx="7344036" cy="923330"/>
            <a:chOff x="1172584" y="1381459"/>
            <a:chExt cx="6779110" cy="923330"/>
          </a:xfrm>
        </p:grpSpPr>
        <p:sp>
          <p:nvSpPr>
            <p:cNvPr id="14" name="TextBox 13"/>
            <p:cNvSpPr txBox="1"/>
            <p:nvPr/>
          </p:nvSpPr>
          <p:spPr>
            <a:xfrm>
              <a:off x="4147073" y="1381459"/>
              <a:ext cx="809689"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742950" y="2240280"/>
            <a:ext cx="4120896"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5032247" y="2240280"/>
            <a:ext cx="4120896"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139190" y="2240280"/>
            <a:ext cx="3729317"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45862" y="2947595"/>
            <a:ext cx="4120896"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419165" y="2240280"/>
            <a:ext cx="3734562"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2" y="2944368"/>
            <a:ext cx="4116372"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A2BED13-5B72-4EDE-B5F5-99D137A715DB}" type="slidenum">
              <a:rPr lang="en-US" smtClean="0"/>
              <a:pPr/>
              <a:t>‹#›</a:t>
            </a:fld>
            <a:endParaRPr lang="en-US" dirty="0"/>
          </a:p>
        </p:txBody>
      </p:sp>
      <p:grpSp>
        <p:nvGrpSpPr>
          <p:cNvPr id="14" name="Group 13"/>
          <p:cNvGrpSpPr/>
          <p:nvPr/>
        </p:nvGrpSpPr>
        <p:grpSpPr>
          <a:xfrm>
            <a:off x="1270299" y="1392217"/>
            <a:ext cx="7344036" cy="923330"/>
            <a:chOff x="1172584" y="1381459"/>
            <a:chExt cx="6779110" cy="923330"/>
          </a:xfrm>
        </p:grpSpPr>
        <p:sp>
          <p:nvSpPr>
            <p:cNvPr id="16" name="TextBox 15"/>
            <p:cNvSpPr txBox="1"/>
            <p:nvPr/>
          </p:nvSpPr>
          <p:spPr>
            <a:xfrm>
              <a:off x="4147073" y="1381459"/>
              <a:ext cx="809689"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A2BED13-5B72-4EDE-B5F5-99D137A715DB}" type="slidenum">
              <a:rPr lang="en-US" smtClean="0"/>
              <a:pPr/>
              <a:t>‹#›</a:t>
            </a:fld>
            <a:endParaRPr lang="en-US" dirty="0"/>
          </a:p>
        </p:txBody>
      </p:sp>
      <p:grpSp>
        <p:nvGrpSpPr>
          <p:cNvPr id="10" name="Group 9"/>
          <p:cNvGrpSpPr/>
          <p:nvPr/>
        </p:nvGrpSpPr>
        <p:grpSpPr>
          <a:xfrm>
            <a:off x="1270299" y="1392217"/>
            <a:ext cx="7344036" cy="923330"/>
            <a:chOff x="1172584" y="1381459"/>
            <a:chExt cx="6779110" cy="923330"/>
          </a:xfrm>
        </p:grpSpPr>
        <p:sp>
          <p:nvSpPr>
            <p:cNvPr id="14" name="TextBox 13"/>
            <p:cNvSpPr txBox="1"/>
            <p:nvPr/>
          </p:nvSpPr>
          <p:spPr>
            <a:xfrm>
              <a:off x="4147073" y="1381459"/>
              <a:ext cx="809689"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5231365" y="1073888"/>
            <a:ext cx="4682314"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5" name="Freeform 14"/>
          <p:cNvSpPr>
            <a:spLocks/>
          </p:cNvSpPr>
          <p:nvPr/>
        </p:nvSpPr>
        <p:spPr bwMode="auto">
          <a:xfrm>
            <a:off x="405131" y="0"/>
            <a:ext cx="5974081"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3" name="Freeform 12"/>
          <p:cNvSpPr>
            <a:spLocks/>
          </p:cNvSpPr>
          <p:nvPr/>
        </p:nvSpPr>
        <p:spPr bwMode="auto">
          <a:xfrm rot="5236414">
            <a:off x="5005422" y="1434070"/>
            <a:ext cx="4114800" cy="128778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6" name="Freeform 15"/>
          <p:cNvSpPr>
            <a:spLocks/>
          </p:cNvSpPr>
          <p:nvPr/>
        </p:nvSpPr>
        <p:spPr bwMode="auto">
          <a:xfrm>
            <a:off x="6438900" y="0"/>
            <a:ext cx="29718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7" name="Freeform 16"/>
          <p:cNvSpPr>
            <a:spLocks/>
          </p:cNvSpPr>
          <p:nvPr/>
        </p:nvSpPr>
        <p:spPr bwMode="auto">
          <a:xfrm>
            <a:off x="6438900" y="4267200"/>
            <a:ext cx="34671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8" name="Freeform 17"/>
          <p:cNvSpPr>
            <a:spLocks/>
          </p:cNvSpPr>
          <p:nvPr/>
        </p:nvSpPr>
        <p:spPr bwMode="auto">
          <a:xfrm>
            <a:off x="6438900" y="0"/>
            <a:ext cx="14859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9" name="Freeform 18"/>
          <p:cNvSpPr>
            <a:spLocks/>
          </p:cNvSpPr>
          <p:nvPr/>
        </p:nvSpPr>
        <p:spPr bwMode="auto">
          <a:xfrm>
            <a:off x="6444062" y="4246566"/>
            <a:ext cx="2264965"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0" name="Freeform 19"/>
          <p:cNvSpPr>
            <a:spLocks/>
          </p:cNvSpPr>
          <p:nvPr/>
        </p:nvSpPr>
        <p:spPr bwMode="auto">
          <a:xfrm>
            <a:off x="6438900" y="4267200"/>
            <a:ext cx="173355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1" name="Freeform 20"/>
          <p:cNvSpPr>
            <a:spLocks/>
          </p:cNvSpPr>
          <p:nvPr/>
        </p:nvSpPr>
        <p:spPr bwMode="auto">
          <a:xfrm>
            <a:off x="6438900" y="1371600"/>
            <a:ext cx="34671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2" name="Freeform 21"/>
          <p:cNvSpPr>
            <a:spLocks/>
          </p:cNvSpPr>
          <p:nvPr/>
        </p:nvSpPr>
        <p:spPr bwMode="auto">
          <a:xfrm>
            <a:off x="6438900" y="1752600"/>
            <a:ext cx="34671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3" name="Freeform 22"/>
          <p:cNvSpPr>
            <a:spLocks/>
          </p:cNvSpPr>
          <p:nvPr/>
        </p:nvSpPr>
        <p:spPr bwMode="auto">
          <a:xfrm>
            <a:off x="1073150" y="4267200"/>
            <a:ext cx="536575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4" name="Freeform 23"/>
          <p:cNvSpPr>
            <a:spLocks/>
          </p:cNvSpPr>
          <p:nvPr/>
        </p:nvSpPr>
        <p:spPr bwMode="auto">
          <a:xfrm>
            <a:off x="577850" y="4267200"/>
            <a:ext cx="57785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5" name="Freeform 24"/>
          <p:cNvSpPr>
            <a:spLocks/>
          </p:cNvSpPr>
          <p:nvPr/>
        </p:nvSpPr>
        <p:spPr bwMode="auto">
          <a:xfrm>
            <a:off x="397393" y="2438400"/>
            <a:ext cx="61087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6" name="Freeform 25"/>
          <p:cNvSpPr>
            <a:spLocks/>
          </p:cNvSpPr>
          <p:nvPr/>
        </p:nvSpPr>
        <p:spPr bwMode="auto">
          <a:xfrm>
            <a:off x="397393" y="2133600"/>
            <a:ext cx="61087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7" name="Freeform 26"/>
          <p:cNvSpPr>
            <a:spLocks/>
          </p:cNvSpPr>
          <p:nvPr/>
        </p:nvSpPr>
        <p:spPr bwMode="auto">
          <a:xfrm>
            <a:off x="4953000" y="4267200"/>
            <a:ext cx="14859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3" name="Text Placeholder 2"/>
          <p:cNvSpPr>
            <a:spLocks noGrp="1"/>
          </p:cNvSpPr>
          <p:nvPr>
            <p:ph type="body" idx="1"/>
          </p:nvPr>
        </p:nvSpPr>
        <p:spPr>
          <a:xfrm>
            <a:off x="765811" y="1351672"/>
            <a:ext cx="6194552"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
        <p:nvSpPr>
          <p:cNvPr id="7" name="Rectangle 6"/>
          <p:cNvSpPr/>
          <p:nvPr/>
        </p:nvSpPr>
        <p:spPr>
          <a:xfrm>
            <a:off x="393423" y="402267"/>
            <a:ext cx="92125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le 1"/>
          <p:cNvSpPr>
            <a:spLocks noGrp="1"/>
          </p:cNvSpPr>
          <p:nvPr>
            <p:ph type="title"/>
          </p:nvPr>
        </p:nvSpPr>
        <p:spPr>
          <a:xfrm>
            <a:off x="765811" y="512064"/>
            <a:ext cx="8836152"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402499" y="680477"/>
            <a:ext cx="29718"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45368" y="680477"/>
            <a:ext cx="29718"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85821" y="680477"/>
            <a:ext cx="990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Rectangle 10"/>
          <p:cNvSpPr/>
          <p:nvPr/>
        </p:nvSpPr>
        <p:spPr>
          <a:xfrm flipH="1">
            <a:off x="516427" y="680477"/>
            <a:ext cx="990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42185" y="680477"/>
            <a:ext cx="3962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54128" y="1678196"/>
            <a:ext cx="3707690"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749668" y="559399"/>
            <a:ext cx="4459723"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54128" y="3603813"/>
            <a:ext cx="369603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4209" y="4668819"/>
            <a:ext cx="8414273"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365775" y="666965"/>
            <a:ext cx="516983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45863" y="5324306"/>
            <a:ext cx="8402619"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2BED13-5B72-4EDE-B5F5-99D137A715DB}" type="slidenum">
              <a:rPr lang="en-US" smtClean="0"/>
              <a:pPr/>
              <a:t>‹#›</a:t>
            </a:fld>
            <a:endParaRPr lang="en-US" dirty="0"/>
          </a:p>
        </p:txBody>
      </p:sp>
      <p:grpSp>
        <p:nvGrpSpPr>
          <p:cNvPr id="11" name="Group 10"/>
          <p:cNvGrpSpPr/>
          <p:nvPr/>
        </p:nvGrpSpPr>
        <p:grpSpPr>
          <a:xfrm>
            <a:off x="1270299" y="1392217"/>
            <a:ext cx="7344036" cy="923330"/>
            <a:chOff x="1172584" y="1381459"/>
            <a:chExt cx="6779110" cy="923330"/>
          </a:xfrm>
        </p:grpSpPr>
        <p:sp>
          <p:nvSpPr>
            <p:cNvPr id="15" name="TextBox 14"/>
            <p:cNvSpPr txBox="1"/>
            <p:nvPr/>
          </p:nvSpPr>
          <p:spPr>
            <a:xfrm>
              <a:off x="4147073" y="1381459"/>
              <a:ext cx="809689"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30441" y="559399"/>
            <a:ext cx="1818042"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45863" y="849855"/>
            <a:ext cx="5966910"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2BED13-5B72-4EDE-B5F5-99D137A715DB}" type="slidenum">
              <a:rPr lang="en-US" smtClean="0"/>
              <a:pPr/>
              <a:t>‹#›</a:t>
            </a:fld>
            <a:endParaRPr lang="en-US" dirty="0"/>
          </a:p>
        </p:txBody>
      </p:sp>
      <p:grpSp>
        <p:nvGrpSpPr>
          <p:cNvPr id="11" name="Group 10"/>
          <p:cNvGrpSpPr/>
          <p:nvPr/>
        </p:nvGrpSpPr>
        <p:grpSpPr>
          <a:xfrm rot="5400000">
            <a:off x="4463145" y="2880823"/>
            <a:ext cx="5480154" cy="923330"/>
            <a:chOff x="1815339" y="1416971"/>
            <a:chExt cx="5480154" cy="852305"/>
          </a:xfrm>
        </p:grpSpPr>
        <p:sp>
          <p:nvSpPr>
            <p:cNvPr id="12" name="TextBox 11"/>
            <p:cNvSpPr txBox="1"/>
            <p:nvPr/>
          </p:nvSpPr>
          <p:spPr>
            <a:xfrm>
              <a:off x="4147074" y="1416971"/>
              <a:ext cx="877163" cy="852305"/>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906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966140" y="5617774"/>
            <a:ext cx="7998180"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072449" y="1016990"/>
            <a:ext cx="7778044"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073151" y="1009651"/>
            <a:ext cx="7778044"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833648" y="702069"/>
            <a:ext cx="615150"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8533674" y="726098"/>
            <a:ext cx="566928" cy="614172"/>
          </a:xfrm>
          <a:prstGeom prst="rect">
            <a:avLst/>
          </a:prstGeom>
          <a:noFill/>
        </p:spPr>
      </p:pic>
      <p:sp>
        <p:nvSpPr>
          <p:cNvPr id="2" name="Title 1"/>
          <p:cNvSpPr>
            <a:spLocks noGrp="1"/>
          </p:cNvSpPr>
          <p:nvPr>
            <p:ph type="ctrTitle"/>
          </p:nvPr>
        </p:nvSpPr>
        <p:spPr>
          <a:xfrm>
            <a:off x="1871134" y="1794935"/>
            <a:ext cx="6200424"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871134" y="3736622"/>
            <a:ext cx="6188194"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334899" y="5357593"/>
            <a:ext cx="1314973" cy="365125"/>
          </a:xfrm>
        </p:spPr>
        <p:txBody>
          <a:body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a:xfrm>
            <a:off x="1271882" y="5357593"/>
            <a:ext cx="5454415" cy="365125"/>
          </a:xfrm>
        </p:spPr>
        <p:txBody>
          <a:bodyPr/>
          <a:lstStyle/>
          <a:p>
            <a:endParaRPr lang="en-US" dirty="0"/>
          </a:p>
        </p:txBody>
      </p:sp>
      <p:sp>
        <p:nvSpPr>
          <p:cNvPr id="6" name="Slide Number Placeholder 5"/>
          <p:cNvSpPr>
            <a:spLocks noGrp="1"/>
          </p:cNvSpPr>
          <p:nvPr>
            <p:ph type="sldNum" sz="quarter" idx="12"/>
          </p:nvPr>
        </p:nvSpPr>
        <p:spPr>
          <a:xfrm>
            <a:off x="6731758" y="5357593"/>
            <a:ext cx="600192" cy="365125"/>
          </a:xfrm>
        </p:spPr>
        <p:txBody>
          <a:bodyPr/>
          <a:lstStyle>
            <a:lvl1pPr algn="ctr">
              <a:defRPr/>
            </a:lvl1p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65394" y="2239431"/>
            <a:ext cx="677521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577623" y="3725335"/>
            <a:ext cx="6750756"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A2BED13-5B72-4EDE-B5F5-99D137A715DB}" type="slidenum">
              <a:rPr lang="en-US" smtClean="0"/>
              <a:pPr/>
              <a:t>‹#›</a:t>
            </a:fld>
            <a:endParaRPr lang="en-US" dirty="0"/>
          </a:p>
        </p:txBody>
      </p:sp>
      <p:sp>
        <p:nvSpPr>
          <p:cNvPr id="9" name="Content Placeholder 8"/>
          <p:cNvSpPr>
            <a:spLocks noGrp="1"/>
          </p:cNvSpPr>
          <p:nvPr>
            <p:ph sz="quarter" idx="13"/>
          </p:nvPr>
        </p:nvSpPr>
        <p:spPr>
          <a:xfrm>
            <a:off x="1406652" y="2121407"/>
            <a:ext cx="34671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5052060" y="2119313"/>
            <a:ext cx="34671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87692" y="2122312"/>
            <a:ext cx="318448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319891" y="2122311"/>
            <a:ext cx="3189732"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A2BED13-5B72-4EDE-B5F5-99D137A715DB}" type="slidenum">
              <a:rPr lang="en-US" smtClean="0"/>
              <a:pPr/>
              <a:t>‹#›</a:t>
            </a:fld>
            <a:endParaRPr lang="en-US" dirty="0"/>
          </a:p>
        </p:txBody>
      </p:sp>
      <p:sp>
        <p:nvSpPr>
          <p:cNvPr id="11" name="Content Placeholder 10"/>
          <p:cNvSpPr>
            <a:spLocks noGrp="1"/>
          </p:cNvSpPr>
          <p:nvPr>
            <p:ph sz="quarter" idx="13"/>
          </p:nvPr>
        </p:nvSpPr>
        <p:spPr>
          <a:xfrm>
            <a:off x="1406652" y="2944368"/>
            <a:ext cx="3496818"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5032247" y="2944813"/>
            <a:ext cx="3496818"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12064"/>
            <a:ext cx="89154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03039" y="1770504"/>
            <a:ext cx="437515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043289" y="1770504"/>
            <a:ext cx="437515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906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84859" y="6058038"/>
            <a:ext cx="8365068"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841279" y="605163"/>
            <a:ext cx="4104686"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844035" y="603504"/>
            <a:ext cx="4104686"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811638" y="576868"/>
            <a:ext cx="4104686"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812293" y="576072"/>
            <a:ext cx="4104686"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568699" y="293953"/>
            <a:ext cx="615150"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826573" y="309541"/>
            <a:ext cx="566928" cy="614172"/>
          </a:xfrm>
          <a:prstGeom prst="rect">
            <a:avLst/>
          </a:prstGeom>
          <a:noFill/>
        </p:spPr>
      </p:pic>
      <p:sp>
        <p:nvSpPr>
          <p:cNvPr id="2" name="Title 1"/>
          <p:cNvSpPr>
            <a:spLocks noGrp="1"/>
          </p:cNvSpPr>
          <p:nvPr>
            <p:ph type="title"/>
          </p:nvPr>
        </p:nvSpPr>
        <p:spPr>
          <a:xfrm rot="-60000">
            <a:off x="1201391" y="2020043"/>
            <a:ext cx="3320229"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5258815" y="1150993"/>
            <a:ext cx="3272525"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243803" y="3623748"/>
            <a:ext cx="3302965"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870173" y="5885673"/>
            <a:ext cx="1314973" cy="365125"/>
          </a:xfrm>
        </p:spPr>
        <p:txBody>
          <a:bodyPr/>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a:xfrm rot="-60000">
            <a:off x="990767" y="5829262"/>
            <a:ext cx="3816158" cy="365125"/>
          </a:xfrm>
        </p:spPr>
        <p:txBody>
          <a:bodyPr/>
          <a:lstStyle/>
          <a:p>
            <a:endParaRPr lang="en-US" dirty="0"/>
          </a:p>
        </p:txBody>
      </p:sp>
      <p:sp>
        <p:nvSpPr>
          <p:cNvPr id="7" name="Slide Number Placeholder 6"/>
          <p:cNvSpPr>
            <a:spLocks noGrp="1"/>
          </p:cNvSpPr>
          <p:nvPr>
            <p:ph type="sldNum" sz="quarter" idx="12"/>
          </p:nvPr>
        </p:nvSpPr>
        <p:spPr>
          <a:xfrm rot="60000">
            <a:off x="8187089" y="5896962"/>
            <a:ext cx="600192" cy="365125"/>
          </a:xfrm>
        </p:spPr>
        <p:txBody>
          <a:body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906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84859" y="6058038"/>
            <a:ext cx="8365068"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811638" y="576868"/>
            <a:ext cx="4104686"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807147" y="575769"/>
            <a:ext cx="4104686"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841279" y="605163"/>
            <a:ext cx="4104686"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836833" y="603920"/>
            <a:ext cx="4104686"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568699" y="293953"/>
            <a:ext cx="615150"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826573" y="309541"/>
            <a:ext cx="566928" cy="614172"/>
          </a:xfrm>
          <a:prstGeom prst="rect">
            <a:avLst/>
          </a:prstGeom>
          <a:noFill/>
        </p:spPr>
      </p:pic>
      <p:sp>
        <p:nvSpPr>
          <p:cNvPr id="2" name="Title 1"/>
          <p:cNvSpPr>
            <a:spLocks noGrp="1"/>
          </p:cNvSpPr>
          <p:nvPr>
            <p:ph type="title"/>
          </p:nvPr>
        </p:nvSpPr>
        <p:spPr>
          <a:xfrm rot="-60000">
            <a:off x="1198626" y="2020824"/>
            <a:ext cx="331851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5306833" y="1207272"/>
            <a:ext cx="3156685"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248156" y="3621024"/>
            <a:ext cx="3298698"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874764" y="5888738"/>
            <a:ext cx="1314973" cy="365125"/>
          </a:xfrm>
        </p:spPr>
        <p:txBody>
          <a:bodyPr/>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a:xfrm rot="-60000">
            <a:off x="990784" y="5831038"/>
            <a:ext cx="3595630" cy="365125"/>
          </a:xfrm>
        </p:spPr>
        <p:txBody>
          <a:bodyPr/>
          <a:lstStyle/>
          <a:p>
            <a:endParaRPr lang="en-US" dirty="0"/>
          </a:p>
        </p:txBody>
      </p:sp>
      <p:sp>
        <p:nvSpPr>
          <p:cNvPr id="7" name="Slide Number Placeholder 6"/>
          <p:cNvSpPr>
            <a:spLocks noGrp="1"/>
          </p:cNvSpPr>
          <p:nvPr>
            <p:ph type="sldNum" sz="quarter" idx="12"/>
          </p:nvPr>
        </p:nvSpPr>
        <p:spPr>
          <a:xfrm rot="60000">
            <a:off x="8192263" y="5900027"/>
            <a:ext cx="600192" cy="365125"/>
          </a:xfrm>
        </p:spPr>
        <p:txBody>
          <a:body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2" y="925691"/>
            <a:ext cx="1550106"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06407" y="1106313"/>
            <a:ext cx="5610344"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78308" y="146304"/>
            <a:ext cx="9549384"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502920" y="381001"/>
            <a:ext cx="89154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311400" y="2819400"/>
            <a:ext cx="7106920"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6026150" y="6509004"/>
            <a:ext cx="3252470" cy="274320"/>
          </a:xfrm>
        </p:spPr>
        <p:txBody>
          <a:bodyPr vert="horz" rtlCol="0"/>
          <a:lstStyle>
            <a:extLst/>
          </a:lstStyle>
          <a:p>
            <a:fld id="{160924C3-D58B-422B-89AE-CE3896D31F88}" type="datetimeFigureOut">
              <a:rPr lang="en-US" smtClean="0"/>
              <a:pPr/>
              <a:t>1/12/2015</a:t>
            </a:fld>
            <a:endParaRPr lang="en-US" dirty="0"/>
          </a:p>
        </p:txBody>
      </p:sp>
      <p:sp>
        <p:nvSpPr>
          <p:cNvPr id="11" name="Slide Number Placeholder 10"/>
          <p:cNvSpPr>
            <a:spLocks noGrp="1"/>
          </p:cNvSpPr>
          <p:nvPr>
            <p:ph type="sldNum" sz="quarter" idx="11"/>
          </p:nvPr>
        </p:nvSpPr>
        <p:spPr>
          <a:xfrm>
            <a:off x="9358865" y="6509004"/>
            <a:ext cx="502979" cy="274320"/>
          </a:xfrm>
        </p:spPr>
        <p:txBody>
          <a:bodyPr vert="horz" rtlCol="0"/>
          <a:lstStyle>
            <a:lvl1pPr>
              <a:defRPr>
                <a:solidFill>
                  <a:schemeClr val="tx2">
                    <a:shade val="90000"/>
                  </a:schemeClr>
                </a:solidFill>
              </a:defRPr>
            </a:lvl1pPr>
            <a:extLst/>
          </a:lstStyle>
          <a:p>
            <a:fld id="{7A2BED13-5B72-4EDE-B5F5-99D137A715DB}" type="slidenum">
              <a:rPr lang="en-US" smtClean="0"/>
              <a:pPr/>
              <a:t>‹#›</a:t>
            </a:fld>
            <a:endParaRPr lang="en-US" dirty="0"/>
          </a:p>
        </p:txBody>
      </p:sp>
      <p:sp>
        <p:nvSpPr>
          <p:cNvPr id="12" name="Footer Placeholder 11"/>
          <p:cNvSpPr>
            <a:spLocks noGrp="1"/>
          </p:cNvSpPr>
          <p:nvPr>
            <p:ph type="ftr" sz="quarter" idx="12"/>
          </p:nvPr>
        </p:nvSpPr>
        <p:spPr>
          <a:xfrm>
            <a:off x="1733550" y="6509004"/>
            <a:ext cx="4233086" cy="274320"/>
          </a:xfrm>
        </p:spPr>
        <p:txBody>
          <a:bodyPr vert="horz" rtlCol="0"/>
          <a:lstStyle>
            <a:extLst/>
          </a:lstStyle>
          <a:p>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637425" y="1424588"/>
            <a:ext cx="866775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83472" y="3267456"/>
            <a:ext cx="802386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82574" y="498230"/>
            <a:ext cx="84201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82506" y="3287713"/>
            <a:ext cx="84201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6026150" y="6513670"/>
            <a:ext cx="3252470" cy="274320"/>
          </a:xfrm>
        </p:spPr>
        <p:txBody>
          <a:bodyPr vert="horz" rtlCol="0"/>
          <a:lstStyle>
            <a:extLst/>
          </a:lstStyle>
          <a:p>
            <a:fld id="{160924C3-D58B-422B-89AE-CE3896D31F88}" type="datetimeFigureOut">
              <a:rPr lang="en-US" smtClean="0"/>
              <a:pPr/>
              <a:t>1/12/2015</a:t>
            </a:fld>
            <a:endParaRPr lang="en-US" dirty="0"/>
          </a:p>
        </p:txBody>
      </p:sp>
      <p:sp>
        <p:nvSpPr>
          <p:cNvPr id="9" name="Slide Number Placeholder 8"/>
          <p:cNvSpPr>
            <a:spLocks noGrp="1"/>
          </p:cNvSpPr>
          <p:nvPr>
            <p:ph type="sldNum" sz="quarter" idx="11"/>
          </p:nvPr>
        </p:nvSpPr>
        <p:spPr>
          <a:xfrm>
            <a:off x="9358865" y="6513670"/>
            <a:ext cx="502979" cy="274320"/>
          </a:xfrm>
        </p:spPr>
        <p:txBody>
          <a:bodyPr vert="horz" rtlCol="0"/>
          <a:lstStyle>
            <a:lvl1pPr>
              <a:defRPr>
                <a:solidFill>
                  <a:schemeClr val="tx2">
                    <a:shade val="90000"/>
                  </a:schemeClr>
                </a:solidFill>
              </a:defRPr>
            </a:lvl1pPr>
            <a:extLst/>
          </a:lstStyle>
          <a:p>
            <a:fld id="{7A2BED13-5B72-4EDE-B5F5-99D137A715DB}" type="slidenum">
              <a:rPr lang="en-US" smtClean="0"/>
              <a:pPr/>
              <a:t>‹#›</a:t>
            </a:fld>
            <a:endParaRPr lang="en-US" dirty="0"/>
          </a:p>
        </p:txBody>
      </p:sp>
      <p:sp>
        <p:nvSpPr>
          <p:cNvPr id="10" name="Footer Placeholder 9"/>
          <p:cNvSpPr>
            <a:spLocks noGrp="1"/>
          </p:cNvSpPr>
          <p:nvPr>
            <p:ph type="ftr" sz="quarter" idx="12"/>
          </p:nvPr>
        </p:nvSpPr>
        <p:spPr>
          <a:xfrm>
            <a:off x="1733550" y="6513670"/>
            <a:ext cx="4233086" cy="274320"/>
          </a:xfrm>
        </p:spPr>
        <p:txBody>
          <a:bodyPr vert="horz" rtlCol="0"/>
          <a:lstStyle>
            <a:extLst/>
          </a:lstStyle>
          <a:p>
            <a:endParaRPr lang="en-US"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95300" y="1645920"/>
            <a:ext cx="437515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035550" y="1645920"/>
            <a:ext cx="437515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a:xfrm>
            <a:off x="9361170" y="6514568"/>
            <a:ext cx="502979" cy="274320"/>
          </a:xfrm>
        </p:spPr>
        <p:txBody>
          <a:bodyPr/>
          <a:lstStyle>
            <a:extLst/>
          </a:lstStyle>
          <a:p>
            <a:fld id="{7A2BED13-5B72-4EDE-B5F5-99D137A715DB}" type="slidenum">
              <a:rPr lang="en-US" smtClean="0"/>
              <a:pPr/>
              <a:t>‹#›</a:t>
            </a:fld>
            <a:endParaRPr lang="en-US" dirty="0"/>
          </a:p>
        </p:txBody>
      </p:sp>
      <p:sp>
        <p:nvSpPr>
          <p:cNvPr id="10" name="Rectangle 9"/>
          <p:cNvSpPr/>
          <p:nvPr/>
        </p:nvSpPr>
        <p:spPr>
          <a:xfrm>
            <a:off x="637425" y="1424588"/>
            <a:ext cx="866775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68139" y="2165216"/>
            <a:ext cx="406146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5200650" y="2165216"/>
            <a:ext cx="406146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95300" y="251948"/>
            <a:ext cx="89154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95300" y="1535113"/>
            <a:ext cx="4376870"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032111" y="1535113"/>
            <a:ext cx="4378590"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95300" y="2362201"/>
            <a:ext cx="4376870"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032111" y="2362201"/>
            <a:ext cx="4378590"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a:xfrm>
            <a:off x="9361170" y="6514568"/>
            <a:ext cx="502979" cy="274320"/>
          </a:xfrm>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8"/>
            <a:ext cx="9606003"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le 1"/>
          <p:cNvSpPr>
            <a:spLocks noGrp="1"/>
          </p:cNvSpPr>
          <p:nvPr>
            <p:ph type="title"/>
          </p:nvPr>
        </p:nvSpPr>
        <p:spPr>
          <a:xfrm>
            <a:off x="546893" y="512064"/>
            <a:ext cx="84201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95300" y="1809750"/>
            <a:ext cx="4376870"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032112" y="1809750"/>
            <a:ext cx="4378590"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95300" y="2459037"/>
            <a:ext cx="4376870"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032112" y="2459037"/>
            <a:ext cx="4378590"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7A2BED13-5B72-4EDE-B5F5-99D137A715DB}" type="slidenum">
              <a:rPr lang="en-US" smtClean="0"/>
              <a:pPr/>
              <a:t>‹#›</a:t>
            </a:fld>
            <a:endParaRPr lang="en-US" dirty="0"/>
          </a:p>
        </p:txBody>
      </p:sp>
      <p:sp>
        <p:nvSpPr>
          <p:cNvPr id="16" name="Rectangle 15"/>
          <p:cNvSpPr/>
          <p:nvPr/>
        </p:nvSpPr>
        <p:spPr>
          <a:xfrm>
            <a:off x="95106" y="680477"/>
            <a:ext cx="4953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51247" y="680477"/>
            <a:ext cx="29718"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30606" y="680477"/>
            <a:ext cx="990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9" name="Rectangle 18"/>
          <p:cNvSpPr/>
          <p:nvPr/>
        </p:nvSpPr>
        <p:spPr>
          <a:xfrm>
            <a:off x="0" y="680477"/>
            <a:ext cx="990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62251" y="680477"/>
            <a:ext cx="29718"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205119" y="680477"/>
            <a:ext cx="29718"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45572" y="680477"/>
            <a:ext cx="990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9" name="Rectangle 28"/>
          <p:cNvSpPr/>
          <p:nvPr/>
        </p:nvSpPr>
        <p:spPr>
          <a:xfrm flipH="1">
            <a:off x="276179" y="680477"/>
            <a:ext cx="990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301936" y="680477"/>
            <a:ext cx="3962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53218"/>
            <a:ext cx="89154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7A2BED13-5B72-4EDE-B5F5-99D137A715DB}" type="slidenum">
              <a:rPr lang="en-US" smtClean="0"/>
              <a:pPr/>
              <a:t>‹#›</a:t>
            </a:fld>
            <a:endParaRPr lang="en-US" dirty="0"/>
          </a:p>
        </p:txBody>
      </p:sp>
      <p:sp>
        <p:nvSpPr>
          <p:cNvPr id="7" name="Rectangle 6"/>
          <p:cNvSpPr/>
          <p:nvPr/>
        </p:nvSpPr>
        <p:spPr>
          <a:xfrm>
            <a:off x="637425" y="1424588"/>
            <a:ext cx="866775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479015" y="1057656"/>
            <a:ext cx="406146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376731" y="304800"/>
            <a:ext cx="425958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376731" y="1107560"/>
            <a:ext cx="425958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47650" y="2209800"/>
            <a:ext cx="9388661"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6026150" y="6513670"/>
            <a:ext cx="3252470" cy="274320"/>
          </a:xfrm>
        </p:spPr>
        <p:txBody>
          <a:bodyPr vert="horz" rtlCol="0"/>
          <a:lstStyle>
            <a:extLst/>
          </a:lstStyle>
          <a:p>
            <a:fld id="{160924C3-D58B-422B-89AE-CE3896D31F88}" type="datetimeFigureOut">
              <a:rPr lang="en-US" smtClean="0"/>
              <a:pPr/>
              <a:t>1/12/2015</a:t>
            </a:fld>
            <a:endParaRPr lang="en-US" dirty="0"/>
          </a:p>
        </p:txBody>
      </p:sp>
      <p:sp>
        <p:nvSpPr>
          <p:cNvPr id="10" name="Slide Number Placeholder 9"/>
          <p:cNvSpPr>
            <a:spLocks noGrp="1"/>
          </p:cNvSpPr>
          <p:nvPr>
            <p:ph type="sldNum" sz="quarter" idx="11"/>
          </p:nvPr>
        </p:nvSpPr>
        <p:spPr>
          <a:xfrm>
            <a:off x="9358865" y="6513670"/>
            <a:ext cx="502979" cy="274320"/>
          </a:xfrm>
        </p:spPr>
        <p:txBody>
          <a:bodyPr vert="horz" rtlCol="0"/>
          <a:lstStyle>
            <a:lvl1pPr>
              <a:defRPr>
                <a:solidFill>
                  <a:schemeClr val="tx2">
                    <a:shade val="90000"/>
                  </a:schemeClr>
                </a:solidFill>
              </a:defRPr>
            </a:lvl1pPr>
            <a:extLst/>
          </a:lstStyle>
          <a:p>
            <a:fld id="{7A2BED13-5B72-4EDE-B5F5-99D137A715DB}" type="slidenum">
              <a:rPr lang="en-US" smtClean="0"/>
              <a:pPr/>
              <a:t>‹#›</a:t>
            </a:fld>
            <a:endParaRPr lang="en-US" dirty="0"/>
          </a:p>
        </p:txBody>
      </p:sp>
      <p:sp>
        <p:nvSpPr>
          <p:cNvPr id="11" name="Footer Placeholder 10"/>
          <p:cNvSpPr>
            <a:spLocks noGrp="1"/>
          </p:cNvSpPr>
          <p:nvPr>
            <p:ph type="ftr" sz="quarter" idx="12"/>
          </p:nvPr>
        </p:nvSpPr>
        <p:spPr>
          <a:xfrm>
            <a:off x="1733550" y="6513670"/>
            <a:ext cx="4233086" cy="274320"/>
          </a:xfrm>
        </p:spPr>
        <p:txBody>
          <a:bodyPr vert="horz" rtlCol="0"/>
          <a:lstStyle>
            <a:extLst/>
          </a:lstStyle>
          <a:p>
            <a:endParaRPr lang="en-US"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293813" y="4724400"/>
            <a:ext cx="59436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293813" y="5388937"/>
            <a:ext cx="59436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30200" y="249864"/>
            <a:ext cx="92456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6026150" y="6509004"/>
            <a:ext cx="3252470" cy="274320"/>
          </a:xfrm>
        </p:spPr>
        <p:txBody>
          <a:bodyPr vert="horz" rtlCol="0"/>
          <a:lstStyle>
            <a:extLst/>
          </a:lstStyle>
          <a:p>
            <a:fld id="{160924C3-D58B-422B-89AE-CE3896D31F88}" type="datetimeFigureOut">
              <a:rPr lang="en-US" smtClean="0"/>
              <a:pPr/>
              <a:t>1/12/2015</a:t>
            </a:fld>
            <a:endParaRPr lang="en-US" dirty="0"/>
          </a:p>
        </p:txBody>
      </p:sp>
      <p:sp>
        <p:nvSpPr>
          <p:cNvPr id="9" name="Slide Number Placeholder 8"/>
          <p:cNvSpPr>
            <a:spLocks noGrp="1"/>
          </p:cNvSpPr>
          <p:nvPr>
            <p:ph type="sldNum" sz="quarter" idx="11"/>
          </p:nvPr>
        </p:nvSpPr>
        <p:spPr>
          <a:xfrm>
            <a:off x="9358865" y="6509004"/>
            <a:ext cx="502979" cy="274320"/>
          </a:xfrm>
        </p:spPr>
        <p:txBody>
          <a:bodyPr vert="horz" rtlCol="0"/>
          <a:lstStyle>
            <a:lvl1pPr>
              <a:defRPr>
                <a:solidFill>
                  <a:schemeClr val="tx2">
                    <a:shade val="90000"/>
                  </a:schemeClr>
                </a:solidFill>
              </a:defRPr>
            </a:lvl1pPr>
            <a:extLst/>
          </a:lstStyle>
          <a:p>
            <a:fld id="{7A2BED13-5B72-4EDE-B5F5-99D137A715DB}" type="slidenum">
              <a:rPr lang="en-US" smtClean="0"/>
              <a:pPr/>
              <a:t>‹#›</a:t>
            </a:fld>
            <a:endParaRPr lang="en-US" dirty="0"/>
          </a:p>
        </p:txBody>
      </p:sp>
      <p:sp>
        <p:nvSpPr>
          <p:cNvPr id="10" name="Footer Placeholder 9"/>
          <p:cNvSpPr>
            <a:spLocks noGrp="1"/>
          </p:cNvSpPr>
          <p:nvPr>
            <p:ph type="ftr" sz="quarter" idx="12"/>
          </p:nvPr>
        </p:nvSpPr>
        <p:spPr>
          <a:xfrm>
            <a:off x="1733550" y="6509004"/>
            <a:ext cx="4233086" cy="274320"/>
          </a:xfrm>
        </p:spPr>
        <p:txBody>
          <a:bodyPr vert="horz" rtlCol="0"/>
          <a:lstStyle>
            <a:extLst/>
          </a:lstStyle>
          <a:p>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95300" y="274639"/>
            <a:ext cx="652145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91368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742950" y="1752602"/>
            <a:ext cx="84201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742950" y="3611607"/>
            <a:ext cx="84201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4078" y="4953000"/>
            <a:ext cx="9910079"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60924C3-D58B-422B-89AE-CE3896D31F88}" type="datetimeFigureOut">
              <a:rPr lang="en-US" smtClean="0"/>
              <a:pPr/>
              <a:t>1/12/2015</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82574" y="1059712"/>
            <a:ext cx="84201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249606" y="2931712"/>
            <a:ext cx="4953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
        <p:nvSpPr>
          <p:cNvPr id="7" name="Chevron 6"/>
          <p:cNvSpPr/>
          <p:nvPr/>
        </p:nvSpPr>
        <p:spPr>
          <a:xfrm>
            <a:off x="3939737" y="3005472"/>
            <a:ext cx="19812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737786" y="3005472"/>
            <a:ext cx="19812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95300" y="1481329"/>
            <a:ext cx="437515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035550" y="1481329"/>
            <a:ext cx="437515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7A2BED13-5B72-4EDE-B5F5-99D137A715DB}" type="slidenum">
              <a:rPr lang="en-US" smtClean="0"/>
              <a:pPr/>
              <a:t>‹#›</a:t>
            </a:fld>
            <a:endParaRPr lang="en-US"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90600" y="512064"/>
            <a:ext cx="84201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89154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95300" y="5410200"/>
            <a:ext cx="4376870"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032112" y="5410200"/>
            <a:ext cx="4378590"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95300" y="1444295"/>
            <a:ext cx="4376870"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032111" y="1444295"/>
            <a:ext cx="4378590"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7A2BED13-5B72-4EDE-B5F5-99D137A715DB}" type="slidenum">
              <a:rPr lang="en-US" smtClean="0"/>
              <a:pPr/>
              <a:t>‹#›</a:t>
            </a:fld>
            <a:endParaRPr lang="en-US"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90600" y="4876800"/>
            <a:ext cx="8105257"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787900" y="5355102"/>
            <a:ext cx="4305808"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90600" y="274320"/>
            <a:ext cx="8103108"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7287618" y="6407944"/>
            <a:ext cx="2080260" cy="365760"/>
          </a:xfrm>
        </p:spPr>
        <p:txBody>
          <a:bodyPr/>
          <a:lstStyle>
            <a:extLst/>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236335" y="5443402"/>
            <a:ext cx="77597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47650" y="189968"/>
            <a:ext cx="94107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a:xfrm>
            <a:off x="4745079" y="6407945"/>
            <a:ext cx="254657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A2BED13-5B72-4EDE-B5F5-99D137A715DB}" type="slidenum">
              <a:rPr lang="en-US" smtClean="0"/>
              <a:pPr/>
              <a:t>‹#›</a:t>
            </a:fld>
            <a:endParaRPr lang="en-US" dirty="0"/>
          </a:p>
        </p:txBody>
      </p:sp>
      <p:sp>
        <p:nvSpPr>
          <p:cNvPr id="2" name="Title 1"/>
          <p:cNvSpPr>
            <a:spLocks noGrp="1"/>
          </p:cNvSpPr>
          <p:nvPr>
            <p:ph type="title"/>
          </p:nvPr>
        </p:nvSpPr>
        <p:spPr>
          <a:xfrm>
            <a:off x="247650" y="4865122"/>
            <a:ext cx="8748385"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76139" y="5001994"/>
            <a:ext cx="4118837"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8024" y="5785023"/>
            <a:ext cx="411883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545" y="5791253"/>
            <a:ext cx="3685840"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10006" y="5787739"/>
            <a:ext cx="3689301"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9386121" y="4988440"/>
            <a:ext cx="19812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9184171" y="4988440"/>
            <a:ext cx="19812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95300" y="1481330"/>
            <a:ext cx="89154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14347" y="274641"/>
            <a:ext cx="1925593"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95300" y="274641"/>
            <a:ext cx="685165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42950" y="273050"/>
            <a:ext cx="89154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742950" y="1435100"/>
            <a:ext cx="272415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714750" y="1435100"/>
            <a:ext cx="59436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98701" y="0"/>
            <a:ext cx="950976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cxnSp>
        <p:nvCxnSpPr>
          <p:cNvPr id="9" name="Straight Connector 8"/>
          <p:cNvCxnSpPr/>
          <p:nvPr/>
        </p:nvCxnSpPr>
        <p:spPr>
          <a:xfrm flipV="1">
            <a:off x="393461" y="1885028"/>
            <a:ext cx="9514507"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9229663" y="1213847"/>
            <a:ext cx="132763" cy="139172"/>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90600" y="441254"/>
            <a:ext cx="74295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98701" y="1893781"/>
            <a:ext cx="9509760" cy="4960144"/>
          </a:xfrm>
          <a:solidFill>
            <a:schemeClr val="bg2"/>
          </a:solidFill>
        </p:spPr>
        <p:txBody>
          <a:bodyPr/>
          <a:lstStyle>
            <a:lvl1pPr marL="0" indent="0">
              <a:buNone/>
              <a:defRPr sz="3200"/>
            </a:lvl1pPr>
            <a:extLst/>
          </a:lstStyle>
          <a:p>
            <a:r>
              <a:rPr kumimoji="0" lang="en-US" dirty="0" smtClean="0"/>
              <a:t>Click icon to add picture</a:t>
            </a:r>
            <a:endParaRPr kumimoji="0" lang="en-US" dirty="0"/>
          </a:p>
        </p:txBody>
      </p:sp>
      <p:sp>
        <p:nvSpPr>
          <p:cNvPr id="4" name="Text Placeholder 3"/>
          <p:cNvSpPr>
            <a:spLocks noGrp="1"/>
          </p:cNvSpPr>
          <p:nvPr>
            <p:ph type="body" sz="half" idx="2"/>
          </p:nvPr>
        </p:nvSpPr>
        <p:spPr bwMode="grayWhite">
          <a:xfrm>
            <a:off x="990600" y="1150144"/>
            <a:ext cx="74295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9394763" y="1366247"/>
            <a:ext cx="132763" cy="139172"/>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9018962" y="1469410"/>
            <a:ext cx="132763" cy="139172"/>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7016750" y="55499"/>
            <a:ext cx="2311400" cy="365125"/>
          </a:xfrm>
        </p:spPr>
        <p:txBody>
          <a:bodyPr/>
          <a:lstStyle>
            <a:extLst/>
          </a:lstStyle>
          <a:p>
            <a:fld id="{160924C3-D58B-422B-89AE-CE3896D31F88}" type="datetimeFigureOut">
              <a:rPr lang="en-US" smtClean="0"/>
              <a:pPr/>
              <a:t>1/12/2015</a:t>
            </a:fld>
            <a:endParaRPr lang="en-US" dirty="0"/>
          </a:p>
        </p:txBody>
      </p:sp>
      <p:sp>
        <p:nvSpPr>
          <p:cNvPr id="6" name="Footer Placeholder 5"/>
          <p:cNvSpPr>
            <a:spLocks noGrp="1"/>
          </p:cNvSpPr>
          <p:nvPr>
            <p:ph type="ftr" sz="quarter" idx="11"/>
          </p:nvPr>
        </p:nvSpPr>
        <p:spPr>
          <a:xfrm>
            <a:off x="990600" y="55499"/>
            <a:ext cx="6026150" cy="365125"/>
          </a:xfrm>
        </p:spPr>
        <p:txBody>
          <a:bodyPr/>
          <a:lstStyle>
            <a:extLst/>
          </a:lstStyle>
          <a:p>
            <a:endParaRPr lang="en-US" dirty="0"/>
          </a:p>
        </p:txBody>
      </p:sp>
      <p:sp>
        <p:nvSpPr>
          <p:cNvPr id="7" name="Slide Number Placeholder 6"/>
          <p:cNvSpPr>
            <a:spLocks noGrp="1"/>
          </p:cNvSpPr>
          <p:nvPr>
            <p:ph type="sldNum" sz="quarter" idx="12"/>
          </p:nvPr>
        </p:nvSpPr>
        <p:spPr>
          <a:xfrm>
            <a:off x="9328150" y="55499"/>
            <a:ext cx="495300" cy="365125"/>
          </a:xfrm>
        </p:spPr>
        <p:txBody>
          <a:bodyPr/>
          <a:lstStyle>
            <a:extLst/>
          </a:lstStyle>
          <a:p>
            <a:fld id="{7A2BED13-5B72-4EDE-B5F5-99D137A715DB}" type="slidenum">
              <a:rPr lang="en-US" smtClean="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7.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8.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0.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9624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Rectangle 7"/>
          <p:cNvSpPr/>
          <p:nvPr/>
        </p:nvSpPr>
        <p:spPr>
          <a:xfrm>
            <a:off x="276565" y="5047394"/>
            <a:ext cx="79248"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a:off x="276565" y="4796819"/>
            <a:ext cx="79248"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a:off x="276565" y="4637685"/>
            <a:ext cx="79248"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Rectangle 10"/>
          <p:cNvSpPr/>
          <p:nvPr/>
        </p:nvSpPr>
        <p:spPr>
          <a:xfrm>
            <a:off x="276565" y="4542559"/>
            <a:ext cx="79248"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35355" y="680477"/>
            <a:ext cx="4953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91496" y="680477"/>
            <a:ext cx="29718"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70855" y="680477"/>
            <a:ext cx="9906"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240249" y="680477"/>
            <a:ext cx="9906"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90600" y="512064"/>
            <a:ext cx="84201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90600" y="1783560"/>
            <a:ext cx="84201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7016750" y="6416678"/>
            <a:ext cx="2311400" cy="365125"/>
          </a:xfrm>
          <a:prstGeom prst="rect">
            <a:avLst/>
          </a:prstGeom>
        </p:spPr>
        <p:txBody>
          <a:bodyPr vert="horz" anchor="b"/>
          <a:lstStyle>
            <a:lvl1pPr algn="l" eaLnBrk="1" latinLnBrk="0" hangingPunct="1">
              <a:defRPr kumimoji="0" sz="1100">
                <a:solidFill>
                  <a:schemeClr val="tx2"/>
                </a:solidFill>
              </a:defRPr>
            </a:lvl1pPr>
            <a:extLst/>
          </a:lstStyle>
          <a:p>
            <a:fld id="{160924C3-D58B-422B-89AE-CE3896D31F88}" type="datetimeFigureOut">
              <a:rPr lang="en-US" smtClean="0"/>
              <a:pPr/>
              <a:t>1/12/2015</a:t>
            </a:fld>
            <a:endParaRPr lang="en-US" dirty="0"/>
          </a:p>
        </p:txBody>
      </p:sp>
      <p:sp>
        <p:nvSpPr>
          <p:cNvPr id="3" name="Footer Placeholder 2"/>
          <p:cNvSpPr>
            <a:spLocks noGrp="1"/>
          </p:cNvSpPr>
          <p:nvPr>
            <p:ph type="ftr" sz="quarter" idx="3"/>
          </p:nvPr>
        </p:nvSpPr>
        <p:spPr>
          <a:xfrm>
            <a:off x="990600" y="6416678"/>
            <a:ext cx="6026150" cy="365125"/>
          </a:xfrm>
          <a:prstGeom prst="rect">
            <a:avLst/>
          </a:prstGeom>
        </p:spPr>
        <p:txBody>
          <a:bodyPr vert="horz" anchor="b"/>
          <a:lstStyle>
            <a:lvl1pPr algn="r" eaLnBrk="1" latinLnBrk="0" hangingPunct="1">
              <a:defRPr kumimoji="0" sz="1100">
                <a:solidFill>
                  <a:schemeClr val="tx2"/>
                </a:solidFill>
              </a:defRPr>
            </a:lvl1pPr>
            <a:extLst/>
          </a:lstStyle>
          <a:p>
            <a:endParaRPr lang="en-US" dirty="0"/>
          </a:p>
        </p:txBody>
      </p:sp>
      <p:sp>
        <p:nvSpPr>
          <p:cNvPr id="23" name="Slide Number Placeholder 22"/>
          <p:cNvSpPr>
            <a:spLocks noGrp="1"/>
          </p:cNvSpPr>
          <p:nvPr>
            <p:ph type="sldNum" sz="quarter" idx="4"/>
          </p:nvPr>
        </p:nvSpPr>
        <p:spPr>
          <a:xfrm>
            <a:off x="9328150" y="6416678"/>
            <a:ext cx="495300" cy="365125"/>
          </a:xfrm>
          <a:prstGeom prst="rect">
            <a:avLst/>
          </a:prstGeom>
        </p:spPr>
        <p:txBody>
          <a:bodyPr vert="horz" anchor="b"/>
          <a:lstStyle>
            <a:lvl1pPr algn="l" eaLnBrk="1" latinLnBrk="0" hangingPunct="1">
              <a:defRPr kumimoji="0" sz="1200">
                <a:solidFill>
                  <a:schemeClr val="tx2"/>
                </a:solidFill>
              </a:defRPr>
            </a:lvl1pPr>
            <a:extLst/>
          </a:lstStyle>
          <a:p>
            <a:fld id="{7A2BED13-5B72-4EDE-B5F5-99D137A715DB}"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9624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76565" y="5047394"/>
            <a:ext cx="79248"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76565" y="4796819"/>
            <a:ext cx="79248"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76565" y="4637685"/>
            <a:ext cx="79248"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76565" y="4542559"/>
            <a:ext cx="79248"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35355" y="680477"/>
            <a:ext cx="4953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91496" y="680477"/>
            <a:ext cx="29718"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70855" y="680477"/>
            <a:ext cx="9906"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40249" y="680477"/>
            <a:ext cx="9906"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90600" y="512064"/>
            <a:ext cx="84201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90600" y="1783560"/>
            <a:ext cx="84201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7016750" y="6416676"/>
            <a:ext cx="2311400" cy="365125"/>
          </a:xfrm>
          <a:prstGeom prst="rect">
            <a:avLst/>
          </a:prstGeom>
        </p:spPr>
        <p:txBody>
          <a:bodyPr vert="horz" anchor="b"/>
          <a:lstStyle>
            <a:lvl1pPr algn="l" eaLnBrk="1" latinLnBrk="0" hangingPunct="1">
              <a:defRPr kumimoji="0" sz="1100">
                <a:solidFill>
                  <a:schemeClr val="tx2"/>
                </a:solidFill>
              </a:defRPr>
            </a:lvl1pPr>
            <a:extLst/>
          </a:lstStyle>
          <a:p>
            <a:fld id="{160924C3-D58B-422B-89AE-CE3896D31F88}" type="datetimeFigureOut">
              <a:rPr lang="en-US" smtClean="0"/>
              <a:pPr/>
              <a:t>1/12/2015</a:t>
            </a:fld>
            <a:endParaRPr lang="en-US" dirty="0"/>
          </a:p>
        </p:txBody>
      </p:sp>
      <p:sp>
        <p:nvSpPr>
          <p:cNvPr id="3" name="Footer Placeholder 2"/>
          <p:cNvSpPr>
            <a:spLocks noGrp="1"/>
          </p:cNvSpPr>
          <p:nvPr>
            <p:ph type="ftr" sz="quarter" idx="3"/>
          </p:nvPr>
        </p:nvSpPr>
        <p:spPr>
          <a:xfrm>
            <a:off x="990600" y="6416676"/>
            <a:ext cx="6026150" cy="365125"/>
          </a:xfrm>
          <a:prstGeom prst="rect">
            <a:avLst/>
          </a:prstGeom>
        </p:spPr>
        <p:txBody>
          <a:bodyPr vert="horz" anchor="b"/>
          <a:lstStyle>
            <a:lvl1pPr algn="r" eaLnBrk="1" latinLnBrk="0" hangingPunct="1">
              <a:defRPr kumimoji="0" sz="1100">
                <a:solidFill>
                  <a:schemeClr val="tx2"/>
                </a:solidFill>
              </a:defRPr>
            </a:lvl1pPr>
            <a:extLst/>
          </a:lstStyle>
          <a:p>
            <a:endParaRPr lang="en-US" dirty="0"/>
          </a:p>
        </p:txBody>
      </p:sp>
      <p:sp>
        <p:nvSpPr>
          <p:cNvPr id="23" name="Slide Number Placeholder 22"/>
          <p:cNvSpPr>
            <a:spLocks noGrp="1"/>
          </p:cNvSpPr>
          <p:nvPr>
            <p:ph type="sldNum" sz="quarter" idx="4"/>
          </p:nvPr>
        </p:nvSpPr>
        <p:spPr>
          <a:xfrm>
            <a:off x="9328150" y="6416676"/>
            <a:ext cx="495300" cy="365125"/>
          </a:xfrm>
          <a:prstGeom prst="rect">
            <a:avLst/>
          </a:prstGeom>
        </p:spPr>
        <p:txBody>
          <a:bodyPr vert="horz" anchor="b"/>
          <a:lstStyle>
            <a:lvl1pPr algn="l" eaLnBrk="1" latinLnBrk="0" hangingPunct="1">
              <a:defRPr kumimoji="0" sz="1200">
                <a:solidFill>
                  <a:schemeClr val="tx2"/>
                </a:solidFill>
              </a:defRPr>
            </a:lvl1pPr>
            <a:extLst/>
          </a:lstStyle>
          <a:p>
            <a:fld id="{7A2BED13-5B72-4EDE-B5F5-99D137A715DB}"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906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45865" y="570156"/>
            <a:ext cx="8402618"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757518" y="2248348"/>
            <a:ext cx="8390964"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90410" y="6161443"/>
            <a:ext cx="2311400" cy="365125"/>
          </a:xfrm>
          <a:prstGeom prst="rect">
            <a:avLst/>
          </a:prstGeom>
        </p:spPr>
        <p:txBody>
          <a:bodyPr vert="horz" lIns="91440" tIns="45720" rIns="91440" bIns="45720" rtlCol="0" anchor="ctr"/>
          <a:lstStyle>
            <a:lvl1pPr algn="l">
              <a:defRPr sz="1200">
                <a:solidFill>
                  <a:schemeClr val="tx2"/>
                </a:solidFill>
              </a:defRPr>
            </a:lvl1p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3"/>
          </p:nvPr>
        </p:nvSpPr>
        <p:spPr>
          <a:xfrm>
            <a:off x="3384550" y="6161443"/>
            <a:ext cx="31369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7192536" y="6161443"/>
            <a:ext cx="2311400" cy="365125"/>
          </a:xfrm>
          <a:prstGeom prst="rect">
            <a:avLst/>
          </a:prstGeom>
        </p:spPr>
        <p:txBody>
          <a:bodyPr vert="horz" lIns="91440" tIns="45720" rIns="91440" bIns="45720" rtlCol="0" anchor="ctr"/>
          <a:lstStyle>
            <a:lvl1pPr algn="r">
              <a:defRPr sz="1200">
                <a:solidFill>
                  <a:schemeClr val="tx2"/>
                </a:solidFill>
              </a:defRPr>
            </a:lvl1pPr>
          </a:lstStyle>
          <a:p>
            <a:fld id="{7A2BED13-5B72-4EDE-B5F5-99D137A715D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906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81038" y="6069330"/>
            <a:ext cx="8581074"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92480" y="575310"/>
            <a:ext cx="833755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92480" y="576072"/>
            <a:ext cx="833755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89053" y="273091"/>
            <a:ext cx="615150"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814958" y="274541"/>
            <a:ext cx="566928" cy="614172"/>
          </a:xfrm>
          <a:prstGeom prst="rect">
            <a:avLst/>
          </a:prstGeom>
          <a:noFill/>
        </p:spPr>
      </p:pic>
      <p:sp>
        <p:nvSpPr>
          <p:cNvPr id="2" name="Title Placeholder 1"/>
          <p:cNvSpPr>
            <a:spLocks noGrp="1"/>
          </p:cNvSpPr>
          <p:nvPr>
            <p:ph type="title"/>
          </p:nvPr>
        </p:nvSpPr>
        <p:spPr>
          <a:xfrm>
            <a:off x="1186276" y="817583"/>
            <a:ext cx="7545682"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584961" y="2119257"/>
            <a:ext cx="6712772"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992471" y="5809153"/>
            <a:ext cx="1314973"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160924C3-D58B-422B-89AE-CE3896D31F88}" type="datetimeFigureOut">
              <a:rPr lang="en-US" smtClean="0"/>
              <a:pPr/>
              <a:t>1/12/2015</a:t>
            </a:fld>
            <a:endParaRPr lang="en-US" dirty="0"/>
          </a:p>
        </p:txBody>
      </p:sp>
      <p:sp>
        <p:nvSpPr>
          <p:cNvPr id="5" name="Footer Placeholder 4"/>
          <p:cNvSpPr>
            <a:spLocks noGrp="1"/>
          </p:cNvSpPr>
          <p:nvPr>
            <p:ph type="ftr" sz="quarter" idx="3"/>
          </p:nvPr>
        </p:nvSpPr>
        <p:spPr>
          <a:xfrm>
            <a:off x="990601" y="5809153"/>
            <a:ext cx="6001870"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dirty="0"/>
          </a:p>
        </p:txBody>
      </p:sp>
      <p:sp>
        <p:nvSpPr>
          <p:cNvPr id="6" name="Slide Number Placeholder 5"/>
          <p:cNvSpPr>
            <a:spLocks noGrp="1"/>
          </p:cNvSpPr>
          <p:nvPr>
            <p:ph type="sldNum" sz="quarter" idx="4"/>
          </p:nvPr>
        </p:nvSpPr>
        <p:spPr>
          <a:xfrm>
            <a:off x="8309386" y="5809153"/>
            <a:ext cx="600192"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7A2BED13-5B72-4EDE-B5F5-99D137A715D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78308" y="147085"/>
            <a:ext cx="9545083"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403350" y="6400800"/>
            <a:ext cx="4563286"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dirty="0"/>
          </a:p>
        </p:txBody>
      </p:sp>
      <p:sp>
        <p:nvSpPr>
          <p:cNvPr id="14" name="Date Placeholder 13"/>
          <p:cNvSpPr>
            <a:spLocks noGrp="1"/>
          </p:cNvSpPr>
          <p:nvPr>
            <p:ph type="dt" sz="half" idx="2"/>
          </p:nvPr>
        </p:nvSpPr>
        <p:spPr>
          <a:xfrm>
            <a:off x="6026150" y="6400800"/>
            <a:ext cx="325247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160924C3-D58B-422B-89AE-CE3896D31F88}" type="datetimeFigureOut">
              <a:rPr lang="en-US" smtClean="0"/>
              <a:pPr/>
              <a:t>1/12/2015</a:t>
            </a:fld>
            <a:endParaRPr lang="en-US" dirty="0"/>
          </a:p>
        </p:txBody>
      </p:sp>
      <p:sp>
        <p:nvSpPr>
          <p:cNvPr id="23" name="Slide Number Placeholder 22"/>
          <p:cNvSpPr>
            <a:spLocks noGrp="1"/>
          </p:cNvSpPr>
          <p:nvPr>
            <p:ph type="sldNum" sz="quarter" idx="4"/>
          </p:nvPr>
        </p:nvSpPr>
        <p:spPr>
          <a:xfrm>
            <a:off x="9358865" y="6514568"/>
            <a:ext cx="502979"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7A2BED13-5B72-4EDE-B5F5-99D137A715DB}" type="slidenum">
              <a:rPr lang="en-US" smtClean="0"/>
              <a:pPr/>
              <a:t>‹#›</a:t>
            </a:fld>
            <a:endParaRPr lang="en-US" dirty="0"/>
          </a:p>
        </p:txBody>
      </p:sp>
      <p:sp>
        <p:nvSpPr>
          <p:cNvPr id="22" name="Title Placeholder 21"/>
          <p:cNvSpPr>
            <a:spLocks noGrp="1"/>
          </p:cNvSpPr>
          <p:nvPr>
            <p:ph type="title"/>
          </p:nvPr>
        </p:nvSpPr>
        <p:spPr>
          <a:xfrm>
            <a:off x="495300" y="253536"/>
            <a:ext cx="89154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95300" y="1646237"/>
            <a:ext cx="89154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76139" y="5001994"/>
            <a:ext cx="4118837"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8024" y="5785023"/>
            <a:ext cx="411883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545" y="5791253"/>
            <a:ext cx="3685840"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10006" y="5787739"/>
            <a:ext cx="3689301"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95300" y="274638"/>
            <a:ext cx="89154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95300" y="1481329"/>
            <a:ext cx="89154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7287618" y="6407944"/>
            <a:ext cx="2080260" cy="365760"/>
          </a:xfrm>
          <a:prstGeom prst="rect">
            <a:avLst/>
          </a:prstGeom>
        </p:spPr>
        <p:txBody>
          <a:bodyPr vert="horz" anchor="b"/>
          <a:lstStyle>
            <a:lvl1pPr algn="l" eaLnBrk="1" latinLnBrk="0" hangingPunct="1">
              <a:defRPr kumimoji="0" sz="1000">
                <a:solidFill>
                  <a:schemeClr val="tx1"/>
                </a:solidFill>
              </a:defRPr>
            </a:lvl1pPr>
            <a:extLst/>
          </a:lstStyle>
          <a:p>
            <a:fld id="{160924C3-D58B-422B-89AE-CE3896D31F88}" type="datetimeFigureOut">
              <a:rPr lang="en-US" smtClean="0"/>
              <a:pPr/>
              <a:t>1/12/2015</a:t>
            </a:fld>
            <a:endParaRPr lang="en-US" dirty="0"/>
          </a:p>
        </p:txBody>
      </p:sp>
      <p:sp>
        <p:nvSpPr>
          <p:cNvPr id="22" name="Footer Placeholder 21"/>
          <p:cNvSpPr>
            <a:spLocks noGrp="1"/>
          </p:cNvSpPr>
          <p:nvPr>
            <p:ph type="ftr" sz="quarter" idx="3"/>
          </p:nvPr>
        </p:nvSpPr>
        <p:spPr>
          <a:xfrm>
            <a:off x="4745079" y="6407945"/>
            <a:ext cx="254657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9367878" y="6407945"/>
            <a:ext cx="396240" cy="365125"/>
          </a:xfrm>
          <a:prstGeom prst="rect">
            <a:avLst/>
          </a:prstGeom>
        </p:spPr>
        <p:txBody>
          <a:bodyPr vert="horz" anchor="b"/>
          <a:lstStyle>
            <a:lvl1pPr algn="r" eaLnBrk="1" latinLnBrk="0" hangingPunct="1">
              <a:defRPr kumimoji="0" sz="1000" b="0">
                <a:solidFill>
                  <a:schemeClr val="tx1"/>
                </a:solidFill>
              </a:defRPr>
            </a:lvl1pPr>
            <a:extLst/>
          </a:lstStyle>
          <a:p>
            <a:fld id="{7A2BED13-5B72-4EDE-B5F5-99D137A715D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1.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png"/><Relationship Id="rId7" Type="http://schemas.openxmlformats.org/officeDocument/2006/relationships/image" Target="../media/image3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png"/><Relationship Id="rId9" Type="http://schemas.openxmlformats.org/officeDocument/2006/relationships/image" Target="../media/image40.jpeg"/></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jpeg"/></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4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713921" y="990600"/>
            <a:ext cx="9163050" cy="1905000"/>
          </a:xfrm>
        </p:spPr>
        <p:txBody>
          <a:bodyPr>
            <a:noAutofit/>
          </a:bodyPr>
          <a:lstStyle/>
          <a:p>
            <a:pPr algn="ctr"/>
            <a:r>
              <a:rPr lang="en-US" sz="7200" dirty="0" smtClean="0">
                <a:solidFill>
                  <a:schemeClr val="accent5"/>
                </a:solidFill>
                <a:effectLst>
                  <a:glow rad="228600">
                    <a:schemeClr val="accent3">
                      <a:satMod val="175000"/>
                      <a:alpha val="40000"/>
                    </a:schemeClr>
                  </a:glow>
                </a:effectLst>
                <a:latin typeface="Algerian" pitchFamily="82" charset="0"/>
              </a:rPr>
              <a:t>Hydrogen </a:t>
            </a:r>
            <a:br>
              <a:rPr lang="en-US" sz="7200" dirty="0" smtClean="0">
                <a:solidFill>
                  <a:schemeClr val="accent5"/>
                </a:solidFill>
                <a:effectLst>
                  <a:glow rad="228600">
                    <a:schemeClr val="accent3">
                      <a:satMod val="175000"/>
                      <a:alpha val="40000"/>
                    </a:schemeClr>
                  </a:glow>
                </a:effectLst>
                <a:latin typeface="Algerian" pitchFamily="82" charset="0"/>
              </a:rPr>
            </a:br>
            <a:r>
              <a:rPr lang="en-US" sz="5400" dirty="0" smtClean="0">
                <a:solidFill>
                  <a:schemeClr val="accent5"/>
                </a:solidFill>
                <a:effectLst>
                  <a:glow rad="228600">
                    <a:schemeClr val="accent3">
                      <a:satMod val="175000"/>
                      <a:alpha val="40000"/>
                    </a:schemeClr>
                  </a:glow>
                </a:effectLst>
                <a:latin typeface="Algerian" pitchFamily="82" charset="0"/>
              </a:rPr>
              <a:t>for  chemistry</a:t>
            </a:r>
            <a:endParaRPr lang="en-US" sz="5400" dirty="0">
              <a:solidFill>
                <a:schemeClr val="accent5"/>
              </a:solidFill>
              <a:effectLst>
                <a:glow rad="228600">
                  <a:schemeClr val="accent3">
                    <a:satMod val="175000"/>
                    <a:alpha val="40000"/>
                  </a:schemeClr>
                </a:glow>
              </a:effectLst>
              <a:latin typeface="Algerian" pitchFamily="82" charset="0"/>
            </a:endParaRPr>
          </a:p>
        </p:txBody>
      </p:sp>
      <p:sp>
        <p:nvSpPr>
          <p:cNvPr id="3" name="Subtitle 2"/>
          <p:cNvSpPr>
            <a:spLocks noGrp="1"/>
          </p:cNvSpPr>
          <p:nvPr>
            <p:ph type="subTitle" idx="4294967295"/>
          </p:nvPr>
        </p:nvSpPr>
        <p:spPr>
          <a:xfrm>
            <a:off x="344714" y="3759919"/>
            <a:ext cx="7056974" cy="1650281"/>
          </a:xfrm>
        </p:spPr>
        <p:txBody>
          <a:bodyPr>
            <a:noAutofit/>
          </a:bodyPr>
          <a:lstStyle/>
          <a:p>
            <a:pPr marL="68580" indent="0">
              <a:spcBef>
                <a:spcPts val="0"/>
              </a:spcBef>
              <a:buNone/>
            </a:pPr>
            <a:r>
              <a:rPr lang="en-US" sz="6600" dirty="0" smtClean="0">
                <a:solidFill>
                  <a:schemeClr val="accent6">
                    <a:lumMod val="50000"/>
                  </a:schemeClr>
                </a:solidFill>
                <a:latin typeface="Times New Roman" pitchFamily="18" charset="0"/>
                <a:cs typeface="Times New Roman" pitchFamily="18" charset="0"/>
              </a:rPr>
              <a:t>    8 ‘A’ class</a:t>
            </a:r>
          </a:p>
        </p:txBody>
      </p:sp>
      <p:sp>
        <p:nvSpPr>
          <p:cNvPr id="5" name="TextBox 4"/>
          <p:cNvSpPr txBox="1"/>
          <p:nvPr/>
        </p:nvSpPr>
        <p:spPr>
          <a:xfrm>
            <a:off x="762000" y="3195935"/>
            <a:ext cx="2133600" cy="523220"/>
          </a:xfrm>
          <a:prstGeom prst="rect">
            <a:avLst/>
          </a:prstGeom>
          <a:noFill/>
        </p:spPr>
        <p:txBody>
          <a:bodyPr wrap="square" rtlCol="0">
            <a:spAutoFit/>
          </a:bodyPr>
          <a:lstStyle/>
          <a:p>
            <a:pPr marL="342900" indent="-342900">
              <a:buFont typeface="Arial" pitchFamily="34" charset="0"/>
              <a:buChar char="•"/>
            </a:pPr>
            <a:r>
              <a:rPr lang="en-US" sz="2800" dirty="0" smtClean="0">
                <a:solidFill>
                  <a:schemeClr val="accent6">
                    <a:lumMod val="50000"/>
                  </a:schemeClr>
                </a:solidFill>
                <a:latin typeface="Times New Roman" pitchFamily="18" charset="0"/>
                <a:cs typeface="Times New Roman" pitchFamily="18" charset="0"/>
              </a:rPr>
              <a:t>FROM</a:t>
            </a:r>
            <a:endParaRPr lang="en-US" sz="2800" dirty="0">
              <a:solidFill>
                <a:schemeClr val="accent6">
                  <a:lumMod val="50000"/>
                </a:schemeClr>
              </a:solidFill>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4" presetClass="emph" presetSubtype="0" fill="hold" grpId="0" nodeType="clickEffect">
                                  <p:stCondLst>
                                    <p:cond delay="0"/>
                                  </p:stCondLst>
                                  <p:iterate type="lt">
                                    <p:tmPct val="10000"/>
                                  </p:iterate>
                                  <p:childTnLst>
                                    <p:animMotion origin="layout" path="M 0.0 0.0 L 0.0 -0.07213" pathEditMode="relative" ptsTypes="">
                                      <p:cBhvr>
                                        <p:cTn id="30" dur="250" accel="50000" decel="50000" autoRev="1" fill="hold">
                                          <p:stCondLst>
                                            <p:cond delay="0"/>
                                          </p:stCondLst>
                                        </p:cTn>
                                        <p:tgtEl>
                                          <p:spTgt spid="3">
                                            <p:txEl>
                                              <p:pRg st="0" end="0"/>
                                            </p:txEl>
                                          </p:spTgt>
                                        </p:tgtEl>
                                        <p:attrNameLst>
                                          <p:attrName>ppt_x</p:attrName>
                                          <p:attrName>ppt_y</p:attrName>
                                        </p:attrNameLst>
                                      </p:cBhvr>
                                    </p:animMotion>
                                    <p:animRot by="1500000">
                                      <p:cBhvr>
                                        <p:cTn id="31" dur="125" fill="hold">
                                          <p:stCondLst>
                                            <p:cond delay="0"/>
                                          </p:stCondLst>
                                        </p:cTn>
                                        <p:tgtEl>
                                          <p:spTgt spid="3">
                                            <p:txEl>
                                              <p:pRg st="0" end="0"/>
                                            </p:txEl>
                                          </p:spTgt>
                                        </p:tgtEl>
                                        <p:attrNameLst>
                                          <p:attrName>r</p:attrName>
                                        </p:attrNameLst>
                                      </p:cBhvr>
                                    </p:animRot>
                                    <p:animRot by="-1500000">
                                      <p:cBhvr>
                                        <p:cTn id="32" dur="125" fill="hold">
                                          <p:stCondLst>
                                            <p:cond delay="125"/>
                                          </p:stCondLst>
                                        </p:cTn>
                                        <p:tgtEl>
                                          <p:spTgt spid="3">
                                            <p:txEl>
                                              <p:pRg st="0" end="0"/>
                                            </p:txEl>
                                          </p:spTgt>
                                        </p:tgtEl>
                                        <p:attrNameLst>
                                          <p:attrName>r</p:attrName>
                                        </p:attrNameLst>
                                      </p:cBhvr>
                                    </p:animRot>
                                    <p:animRot by="-1500000">
                                      <p:cBhvr>
                                        <p:cTn id="33" dur="125" fill="hold">
                                          <p:stCondLst>
                                            <p:cond delay="250"/>
                                          </p:stCondLst>
                                        </p:cTn>
                                        <p:tgtEl>
                                          <p:spTgt spid="3">
                                            <p:txEl>
                                              <p:pRg st="0" end="0"/>
                                            </p:txEl>
                                          </p:spTgt>
                                        </p:tgtEl>
                                        <p:attrNameLst>
                                          <p:attrName>r</p:attrName>
                                        </p:attrNameLst>
                                      </p:cBhvr>
                                    </p:animRot>
                                    <p:animRot by="1500000">
                                      <p:cBhvr>
                                        <p:cTn id="34" dur="125" fill="hold">
                                          <p:stCondLst>
                                            <p:cond delay="375"/>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idx="4294967295"/>
          </p:nvPr>
        </p:nvSpPr>
        <p:spPr>
          <a:xfrm>
            <a:off x="0" y="0"/>
            <a:ext cx="8915400" cy="1219200"/>
          </a:xfrm>
        </p:spPr>
        <p:txBody>
          <a:bodyPr>
            <a:normAutofit/>
          </a:bodyPr>
          <a:lstStyle/>
          <a:p>
            <a:r>
              <a:rPr lang="en-US" b="1" dirty="0" smtClean="0"/>
              <a:t>           </a:t>
            </a:r>
            <a:r>
              <a:rPr lang="en-US" b="1" dirty="0" smtClean="0">
                <a:solidFill>
                  <a:schemeClr val="accent5"/>
                </a:solidFill>
                <a:effectLst>
                  <a:outerShdw blurRad="38100" dist="38100" dir="2700000" algn="tl">
                    <a:srgbClr val="000000">
                      <a:alpha val="43137"/>
                    </a:srgbClr>
                  </a:outerShdw>
                </a:effectLst>
              </a:rPr>
              <a:t>INTERIOR OF THE SUN</a:t>
            </a:r>
            <a:endParaRPr lang="en-US" b="1" dirty="0">
              <a:solidFill>
                <a:schemeClr val="accent5"/>
              </a:solidFill>
              <a:effectLst>
                <a:outerShdw blurRad="38100" dist="38100" dir="2700000" algn="tl">
                  <a:srgbClr val="000000">
                    <a:alpha val="43137"/>
                  </a:srgbClr>
                </a:outerShdw>
              </a:effectLst>
            </a:endParaRPr>
          </a:p>
        </p:txBody>
      </p:sp>
      <p:sp>
        <p:nvSpPr>
          <p:cNvPr id="3" name="Content Placeholder 2"/>
          <p:cNvSpPr>
            <a:spLocks noGrp="1"/>
          </p:cNvSpPr>
          <p:nvPr>
            <p:ph sz="half" idx="4294967295"/>
          </p:nvPr>
        </p:nvSpPr>
        <p:spPr>
          <a:xfrm>
            <a:off x="0" y="1770063"/>
            <a:ext cx="4375150" cy="4525962"/>
          </a:xfrm>
        </p:spPr>
        <p:txBody>
          <a:bodyPr>
            <a:normAutofit/>
          </a:bodyPr>
          <a:lstStyle/>
          <a:p>
            <a:pPr>
              <a:buNone/>
            </a:pPr>
            <a:r>
              <a:rPr lang="en-US" dirty="0" smtClean="0"/>
              <a:t>   </a:t>
            </a:r>
          </a:p>
          <a:p>
            <a:pPr>
              <a:buNone/>
            </a:pPr>
            <a:endParaRPr lang="en-US" dirty="0"/>
          </a:p>
        </p:txBody>
      </p:sp>
      <p:sp>
        <p:nvSpPr>
          <p:cNvPr id="12" name="Content Placeholder 11"/>
          <p:cNvSpPr>
            <a:spLocks noGrp="1"/>
          </p:cNvSpPr>
          <p:nvPr>
            <p:ph sz="half" idx="4294967295"/>
          </p:nvPr>
        </p:nvSpPr>
        <p:spPr>
          <a:xfrm>
            <a:off x="5845176" y="1600200"/>
            <a:ext cx="4060825" cy="4572000"/>
          </a:xfrm>
        </p:spPr>
        <p:txBody>
          <a:bodyPr>
            <a:normAutofit fontScale="92500" lnSpcReduction="10000"/>
          </a:bodyPr>
          <a:lstStyle/>
          <a:p>
            <a:r>
              <a:rPr lang="en-US" dirty="0" smtClean="0"/>
              <a:t>The Sun’s energy is produced in the core through nuclear fusion of hydrogen atoms into helium. Gases in the core are about 150 times as dense as water and reach temperatures as high as 16 million degrees C (29 million degrees F).</a:t>
            </a:r>
          </a:p>
          <a:p>
            <a:endParaRPr lang="en-US" dirty="0"/>
          </a:p>
        </p:txBody>
      </p:sp>
      <p:pic>
        <p:nvPicPr>
          <p:cNvPr id="10" name="Picture 9" descr="C:\Documents and Settings\PAnKaJ\Local Settings\Temporary Internet Files\t014820a.bmp"/>
          <p:cNvPicPr/>
          <p:nvPr/>
        </p:nvPicPr>
        <p:blipFill>
          <a:blip r:embed="rId2" cstate="print"/>
          <a:srcRect/>
          <a:stretch>
            <a:fillRect/>
          </a:stretch>
        </p:blipFill>
        <p:spPr bwMode="auto">
          <a:xfrm>
            <a:off x="577850" y="1752600"/>
            <a:ext cx="4457700" cy="4114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 calcmode="lin" valueType="num">
                                      <p:cBhvr additive="base">
                                        <p:cTn id="1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anim calcmode="lin" valueType="num">
                                      <p:cBhvr>
                                        <p:cTn id="19" dur="2000" fill="hold"/>
                                        <p:tgtEl>
                                          <p:spTgt spid="10"/>
                                        </p:tgtEl>
                                        <p:attrNameLst>
                                          <p:attrName>ppt_w</p:attrName>
                                        </p:attrNameLst>
                                      </p:cBhvr>
                                      <p:tavLst>
                                        <p:tav tm="0" fmla="#ppt_w*sin(2.5*pi*$)">
                                          <p:val>
                                            <p:fltVal val="0"/>
                                          </p:val>
                                        </p:tav>
                                        <p:tav tm="100000">
                                          <p:val>
                                            <p:fltVal val="1"/>
                                          </p:val>
                                        </p:tav>
                                      </p:tavLst>
                                    </p:anim>
                                    <p:anim calcmode="lin" valueType="num">
                                      <p:cBhvr>
                                        <p:cTn id="20"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19614999">
            <a:off x="718939" y="2474422"/>
            <a:ext cx="7696234" cy="1938992"/>
          </a:xfrm>
          <a:prstGeom prst="rect">
            <a:avLst/>
          </a:prstGeom>
          <a:noFill/>
        </p:spPr>
        <p:txBody>
          <a:bodyPr wrap="square" rtlCol="0">
            <a:spAutoFit/>
          </a:bodyPr>
          <a:lstStyle/>
          <a:p>
            <a:pPr algn="ctr"/>
            <a:r>
              <a:rPr lang="en-US" sz="6000" dirty="0" smtClean="0">
                <a:latin typeface="Algerian" pitchFamily="82" charset="0"/>
              </a:rPr>
              <a:t>PRODUCTION OF HYDROGEN</a:t>
            </a:r>
            <a:endParaRPr lang="en-US" sz="6000" dirty="0">
              <a:latin typeface="Algerian" pitchFamily="82" charset="0"/>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1485900" y="512763"/>
            <a:ext cx="8420100" cy="914400"/>
          </a:xfrm>
        </p:spPr>
        <p:txBody>
          <a:bodyPr/>
          <a:lstStyle/>
          <a:p>
            <a:r>
              <a:rPr lang="en-US" dirty="0">
                <a:solidFill>
                  <a:schemeClr val="accent1">
                    <a:lumMod val="75000"/>
                  </a:schemeClr>
                </a:solidFill>
              </a:rPr>
              <a:t>How is Hydrogen Produced?</a:t>
            </a:r>
          </a:p>
        </p:txBody>
      </p:sp>
      <p:sp>
        <p:nvSpPr>
          <p:cNvPr id="11268" name="Rectangle 4"/>
          <p:cNvSpPr>
            <a:spLocks noGrp="1" noChangeArrowheads="1"/>
          </p:cNvSpPr>
          <p:nvPr>
            <p:ph idx="4294967295"/>
          </p:nvPr>
        </p:nvSpPr>
        <p:spPr>
          <a:xfrm>
            <a:off x="990600" y="1752600"/>
            <a:ext cx="8420100" cy="4572000"/>
          </a:xfrm>
        </p:spPr>
        <p:txBody>
          <a:bodyPr>
            <a:normAutofit lnSpcReduction="10000"/>
          </a:bodyPr>
          <a:lstStyle/>
          <a:p>
            <a:pPr>
              <a:lnSpc>
                <a:spcPct val="90000"/>
              </a:lnSpc>
            </a:pPr>
            <a:r>
              <a:rPr lang="en-US" dirty="0"/>
              <a:t>Reforming fossil fuels</a:t>
            </a:r>
          </a:p>
          <a:p>
            <a:pPr lvl="1">
              <a:lnSpc>
                <a:spcPct val="90000"/>
              </a:lnSpc>
            </a:pPr>
            <a:r>
              <a:rPr lang="en-US" dirty="0"/>
              <a:t>Heat hydrocarbons with steam</a:t>
            </a:r>
          </a:p>
          <a:p>
            <a:pPr lvl="1">
              <a:lnSpc>
                <a:spcPct val="90000"/>
              </a:lnSpc>
            </a:pPr>
            <a:r>
              <a:rPr lang="en-US" dirty="0"/>
              <a:t>Produce H</a:t>
            </a:r>
            <a:r>
              <a:rPr lang="en-US" baseline="-25000" dirty="0"/>
              <a:t>2</a:t>
            </a:r>
            <a:r>
              <a:rPr lang="en-US" dirty="0"/>
              <a:t> and CO</a:t>
            </a:r>
          </a:p>
          <a:p>
            <a:pPr>
              <a:lnSpc>
                <a:spcPct val="90000"/>
              </a:lnSpc>
            </a:pPr>
            <a:r>
              <a:rPr lang="en-US" dirty="0"/>
              <a:t>Electrolysis of water</a:t>
            </a:r>
          </a:p>
          <a:p>
            <a:pPr lvl="1">
              <a:lnSpc>
                <a:spcPct val="90000"/>
              </a:lnSpc>
            </a:pPr>
            <a:r>
              <a:rPr lang="en-US" dirty="0"/>
              <a:t>Use electricity to split water into O</a:t>
            </a:r>
            <a:r>
              <a:rPr lang="en-US" baseline="-25000" dirty="0"/>
              <a:t>2</a:t>
            </a:r>
            <a:r>
              <a:rPr lang="en-US" dirty="0"/>
              <a:t> and H</a:t>
            </a:r>
            <a:r>
              <a:rPr lang="en-US" baseline="-25000" dirty="0"/>
              <a:t>2</a:t>
            </a:r>
          </a:p>
          <a:p>
            <a:pPr>
              <a:lnSpc>
                <a:spcPct val="90000"/>
              </a:lnSpc>
            </a:pPr>
            <a:r>
              <a:rPr lang="en-US" dirty="0"/>
              <a:t>High Temperature Electrolysis</a:t>
            </a:r>
          </a:p>
          <a:p>
            <a:pPr lvl="1">
              <a:lnSpc>
                <a:spcPct val="90000"/>
              </a:lnSpc>
            </a:pPr>
            <a:r>
              <a:rPr lang="en-US" dirty="0"/>
              <a:t>Experimental</a:t>
            </a:r>
          </a:p>
          <a:p>
            <a:pPr>
              <a:lnSpc>
                <a:spcPct val="90000"/>
              </a:lnSpc>
            </a:pPr>
            <a:r>
              <a:rPr lang="en-US" dirty="0"/>
              <a:t>Biological processes</a:t>
            </a:r>
          </a:p>
          <a:p>
            <a:pPr lvl="1">
              <a:lnSpc>
                <a:spcPct val="90000"/>
              </a:lnSpc>
            </a:pPr>
            <a:r>
              <a:rPr lang="en-US" dirty="0"/>
              <a:t>Very common in nature</a:t>
            </a:r>
          </a:p>
          <a:p>
            <a:pPr lvl="1">
              <a:lnSpc>
                <a:spcPct val="90000"/>
              </a:lnSpc>
            </a:pPr>
            <a:r>
              <a:rPr lang="en-US" dirty="0"/>
              <a:t>Experimental in laboratories</a:t>
            </a:r>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fill="hold"/>
                                        <p:tgtEl>
                                          <p:spTgt spid="11266"/>
                                        </p:tgtEl>
                                        <p:attrNameLst>
                                          <p:attrName>ppt_w</p:attrName>
                                        </p:attrNameLst>
                                      </p:cBhvr>
                                      <p:tavLst>
                                        <p:tav tm="0">
                                          <p:val>
                                            <p:fltVal val="0"/>
                                          </p:val>
                                        </p:tav>
                                        <p:tav tm="100000">
                                          <p:val>
                                            <p:strVal val="#ppt_w"/>
                                          </p:val>
                                        </p:tav>
                                      </p:tavLst>
                                    </p:anim>
                                    <p:anim calcmode="lin" valueType="num">
                                      <p:cBhvr>
                                        <p:cTn id="8" dur="500" fill="hold"/>
                                        <p:tgtEl>
                                          <p:spTgt spid="11266"/>
                                        </p:tgtEl>
                                        <p:attrNameLst>
                                          <p:attrName>ppt_h</p:attrName>
                                        </p:attrNameLst>
                                      </p:cBhvr>
                                      <p:tavLst>
                                        <p:tav tm="0">
                                          <p:val>
                                            <p:fltVal val="0"/>
                                          </p:val>
                                        </p:tav>
                                        <p:tav tm="100000">
                                          <p:val>
                                            <p:strVal val="#ppt_h"/>
                                          </p:val>
                                        </p:tav>
                                      </p:tavLst>
                                    </p:anim>
                                    <p:animEffect transition="in" filter="fade">
                                      <p:cBhvr>
                                        <p:cTn id="9" dur="500"/>
                                        <p:tgtEl>
                                          <p:spTgt spid="1126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1268">
                                            <p:txEl>
                                              <p:pRg st="0" end="0"/>
                                            </p:txEl>
                                          </p:spTgt>
                                        </p:tgtEl>
                                        <p:attrNameLst>
                                          <p:attrName>style.visibility</p:attrName>
                                        </p:attrNameLst>
                                      </p:cBhvr>
                                      <p:to>
                                        <p:strVal val="visible"/>
                                      </p:to>
                                    </p:set>
                                    <p:anim calcmode="lin" valueType="num">
                                      <p:cBhvr additive="base">
                                        <p:cTn id="14" dur="500" fill="hold"/>
                                        <p:tgtEl>
                                          <p:spTgt spid="1126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1268">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1268">
                                            <p:txEl>
                                              <p:pRg st="1" end="1"/>
                                            </p:txEl>
                                          </p:spTgt>
                                        </p:tgtEl>
                                        <p:attrNameLst>
                                          <p:attrName>style.visibility</p:attrName>
                                        </p:attrNameLst>
                                      </p:cBhvr>
                                      <p:to>
                                        <p:strVal val="visible"/>
                                      </p:to>
                                    </p:set>
                                    <p:anim calcmode="lin" valueType="num">
                                      <p:cBhvr additive="base">
                                        <p:cTn id="18" dur="500" fill="hold"/>
                                        <p:tgtEl>
                                          <p:spTgt spid="11268">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268">
                                            <p:txEl>
                                              <p:pRg st="1" end="1"/>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1268">
                                            <p:txEl>
                                              <p:pRg st="2" end="2"/>
                                            </p:txEl>
                                          </p:spTgt>
                                        </p:tgtEl>
                                        <p:attrNameLst>
                                          <p:attrName>style.visibility</p:attrName>
                                        </p:attrNameLst>
                                      </p:cBhvr>
                                      <p:to>
                                        <p:strVal val="visible"/>
                                      </p:to>
                                    </p:set>
                                    <p:anim calcmode="lin" valueType="num">
                                      <p:cBhvr additive="base">
                                        <p:cTn id="22" dur="500" fill="hold"/>
                                        <p:tgtEl>
                                          <p:spTgt spid="11268">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126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1268">
                                            <p:txEl>
                                              <p:pRg st="3" end="3"/>
                                            </p:txEl>
                                          </p:spTgt>
                                        </p:tgtEl>
                                        <p:attrNameLst>
                                          <p:attrName>style.visibility</p:attrName>
                                        </p:attrNameLst>
                                      </p:cBhvr>
                                      <p:to>
                                        <p:strVal val="visible"/>
                                      </p:to>
                                    </p:set>
                                    <p:anim calcmode="lin" valueType="num">
                                      <p:cBhvr additive="base">
                                        <p:cTn id="28" dur="500" fill="hold"/>
                                        <p:tgtEl>
                                          <p:spTgt spid="11268">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1268">
                                            <p:txEl>
                                              <p:pRg st="3" end="3"/>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1268">
                                            <p:txEl>
                                              <p:pRg st="4" end="4"/>
                                            </p:txEl>
                                          </p:spTgt>
                                        </p:tgtEl>
                                        <p:attrNameLst>
                                          <p:attrName>style.visibility</p:attrName>
                                        </p:attrNameLst>
                                      </p:cBhvr>
                                      <p:to>
                                        <p:strVal val="visible"/>
                                      </p:to>
                                    </p:set>
                                    <p:anim calcmode="lin" valueType="num">
                                      <p:cBhvr additive="base">
                                        <p:cTn id="32" dur="500" fill="hold"/>
                                        <p:tgtEl>
                                          <p:spTgt spid="11268">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126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1268">
                                            <p:txEl>
                                              <p:pRg st="5" end="5"/>
                                            </p:txEl>
                                          </p:spTgt>
                                        </p:tgtEl>
                                        <p:attrNameLst>
                                          <p:attrName>style.visibility</p:attrName>
                                        </p:attrNameLst>
                                      </p:cBhvr>
                                      <p:to>
                                        <p:strVal val="visible"/>
                                      </p:to>
                                    </p:set>
                                    <p:anim calcmode="lin" valueType="num">
                                      <p:cBhvr additive="base">
                                        <p:cTn id="38" dur="500" fill="hold"/>
                                        <p:tgtEl>
                                          <p:spTgt spid="11268">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11268">
                                            <p:txEl>
                                              <p:pRg st="5" end="5"/>
                                            </p:txEl>
                                          </p:spTgt>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1268">
                                            <p:txEl>
                                              <p:pRg st="6" end="6"/>
                                            </p:txEl>
                                          </p:spTgt>
                                        </p:tgtEl>
                                        <p:attrNameLst>
                                          <p:attrName>style.visibility</p:attrName>
                                        </p:attrNameLst>
                                      </p:cBhvr>
                                      <p:to>
                                        <p:strVal val="visible"/>
                                      </p:to>
                                    </p:set>
                                    <p:anim calcmode="lin" valueType="num">
                                      <p:cBhvr additive="base">
                                        <p:cTn id="42" dur="500" fill="hold"/>
                                        <p:tgtEl>
                                          <p:spTgt spid="11268">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126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268">
                                            <p:txEl>
                                              <p:pRg st="7" end="7"/>
                                            </p:txEl>
                                          </p:spTgt>
                                        </p:tgtEl>
                                        <p:attrNameLst>
                                          <p:attrName>style.visibility</p:attrName>
                                        </p:attrNameLst>
                                      </p:cBhvr>
                                      <p:to>
                                        <p:strVal val="visible"/>
                                      </p:to>
                                    </p:set>
                                    <p:anim calcmode="lin" valueType="num">
                                      <p:cBhvr additive="base">
                                        <p:cTn id="48" dur="500" fill="hold"/>
                                        <p:tgtEl>
                                          <p:spTgt spid="11268">
                                            <p:txEl>
                                              <p:pRg st="7" end="7"/>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1268">
                                            <p:txEl>
                                              <p:pRg st="7" end="7"/>
                                            </p:txEl>
                                          </p:spTgt>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1268">
                                            <p:txEl>
                                              <p:pRg st="8" end="8"/>
                                            </p:txEl>
                                          </p:spTgt>
                                        </p:tgtEl>
                                        <p:attrNameLst>
                                          <p:attrName>style.visibility</p:attrName>
                                        </p:attrNameLst>
                                      </p:cBhvr>
                                      <p:to>
                                        <p:strVal val="visible"/>
                                      </p:to>
                                    </p:set>
                                    <p:anim calcmode="lin" valueType="num">
                                      <p:cBhvr additive="base">
                                        <p:cTn id="52" dur="500" fill="hold"/>
                                        <p:tgtEl>
                                          <p:spTgt spid="11268">
                                            <p:txEl>
                                              <p:pRg st="8" end="8"/>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1268">
                                            <p:txEl>
                                              <p:pRg st="8" end="8"/>
                                            </p:txEl>
                                          </p:spTgt>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1268">
                                            <p:txEl>
                                              <p:pRg st="9" end="9"/>
                                            </p:txEl>
                                          </p:spTgt>
                                        </p:tgtEl>
                                        <p:attrNameLst>
                                          <p:attrName>style.visibility</p:attrName>
                                        </p:attrNameLst>
                                      </p:cBhvr>
                                      <p:to>
                                        <p:strVal val="visible"/>
                                      </p:to>
                                    </p:set>
                                    <p:anim calcmode="lin" valueType="num">
                                      <p:cBhvr additive="base">
                                        <p:cTn id="56" dur="500" fill="hold"/>
                                        <p:tgtEl>
                                          <p:spTgt spid="11268">
                                            <p:txEl>
                                              <p:pRg st="9" end="9"/>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1268">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8"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85900" y="512763"/>
            <a:ext cx="8420100" cy="914400"/>
          </a:xfrm>
        </p:spPr>
        <p:txBody>
          <a:bodyPr/>
          <a:lstStyle/>
          <a:p>
            <a:r>
              <a:rPr lang="en-US" b="1" dirty="0" smtClean="0">
                <a:solidFill>
                  <a:schemeClr val="accent5">
                    <a:lumMod val="75000"/>
                  </a:schemeClr>
                </a:solidFill>
                <a:effectLst>
                  <a:outerShdw blurRad="38100" dist="38100" dir="2700000" algn="tl">
                    <a:srgbClr val="000000">
                      <a:alpha val="43137"/>
                    </a:srgbClr>
                  </a:outerShdw>
                </a:effectLst>
              </a:rPr>
              <a:t>Produce of hydrogen</a:t>
            </a:r>
            <a:endParaRPr lang="en-US" b="1" dirty="0">
              <a:solidFill>
                <a:schemeClr val="accent5">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4294967295"/>
          </p:nvPr>
        </p:nvSpPr>
        <p:spPr>
          <a:xfrm>
            <a:off x="990600" y="1524000"/>
            <a:ext cx="8420100" cy="4876800"/>
          </a:xfrm>
        </p:spPr>
        <p:txBody>
          <a:bodyPr>
            <a:normAutofit/>
          </a:bodyPr>
          <a:lstStyle/>
          <a:p>
            <a:r>
              <a:rPr lang="en-US" sz="2800" b="1" dirty="0" smtClean="0">
                <a:effectLst>
                  <a:outerShdw blurRad="38100" dist="38100" dir="2700000" algn="tl">
                    <a:srgbClr val="000000">
                      <a:alpha val="43137"/>
                    </a:srgbClr>
                  </a:outerShdw>
                </a:effectLst>
              </a:rPr>
              <a:t>Commercial production of dihydrogen:</a:t>
            </a:r>
          </a:p>
          <a:p>
            <a:pPr>
              <a:buNone/>
            </a:pPr>
            <a:r>
              <a:rPr lang="en-US" b="1" dirty="0" smtClean="0"/>
              <a:t>1</a:t>
            </a:r>
            <a:r>
              <a:rPr lang="en-US" dirty="0" smtClean="0"/>
              <a:t>. Electrolysis of  water  using platinum electrodes gives hydrogen.</a:t>
            </a:r>
          </a:p>
          <a:p>
            <a:pPr>
              <a:buNone/>
            </a:pPr>
            <a:r>
              <a:rPr lang="en-US" dirty="0" smtClean="0"/>
              <a:t>    2 H</a:t>
            </a:r>
            <a:r>
              <a:rPr lang="en-US" baseline="-25000" dirty="0" smtClean="0"/>
              <a:t>2</a:t>
            </a:r>
            <a:r>
              <a:rPr lang="en-US" dirty="0" smtClean="0"/>
              <a:t>O     </a:t>
            </a:r>
            <a:r>
              <a:rPr lang="en-US" baseline="30000" dirty="0" smtClean="0"/>
              <a:t>electrolysis   </a:t>
            </a:r>
            <a:r>
              <a:rPr lang="en-US" dirty="0" smtClean="0"/>
              <a:t>   2H</a:t>
            </a:r>
            <a:r>
              <a:rPr lang="en-US" baseline="-25000" dirty="0" smtClean="0"/>
              <a:t>2</a:t>
            </a:r>
            <a:r>
              <a:rPr lang="en-US" dirty="0" smtClean="0"/>
              <a:t> + O</a:t>
            </a:r>
            <a:r>
              <a:rPr lang="en-US" baseline="-25000" dirty="0" smtClean="0"/>
              <a:t>2</a:t>
            </a:r>
            <a:endParaRPr lang="en-US" dirty="0" smtClean="0"/>
          </a:p>
          <a:p>
            <a:pPr>
              <a:buNone/>
            </a:pPr>
            <a:r>
              <a:rPr lang="en-US" dirty="0" smtClean="0"/>
              <a:t>    This chemical equation shows that two water molecules (with electricity), form two molecules of hydrogen gas and one molecule of oxygen gas.</a:t>
            </a:r>
          </a:p>
          <a:p>
            <a:pPr marL="582930" indent="-514350">
              <a:buAutoNum type="arabicPeriod" startAt="2"/>
            </a:pPr>
            <a:r>
              <a:rPr lang="en-US" dirty="0" smtClean="0"/>
              <a:t>Metal and acid forms of hydrogen</a:t>
            </a:r>
          </a:p>
          <a:p>
            <a:pPr marL="582930" indent="-514350">
              <a:buNone/>
            </a:pPr>
            <a:r>
              <a:rPr lang="en-US" dirty="0" smtClean="0"/>
              <a:t>       Zn + 2HCl               ZnCl</a:t>
            </a:r>
            <a:r>
              <a:rPr lang="en-US" baseline="-25000" dirty="0" smtClean="0"/>
              <a:t>2 </a:t>
            </a:r>
            <a:r>
              <a:rPr lang="en-US" dirty="0" smtClean="0"/>
              <a:t> + H</a:t>
            </a:r>
            <a:r>
              <a:rPr lang="en-US" baseline="-25000" dirty="0" smtClean="0"/>
              <a:t> 2</a:t>
            </a:r>
            <a:endParaRPr lang="en-US" dirty="0" smtClean="0"/>
          </a:p>
          <a:p>
            <a:pPr>
              <a:buNone/>
            </a:pPr>
            <a:endParaRPr lang="en-US" dirty="0" smtClean="0"/>
          </a:p>
        </p:txBody>
      </p:sp>
      <p:cxnSp>
        <p:nvCxnSpPr>
          <p:cNvPr id="5" name="Straight Arrow Connector 4"/>
          <p:cNvCxnSpPr/>
          <p:nvPr/>
        </p:nvCxnSpPr>
        <p:spPr>
          <a:xfrm>
            <a:off x="3505200" y="5867400"/>
            <a:ext cx="123825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4"/>
          <p:cNvCxnSpPr/>
          <p:nvPr/>
        </p:nvCxnSpPr>
        <p:spPr>
          <a:xfrm>
            <a:off x="2971800" y="3429000"/>
            <a:ext cx="123825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1485900" y="512763"/>
            <a:ext cx="8420100" cy="914400"/>
          </a:xfrm>
        </p:spPr>
        <p:txBody>
          <a:bodyPr/>
          <a:lstStyle/>
          <a:p>
            <a:r>
              <a:rPr lang="en-US" sz="3200" dirty="0" smtClean="0">
                <a:solidFill>
                  <a:schemeClr val="accent6">
                    <a:lumMod val="60000"/>
                    <a:lumOff val="40000"/>
                  </a:schemeClr>
                </a:solidFill>
              </a:rPr>
              <a:t>CARBON MONOXIDE REFORMING</a:t>
            </a:r>
            <a:endParaRPr lang="en-US" sz="3200" dirty="0">
              <a:solidFill>
                <a:schemeClr val="accent6">
                  <a:lumMod val="60000"/>
                  <a:lumOff val="40000"/>
                </a:schemeClr>
              </a:solidFill>
            </a:endParaRPr>
          </a:p>
        </p:txBody>
      </p:sp>
      <p:sp>
        <p:nvSpPr>
          <p:cNvPr id="26627" name="Rectangle 3"/>
          <p:cNvSpPr>
            <a:spLocks noGrp="1" noChangeArrowheads="1"/>
          </p:cNvSpPr>
          <p:nvPr>
            <p:ph idx="4294967295"/>
          </p:nvPr>
        </p:nvSpPr>
        <p:spPr>
          <a:xfrm>
            <a:off x="1485900" y="1784350"/>
            <a:ext cx="8420100" cy="4572000"/>
          </a:xfrm>
        </p:spPr>
        <p:txBody>
          <a:bodyPr/>
          <a:lstStyle/>
          <a:p>
            <a:r>
              <a:rPr lang="en-US" dirty="0"/>
              <a:t>Additional hydrogen can be recovered using carbon monoxide (CO) </a:t>
            </a:r>
          </a:p>
          <a:p>
            <a:pPr lvl="1"/>
            <a:r>
              <a:rPr lang="en-US" dirty="0"/>
              <a:t>low-temp (130°C) water gas shift reaction</a:t>
            </a:r>
          </a:p>
          <a:p>
            <a:pPr lvl="1"/>
            <a:r>
              <a:rPr lang="en-US" dirty="0"/>
              <a:t>CO + H</a:t>
            </a:r>
            <a:r>
              <a:rPr lang="en-US" baseline="-25000" dirty="0"/>
              <a:t>2</a:t>
            </a:r>
            <a:r>
              <a:rPr lang="en-US" dirty="0"/>
              <a:t>O → CO</a:t>
            </a:r>
            <a:r>
              <a:rPr lang="en-US" baseline="-25000" dirty="0"/>
              <a:t>2</a:t>
            </a:r>
            <a:r>
              <a:rPr lang="en-US" dirty="0"/>
              <a:t> + </a:t>
            </a:r>
            <a:r>
              <a:rPr lang="en-US" dirty="0" smtClean="0"/>
              <a:t>H</a:t>
            </a:r>
            <a:r>
              <a:rPr lang="en-US" baseline="-25000" dirty="0" smtClean="0"/>
              <a:t>2</a:t>
            </a: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1000"/>
                                        <p:tgtEl>
                                          <p:spTgt spid="26626"/>
                                        </p:tgtEl>
                                      </p:cBhvr>
                                    </p:animEffect>
                                    <p:anim calcmode="lin" valueType="num">
                                      <p:cBhvr>
                                        <p:cTn id="8" dur="1000" fill="hold"/>
                                        <p:tgtEl>
                                          <p:spTgt spid="26626"/>
                                        </p:tgtEl>
                                        <p:attrNameLst>
                                          <p:attrName>ppt_x</p:attrName>
                                        </p:attrNameLst>
                                      </p:cBhvr>
                                      <p:tavLst>
                                        <p:tav tm="0">
                                          <p:val>
                                            <p:strVal val="#ppt_x"/>
                                          </p:val>
                                        </p:tav>
                                        <p:tav tm="100000">
                                          <p:val>
                                            <p:strVal val="#ppt_x"/>
                                          </p:val>
                                        </p:tav>
                                      </p:tavLst>
                                    </p:anim>
                                    <p:anim calcmode="lin" valueType="num">
                                      <p:cBhvr>
                                        <p:cTn id="9" dur="1000" fill="hold"/>
                                        <p:tgtEl>
                                          <p:spTgt spid="266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6627">
                                            <p:txEl>
                                              <p:pRg st="0" end="0"/>
                                            </p:txEl>
                                          </p:spTgt>
                                        </p:tgtEl>
                                        <p:attrNameLst>
                                          <p:attrName>style.visibility</p:attrName>
                                        </p:attrNameLst>
                                      </p:cBhvr>
                                      <p:to>
                                        <p:strVal val="visible"/>
                                      </p:to>
                                    </p:set>
                                    <p:anim calcmode="lin" valueType="num">
                                      <p:cBhvr additive="base">
                                        <p:cTn id="14" dur="5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6627">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6627">
                                            <p:txEl>
                                              <p:pRg st="1" end="1"/>
                                            </p:txEl>
                                          </p:spTgt>
                                        </p:tgtEl>
                                        <p:attrNameLst>
                                          <p:attrName>style.visibility</p:attrName>
                                        </p:attrNameLst>
                                      </p:cBhvr>
                                      <p:to>
                                        <p:strVal val="visible"/>
                                      </p:to>
                                    </p:set>
                                    <p:anim calcmode="lin" valueType="num">
                                      <p:cBhvr additive="base">
                                        <p:cTn id="18" dur="5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6627">
                                            <p:txEl>
                                              <p:pRg st="1" end="1"/>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6627">
                                            <p:txEl>
                                              <p:pRg st="2" end="2"/>
                                            </p:txEl>
                                          </p:spTgt>
                                        </p:tgtEl>
                                        <p:attrNameLst>
                                          <p:attrName>style.visibility</p:attrName>
                                        </p:attrNameLst>
                                      </p:cBhvr>
                                      <p:to>
                                        <p:strVal val="visible"/>
                                      </p:to>
                                    </p:set>
                                    <p:anim calcmode="lin" valueType="num">
                                      <p:cBhvr additive="base">
                                        <p:cTn id="22" dur="5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2" name="Rectangle 4"/>
          <p:cNvSpPr>
            <a:spLocks noGrp="1" noChangeArrowheads="1"/>
          </p:cNvSpPr>
          <p:nvPr>
            <p:ph type="title" idx="4294967295"/>
          </p:nvPr>
        </p:nvSpPr>
        <p:spPr>
          <a:xfrm>
            <a:off x="1485900" y="512763"/>
            <a:ext cx="8420100" cy="914400"/>
          </a:xfrm>
        </p:spPr>
        <p:txBody>
          <a:bodyPr/>
          <a:lstStyle/>
          <a:p>
            <a:r>
              <a:rPr lang="en-US" dirty="0">
                <a:solidFill>
                  <a:schemeClr val="tx2">
                    <a:lumMod val="50000"/>
                  </a:schemeClr>
                </a:solidFill>
              </a:rPr>
              <a:t>Hydrogen Steam Reforming Plants</a:t>
            </a:r>
          </a:p>
        </p:txBody>
      </p:sp>
      <p:pic>
        <p:nvPicPr>
          <p:cNvPr id="140294" name="Picture 6" descr="05048"/>
          <p:cNvPicPr>
            <a:picLocks noChangeAspect="1" noChangeArrowheads="1"/>
          </p:cNvPicPr>
          <p:nvPr/>
        </p:nvPicPr>
        <p:blipFill>
          <a:blip r:embed="rId2" cstate="print"/>
          <a:srcRect/>
          <a:stretch>
            <a:fillRect/>
          </a:stretch>
        </p:blipFill>
        <p:spPr bwMode="auto">
          <a:xfrm>
            <a:off x="5257800" y="1981200"/>
            <a:ext cx="3768064" cy="4572000"/>
          </a:xfrm>
          <a:prstGeom prst="rect">
            <a:avLst/>
          </a:prstGeom>
          <a:noFill/>
        </p:spPr>
      </p:pic>
      <p:pic>
        <p:nvPicPr>
          <p:cNvPr id="140296" name="Picture 8" descr="pix_04407"/>
          <p:cNvPicPr>
            <a:picLocks noChangeAspect="1" noChangeArrowheads="1"/>
          </p:cNvPicPr>
          <p:nvPr/>
        </p:nvPicPr>
        <p:blipFill>
          <a:blip r:embed="rId3" cstate="print"/>
          <a:srcRect/>
          <a:stretch>
            <a:fillRect/>
          </a:stretch>
        </p:blipFill>
        <p:spPr bwMode="auto">
          <a:xfrm>
            <a:off x="660400" y="2209803"/>
            <a:ext cx="4044950" cy="2982913"/>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0292"/>
                                        </p:tgtEl>
                                        <p:attrNameLst>
                                          <p:attrName>style.visibility</p:attrName>
                                        </p:attrNameLst>
                                      </p:cBhvr>
                                      <p:to>
                                        <p:strVal val="visible"/>
                                      </p:to>
                                    </p:set>
                                    <p:animEffect transition="in" filter="circle(in)">
                                      <p:cBhvr>
                                        <p:cTn id="7" dur="2000"/>
                                        <p:tgtEl>
                                          <p:spTgt spid="14029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140296"/>
                                        </p:tgtEl>
                                        <p:attrNameLst>
                                          <p:attrName>style.visibility</p:attrName>
                                        </p:attrNameLst>
                                      </p:cBhvr>
                                      <p:to>
                                        <p:strVal val="visible"/>
                                      </p:to>
                                    </p:set>
                                    <p:animEffect transition="in" filter="fade">
                                      <p:cBhvr>
                                        <p:cTn id="12" dur="2000"/>
                                        <p:tgtEl>
                                          <p:spTgt spid="140296"/>
                                        </p:tgtEl>
                                      </p:cBhvr>
                                    </p:animEffect>
                                    <p:anim calcmode="lin" valueType="num">
                                      <p:cBhvr>
                                        <p:cTn id="13" dur="2000" fill="hold"/>
                                        <p:tgtEl>
                                          <p:spTgt spid="140296"/>
                                        </p:tgtEl>
                                        <p:attrNameLst>
                                          <p:attrName>ppt_w</p:attrName>
                                        </p:attrNameLst>
                                      </p:cBhvr>
                                      <p:tavLst>
                                        <p:tav tm="0" fmla="#ppt_w*sin(2.5*pi*$)">
                                          <p:val>
                                            <p:fltVal val="0"/>
                                          </p:val>
                                        </p:tav>
                                        <p:tav tm="100000">
                                          <p:val>
                                            <p:fltVal val="1"/>
                                          </p:val>
                                        </p:tav>
                                      </p:tavLst>
                                    </p:anim>
                                    <p:anim calcmode="lin" valueType="num">
                                      <p:cBhvr>
                                        <p:cTn id="14" dur="2000" fill="hold"/>
                                        <p:tgtEl>
                                          <p:spTgt spid="14029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140294"/>
                                        </p:tgtEl>
                                        <p:attrNameLst>
                                          <p:attrName>style.visibility</p:attrName>
                                        </p:attrNameLst>
                                      </p:cBhvr>
                                      <p:to>
                                        <p:strVal val="visible"/>
                                      </p:to>
                                    </p:set>
                                    <p:animEffect transition="in" filter="fade">
                                      <p:cBhvr>
                                        <p:cTn id="19" dur="1000"/>
                                        <p:tgtEl>
                                          <p:spTgt spid="140294"/>
                                        </p:tgtEl>
                                      </p:cBhvr>
                                    </p:animEffect>
                                    <p:anim calcmode="lin" valueType="num">
                                      <p:cBhvr>
                                        <p:cTn id="20" dur="1000" fill="hold"/>
                                        <p:tgtEl>
                                          <p:spTgt spid="140294"/>
                                        </p:tgtEl>
                                        <p:attrNameLst>
                                          <p:attrName>ppt_x</p:attrName>
                                        </p:attrNameLst>
                                      </p:cBhvr>
                                      <p:tavLst>
                                        <p:tav tm="0">
                                          <p:val>
                                            <p:strVal val="#ppt_x"/>
                                          </p:val>
                                        </p:tav>
                                        <p:tav tm="100000">
                                          <p:val>
                                            <p:strVal val="#ppt_x"/>
                                          </p:val>
                                        </p:tav>
                                      </p:tavLst>
                                    </p:anim>
                                    <p:anim calcmode="lin" valueType="num">
                                      <p:cBhvr>
                                        <p:cTn id="21" dur="1000" fill="hold"/>
                                        <p:tgtEl>
                                          <p:spTgt spid="1402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2" name="Rectangle 4"/>
          <p:cNvSpPr>
            <a:spLocks noGrp="1" noChangeArrowheads="1"/>
          </p:cNvSpPr>
          <p:nvPr>
            <p:ph type="title" idx="4294967295"/>
          </p:nvPr>
        </p:nvSpPr>
        <p:spPr>
          <a:xfrm>
            <a:off x="1485900" y="512763"/>
            <a:ext cx="8420100" cy="914400"/>
          </a:xfrm>
        </p:spPr>
        <p:txBody>
          <a:bodyPr/>
          <a:lstStyle/>
          <a:p>
            <a:r>
              <a:rPr lang="en-US" dirty="0"/>
              <a:t>Electrolysis of Water (H</a:t>
            </a:r>
            <a:r>
              <a:rPr lang="en-US" baseline="-25000" dirty="0"/>
              <a:t>2</a:t>
            </a:r>
            <a:r>
              <a:rPr lang="en-US" dirty="0"/>
              <a:t>O)</a:t>
            </a:r>
          </a:p>
        </p:txBody>
      </p:sp>
      <p:pic>
        <p:nvPicPr>
          <p:cNvPr id="135178" name="Picture 10" descr="make_hydrogen_results"/>
          <p:cNvPicPr>
            <a:picLocks noChangeAspect="1" noChangeArrowheads="1"/>
          </p:cNvPicPr>
          <p:nvPr/>
        </p:nvPicPr>
        <p:blipFill>
          <a:blip r:embed="rId2" cstate="print"/>
          <a:srcRect/>
          <a:stretch>
            <a:fillRect/>
          </a:stretch>
        </p:blipFill>
        <p:spPr bwMode="auto">
          <a:xfrm>
            <a:off x="1403350" y="1524000"/>
            <a:ext cx="7181850" cy="4243388"/>
          </a:xfrm>
          <a:prstGeom prst="rect">
            <a:avLst/>
          </a:prstGeom>
          <a:noFill/>
          <a:ln w="9525">
            <a:solidFill>
              <a:schemeClr val="tx1"/>
            </a:solid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51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135178"/>
                                        </p:tgtEl>
                                        <p:attrNameLst>
                                          <p:attrName>style.visibility</p:attrName>
                                        </p:attrNameLst>
                                      </p:cBhvr>
                                      <p:to>
                                        <p:strVal val="visible"/>
                                      </p:to>
                                    </p:set>
                                    <p:anim calcmode="lin" valueType="num">
                                      <p:cBhvr>
                                        <p:cTn id="11" dur="1000" fill="hold"/>
                                        <p:tgtEl>
                                          <p:spTgt spid="135178"/>
                                        </p:tgtEl>
                                        <p:attrNameLst>
                                          <p:attrName>ppt_w</p:attrName>
                                        </p:attrNameLst>
                                      </p:cBhvr>
                                      <p:tavLst>
                                        <p:tav tm="0">
                                          <p:val>
                                            <p:fltVal val="0"/>
                                          </p:val>
                                        </p:tav>
                                        <p:tav tm="100000">
                                          <p:val>
                                            <p:strVal val="#ppt_w"/>
                                          </p:val>
                                        </p:tav>
                                      </p:tavLst>
                                    </p:anim>
                                    <p:anim calcmode="lin" valueType="num">
                                      <p:cBhvr>
                                        <p:cTn id="12" dur="1000" fill="hold"/>
                                        <p:tgtEl>
                                          <p:spTgt spid="135178"/>
                                        </p:tgtEl>
                                        <p:attrNameLst>
                                          <p:attrName>ppt_h</p:attrName>
                                        </p:attrNameLst>
                                      </p:cBhvr>
                                      <p:tavLst>
                                        <p:tav tm="0">
                                          <p:val>
                                            <p:fltVal val="0"/>
                                          </p:val>
                                        </p:tav>
                                        <p:tav tm="100000">
                                          <p:val>
                                            <p:strVal val="#ppt_h"/>
                                          </p:val>
                                        </p:tav>
                                      </p:tavLst>
                                    </p:anim>
                                    <p:anim calcmode="lin" valueType="num">
                                      <p:cBhvr>
                                        <p:cTn id="13" dur="1000" fill="hold"/>
                                        <p:tgtEl>
                                          <p:spTgt spid="135178"/>
                                        </p:tgtEl>
                                        <p:attrNameLst>
                                          <p:attrName>style.rotation</p:attrName>
                                        </p:attrNameLst>
                                      </p:cBhvr>
                                      <p:tavLst>
                                        <p:tav tm="0">
                                          <p:val>
                                            <p:fltVal val="90"/>
                                          </p:val>
                                        </p:tav>
                                        <p:tav tm="100000">
                                          <p:val>
                                            <p:fltVal val="0"/>
                                          </p:val>
                                        </p:tav>
                                      </p:tavLst>
                                    </p:anim>
                                    <p:animEffect transition="in" filter="fade">
                                      <p:cBhvr>
                                        <p:cTn id="14" dur="1000"/>
                                        <p:tgtEl>
                                          <p:spTgt spid="135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idx="4294967295"/>
          </p:nvPr>
        </p:nvSpPr>
        <p:spPr>
          <a:xfrm>
            <a:off x="1485900" y="512763"/>
            <a:ext cx="8420100" cy="914400"/>
          </a:xfrm>
        </p:spPr>
        <p:txBody>
          <a:bodyPr/>
          <a:lstStyle/>
          <a:p>
            <a:r>
              <a:rPr lang="en-US" dirty="0"/>
              <a:t>Renewable Energy for Electrolysis</a:t>
            </a:r>
          </a:p>
        </p:txBody>
      </p:sp>
      <p:pic>
        <p:nvPicPr>
          <p:cNvPr id="80902" name="Picture 6" descr="hydrogen-economy-producers"/>
          <p:cNvPicPr>
            <a:picLocks noChangeAspect="1" noChangeArrowheads="1"/>
          </p:cNvPicPr>
          <p:nvPr/>
        </p:nvPicPr>
        <p:blipFill>
          <a:blip r:embed="rId3" cstate="print"/>
          <a:srcRect/>
          <a:stretch>
            <a:fillRect/>
          </a:stretch>
        </p:blipFill>
        <p:spPr bwMode="auto">
          <a:xfrm>
            <a:off x="1320800" y="1274762"/>
            <a:ext cx="6521450" cy="52022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0903" name="Rectangle 7"/>
          <p:cNvSpPr>
            <a:spLocks noChangeArrowheads="1"/>
          </p:cNvSpPr>
          <p:nvPr/>
        </p:nvSpPr>
        <p:spPr bwMode="auto">
          <a:xfrm>
            <a:off x="6311637" y="6613528"/>
            <a:ext cx="3155031" cy="246221"/>
          </a:xfrm>
          <a:prstGeom prst="rect">
            <a:avLst/>
          </a:prstGeom>
          <a:noFill/>
          <a:ln w="9525">
            <a:noFill/>
            <a:miter lim="800000"/>
            <a:headEnd/>
            <a:tailEnd/>
          </a:ln>
          <a:effectLst/>
        </p:spPr>
        <p:txBody>
          <a:bodyPr wrap="none">
            <a:spAutoFit/>
          </a:bodyPr>
          <a:lstStyle/>
          <a:p>
            <a:r>
              <a:rPr lang="en-US" sz="1000"/>
              <a:t>http://www.howstuffworks.com/hydrogen-economy4.htm</a:t>
            </a:r>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80900"/>
                                        </p:tgtEl>
                                        <p:attrNameLst>
                                          <p:attrName>style.color</p:attrName>
                                        </p:attrNameLst>
                                      </p:cBhvr>
                                      <p:by>
                                        <p:hsl h="0" s="-12549" l="-25098"/>
                                      </p:by>
                                    </p:animClr>
                                    <p:animClr clrSpc="hsl" dir="cw">
                                      <p:cBhvr>
                                        <p:cTn id="7" dur="500" fill="hold"/>
                                        <p:tgtEl>
                                          <p:spTgt spid="80900"/>
                                        </p:tgtEl>
                                        <p:attrNameLst>
                                          <p:attrName>fillcolor</p:attrName>
                                        </p:attrNameLst>
                                      </p:cBhvr>
                                      <p:by>
                                        <p:hsl h="0" s="-12549" l="-25098"/>
                                      </p:by>
                                    </p:animClr>
                                    <p:animClr clrSpc="hsl" dir="cw">
                                      <p:cBhvr>
                                        <p:cTn id="8" dur="500" fill="hold"/>
                                        <p:tgtEl>
                                          <p:spTgt spid="80900"/>
                                        </p:tgtEl>
                                        <p:attrNameLst>
                                          <p:attrName>stroke.color</p:attrName>
                                        </p:attrNameLst>
                                      </p:cBhvr>
                                      <p:by>
                                        <p:hsl h="0" s="-12549" l="-25098"/>
                                      </p:by>
                                    </p:animClr>
                                    <p:set>
                                      <p:cBhvr>
                                        <p:cTn id="9" dur="500" fill="hold"/>
                                        <p:tgtEl>
                                          <p:spTgt spid="8090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80902"/>
                                        </p:tgtEl>
                                        <p:attrNameLst>
                                          <p:attrName>style.visibility</p:attrName>
                                        </p:attrNameLst>
                                      </p:cBhvr>
                                      <p:to>
                                        <p:strVal val="visible"/>
                                      </p:to>
                                    </p:set>
                                    <p:animEffect transition="in" filter="circle(in)">
                                      <p:cBhvr>
                                        <p:cTn id="14" dur="2000"/>
                                        <p:tgtEl>
                                          <p:spTgt spid="80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8" name="Rectangle 4"/>
          <p:cNvSpPr>
            <a:spLocks noGrp="1" noChangeArrowheads="1"/>
          </p:cNvSpPr>
          <p:nvPr>
            <p:ph type="title" idx="4294967295"/>
          </p:nvPr>
        </p:nvSpPr>
        <p:spPr>
          <a:xfrm>
            <a:off x="1485900" y="512763"/>
            <a:ext cx="8420100" cy="914400"/>
          </a:xfrm>
        </p:spPr>
        <p:txBody>
          <a:bodyPr/>
          <a:lstStyle/>
          <a:p>
            <a:r>
              <a:rPr lang="en-US" dirty="0"/>
              <a:t>Biomass Electrolysis Module</a:t>
            </a:r>
          </a:p>
        </p:txBody>
      </p:sp>
      <p:pic>
        <p:nvPicPr>
          <p:cNvPr id="144390" name="Picture 6" descr="12454"/>
          <p:cNvPicPr>
            <a:picLocks noChangeAspect="1" noChangeArrowheads="1"/>
          </p:cNvPicPr>
          <p:nvPr/>
        </p:nvPicPr>
        <p:blipFill>
          <a:blip r:embed="rId2" cstate="print"/>
          <a:srcRect/>
          <a:stretch>
            <a:fillRect/>
          </a:stretch>
        </p:blipFill>
        <p:spPr bwMode="auto">
          <a:xfrm>
            <a:off x="1123043" y="1793421"/>
            <a:ext cx="7016750" cy="419735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4388"/>
                                        </p:tgtEl>
                                        <p:attrNameLst>
                                          <p:attrName>style.visibility</p:attrName>
                                        </p:attrNameLst>
                                      </p:cBhvr>
                                      <p:to>
                                        <p:strVal val="visible"/>
                                      </p:to>
                                    </p:set>
                                    <p:animEffect transition="in" filter="wipe(down)">
                                      <p:cBhvr>
                                        <p:cTn id="7" dur="500"/>
                                        <p:tgtEl>
                                          <p:spTgt spid="144388"/>
                                        </p:tgtEl>
                                      </p:cBhvr>
                                    </p:animEffect>
                                  </p:childTnLst>
                                </p:cTn>
                              </p:par>
                            </p:childTnLst>
                          </p:cTn>
                        </p:par>
                      </p:childTnLst>
                    </p:cTn>
                  </p:par>
                  <p:par>
                    <p:cTn id="8" fill="hold">
                      <p:stCondLst>
                        <p:cond delay="indefinite"/>
                      </p:stCondLst>
                      <p:childTnLst>
                        <p:par>
                          <p:cTn id="9" fill="hold">
                            <p:stCondLst>
                              <p:cond delay="0"/>
                            </p:stCondLst>
                            <p:childTnLst>
                              <p:par>
                                <p:cTn id="10" presetID="32" presetClass="emph" presetSubtype="0" fill="hold" nodeType="clickEffect">
                                  <p:stCondLst>
                                    <p:cond delay="0"/>
                                  </p:stCondLst>
                                  <p:childTnLst>
                                    <p:animRot by="120000">
                                      <p:cBhvr>
                                        <p:cTn id="11" dur="100" fill="hold">
                                          <p:stCondLst>
                                            <p:cond delay="0"/>
                                          </p:stCondLst>
                                        </p:cTn>
                                        <p:tgtEl>
                                          <p:spTgt spid="144390"/>
                                        </p:tgtEl>
                                        <p:attrNameLst>
                                          <p:attrName>r</p:attrName>
                                        </p:attrNameLst>
                                      </p:cBhvr>
                                    </p:animRot>
                                    <p:animRot by="-240000">
                                      <p:cBhvr>
                                        <p:cTn id="12" dur="200" fill="hold">
                                          <p:stCondLst>
                                            <p:cond delay="200"/>
                                          </p:stCondLst>
                                        </p:cTn>
                                        <p:tgtEl>
                                          <p:spTgt spid="144390"/>
                                        </p:tgtEl>
                                        <p:attrNameLst>
                                          <p:attrName>r</p:attrName>
                                        </p:attrNameLst>
                                      </p:cBhvr>
                                    </p:animRot>
                                    <p:animRot by="240000">
                                      <p:cBhvr>
                                        <p:cTn id="13" dur="200" fill="hold">
                                          <p:stCondLst>
                                            <p:cond delay="400"/>
                                          </p:stCondLst>
                                        </p:cTn>
                                        <p:tgtEl>
                                          <p:spTgt spid="144390"/>
                                        </p:tgtEl>
                                        <p:attrNameLst>
                                          <p:attrName>r</p:attrName>
                                        </p:attrNameLst>
                                      </p:cBhvr>
                                    </p:animRot>
                                    <p:animRot by="-240000">
                                      <p:cBhvr>
                                        <p:cTn id="14" dur="200" fill="hold">
                                          <p:stCondLst>
                                            <p:cond delay="600"/>
                                          </p:stCondLst>
                                        </p:cTn>
                                        <p:tgtEl>
                                          <p:spTgt spid="144390"/>
                                        </p:tgtEl>
                                        <p:attrNameLst>
                                          <p:attrName>r</p:attrName>
                                        </p:attrNameLst>
                                      </p:cBhvr>
                                    </p:animRot>
                                    <p:animRot by="120000">
                                      <p:cBhvr>
                                        <p:cTn id="15" dur="200" fill="hold">
                                          <p:stCondLst>
                                            <p:cond delay="800"/>
                                          </p:stCondLst>
                                        </p:cTn>
                                        <p:tgtEl>
                                          <p:spTgt spid="14439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57243">
            <a:off x="2103402" y="2439303"/>
            <a:ext cx="5778500" cy="1938992"/>
          </a:xfrm>
          <a:prstGeom prst="rect">
            <a:avLst/>
          </a:prstGeom>
          <a:solidFill>
            <a:srgbClr val="00B0F0"/>
          </a:solidFill>
        </p:spPr>
        <p:txBody>
          <a:bodyPr wrap="square" rtlCol="0">
            <a:spAutoFit/>
          </a:bodyPr>
          <a:lstStyle/>
          <a:p>
            <a:pPr algn="ctr"/>
            <a:r>
              <a:rPr lang="en-US" sz="6000" dirty="0" smtClean="0">
                <a:solidFill>
                  <a:schemeClr val="accent2">
                    <a:lumMod val="50000"/>
                  </a:schemeClr>
                </a:solidFill>
                <a:latin typeface="Algerian" pitchFamily="82" charset="0"/>
              </a:rPr>
              <a:t>PROPERTIES OF HYDROGEN</a:t>
            </a:r>
            <a:endParaRPr lang="en-US" sz="6000" dirty="0">
              <a:solidFill>
                <a:schemeClr val="accent2">
                  <a:lumMod val="50000"/>
                </a:schemeClr>
              </a:solidFill>
              <a:latin typeface="Algerian" pitchFamily="82" charset="0"/>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1828802"/>
            <a:ext cx="4210050" cy="1470025"/>
          </a:xfrm>
        </p:spPr>
        <p:txBody>
          <a:bodyPr/>
          <a:lstStyle/>
          <a:p>
            <a:pPr algn="ctr"/>
            <a:r>
              <a:rPr lang="en-US" dirty="0" smtClean="0">
                <a:solidFill>
                  <a:schemeClr val="accent3"/>
                </a:solidFill>
                <a:latin typeface="Algerian" pitchFamily="82" charset="0"/>
              </a:rPr>
              <a:t>HYDROGEN</a:t>
            </a:r>
            <a:endParaRPr lang="en-US" dirty="0">
              <a:solidFill>
                <a:schemeClr val="accent3"/>
              </a:solidFill>
              <a:latin typeface="Algerian" pitchFamily="82" charset="0"/>
            </a:endParaRPr>
          </a:p>
        </p:txBody>
      </p:sp>
      <p:pic>
        <p:nvPicPr>
          <p:cNvPr id="4" name="Picture 3" descr="0902dp_01_z+hydrogen_fuel+hydrogen.jpg"/>
          <p:cNvPicPr>
            <a:picLocks noChangeAspect="1"/>
          </p:cNvPicPr>
          <p:nvPr/>
        </p:nvPicPr>
        <p:blipFill>
          <a:blip r:embed="rId2" cstate="print"/>
          <a:stretch>
            <a:fillRect/>
          </a:stretch>
        </p:blipFill>
        <p:spPr>
          <a:xfrm>
            <a:off x="4375150" y="0"/>
            <a:ext cx="5530850" cy="6858000"/>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85900" y="512763"/>
            <a:ext cx="8420100" cy="914400"/>
          </a:xfrm>
        </p:spPr>
        <p:txBody>
          <a:bodyPr/>
          <a:lstStyle/>
          <a:p>
            <a:r>
              <a:rPr lang="en-US" b="1" dirty="0" smtClean="0">
                <a:solidFill>
                  <a:schemeClr val="accent5"/>
                </a:solidFill>
                <a:effectLst>
                  <a:outerShdw blurRad="38100" dist="38100" dir="2700000" algn="tl">
                    <a:srgbClr val="000000">
                      <a:alpha val="43137"/>
                    </a:srgbClr>
                  </a:outerShdw>
                </a:effectLst>
              </a:rPr>
              <a:t>PHYSICAL PROPERTIES OF H</a:t>
            </a:r>
            <a:r>
              <a:rPr lang="en-US" b="1" baseline="-25000" dirty="0" smtClean="0">
                <a:solidFill>
                  <a:schemeClr val="accent5"/>
                </a:solidFill>
                <a:effectLst>
                  <a:outerShdw blurRad="38100" dist="38100" dir="2700000" algn="tl">
                    <a:srgbClr val="000000">
                      <a:alpha val="43137"/>
                    </a:srgbClr>
                  </a:outerShdw>
                </a:effectLst>
              </a:rPr>
              <a:t>2</a:t>
            </a:r>
            <a:endParaRPr lang="en-US" b="1" baseline="-25000" dirty="0">
              <a:solidFill>
                <a:schemeClr val="accent5"/>
              </a:solidFill>
              <a:effectLst>
                <a:outerShdw blurRad="38100" dist="38100" dir="2700000" algn="tl">
                  <a:srgbClr val="000000">
                    <a:alpha val="43137"/>
                  </a:srgbClr>
                </a:outerShdw>
              </a:effectLst>
            </a:endParaRPr>
          </a:p>
        </p:txBody>
      </p:sp>
      <p:sp>
        <p:nvSpPr>
          <p:cNvPr id="3" name="Content Placeholder 2"/>
          <p:cNvSpPr>
            <a:spLocks noGrp="1"/>
          </p:cNvSpPr>
          <p:nvPr>
            <p:ph idx="4294967295"/>
          </p:nvPr>
        </p:nvSpPr>
        <p:spPr>
          <a:xfrm>
            <a:off x="0" y="1447800"/>
            <a:ext cx="8420100" cy="4572000"/>
          </a:xfrm>
        </p:spPr>
        <p:txBody>
          <a:bodyPr>
            <a:normAutofit lnSpcReduction="10000"/>
          </a:bodyPr>
          <a:lstStyle/>
          <a:p>
            <a:pPr>
              <a:buClr>
                <a:schemeClr val="tx1"/>
              </a:buClr>
              <a:buFont typeface="Wingdings" pitchFamily="2" charset="2"/>
              <a:buChar char="Ø"/>
            </a:pPr>
            <a:r>
              <a:rPr lang="en-US" smtClean="0"/>
              <a:t>Hydrogen   </a:t>
            </a:r>
            <a:r>
              <a:rPr lang="en-US" dirty="0" smtClean="0"/>
              <a:t>is  a : </a:t>
            </a:r>
          </a:p>
          <a:p>
            <a:pPr>
              <a:buClr>
                <a:schemeClr val="tx1"/>
              </a:buClr>
              <a:buFont typeface="Wingdings" pitchFamily="2" charset="2"/>
              <a:buChar char="§"/>
            </a:pPr>
            <a:r>
              <a:rPr lang="en-US" dirty="0" smtClean="0"/>
              <a:t>Colourless , </a:t>
            </a:r>
          </a:p>
          <a:p>
            <a:pPr>
              <a:buClr>
                <a:schemeClr val="tx1"/>
              </a:buClr>
              <a:buFont typeface="Wingdings" pitchFamily="2" charset="2"/>
              <a:buChar char="§"/>
            </a:pPr>
            <a:r>
              <a:rPr lang="en-US" dirty="0" smtClean="0"/>
              <a:t>Odourless</a:t>
            </a:r>
          </a:p>
          <a:p>
            <a:pPr>
              <a:buClr>
                <a:schemeClr val="tx1"/>
              </a:buClr>
              <a:buFont typeface="Wingdings" pitchFamily="2" charset="2"/>
              <a:buChar char="§"/>
            </a:pPr>
            <a:r>
              <a:rPr lang="en-US" dirty="0" smtClean="0"/>
              <a:t>Tasteless</a:t>
            </a:r>
          </a:p>
          <a:p>
            <a:pPr>
              <a:buClr>
                <a:schemeClr val="tx1"/>
              </a:buClr>
              <a:buFont typeface="Wingdings" pitchFamily="2" charset="2"/>
              <a:buChar char="§"/>
            </a:pPr>
            <a:r>
              <a:rPr lang="en-US" dirty="0" smtClean="0"/>
              <a:t>Combustible gas </a:t>
            </a:r>
          </a:p>
          <a:p>
            <a:pPr>
              <a:buClr>
                <a:schemeClr val="tx1"/>
              </a:buClr>
              <a:buFont typeface="Wingdings" pitchFamily="2" charset="2"/>
              <a:buChar char="§"/>
            </a:pPr>
            <a:r>
              <a:rPr lang="en-US" dirty="0" smtClean="0"/>
              <a:t>Lighter than air </a:t>
            </a:r>
          </a:p>
          <a:p>
            <a:pPr>
              <a:buClr>
                <a:schemeClr val="tx1"/>
              </a:buClr>
              <a:buFont typeface="Wingdings" pitchFamily="2" charset="2"/>
              <a:buChar char="§"/>
            </a:pPr>
            <a:r>
              <a:rPr lang="en-US" dirty="0" smtClean="0"/>
              <a:t>Insoluble in water </a:t>
            </a:r>
          </a:p>
          <a:p>
            <a:pPr>
              <a:buClr>
                <a:schemeClr val="tx1"/>
              </a:buClr>
              <a:buFont typeface="Wingdings" pitchFamily="2" charset="2"/>
              <a:buChar char="§"/>
            </a:pPr>
            <a:r>
              <a:rPr lang="en-US" dirty="0" smtClean="0"/>
              <a:t>It’s  melting  point – 18.73 K</a:t>
            </a:r>
          </a:p>
          <a:p>
            <a:pPr>
              <a:buClr>
                <a:schemeClr val="tx1"/>
              </a:buClr>
              <a:buNone/>
            </a:pPr>
            <a:r>
              <a:rPr lang="en-US" dirty="0" smtClean="0"/>
              <a:t>       &amp;   boiling point – 23.67 K </a:t>
            </a:r>
            <a:endParaRPr lang="en-US" dirty="0"/>
          </a:p>
        </p:txBody>
      </p:sp>
      <p:pic>
        <p:nvPicPr>
          <p:cNvPr id="8194" name="Picture 2" descr="C:\Users\abhishek\Downloads\images (6).jpg"/>
          <p:cNvPicPr>
            <a:picLocks noChangeAspect="1" noChangeArrowheads="1"/>
          </p:cNvPicPr>
          <p:nvPr/>
        </p:nvPicPr>
        <p:blipFill>
          <a:blip r:embed="rId2" cstate="print"/>
          <a:srcRect/>
          <a:stretch>
            <a:fillRect/>
          </a:stretch>
        </p:blipFill>
        <p:spPr bwMode="auto">
          <a:xfrm>
            <a:off x="6273800" y="1524003"/>
            <a:ext cx="3188494" cy="35028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additive="base">
                                        <p:cTn id="5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
                                            <p:txEl>
                                              <p:pRg st="8" end="8"/>
                                            </p:txEl>
                                          </p:spTgt>
                                        </p:tgtEl>
                                        <p:attrNameLst>
                                          <p:attrName>style.visibility</p:attrName>
                                        </p:attrNameLst>
                                      </p:cBhvr>
                                      <p:to>
                                        <p:strVal val="visible"/>
                                      </p:to>
                                    </p:set>
                                    <p:anim calcmode="lin" valueType="num">
                                      <p:cBhvr additive="base">
                                        <p:cTn id="6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31" presetClass="entr" presetSubtype="0" fill="hold" nodeType="clickEffect">
                                  <p:stCondLst>
                                    <p:cond delay="0"/>
                                  </p:stCondLst>
                                  <p:childTnLst>
                                    <p:set>
                                      <p:cBhvr>
                                        <p:cTn id="65" dur="1" fill="hold">
                                          <p:stCondLst>
                                            <p:cond delay="0"/>
                                          </p:stCondLst>
                                        </p:cTn>
                                        <p:tgtEl>
                                          <p:spTgt spid="8194"/>
                                        </p:tgtEl>
                                        <p:attrNameLst>
                                          <p:attrName>style.visibility</p:attrName>
                                        </p:attrNameLst>
                                      </p:cBhvr>
                                      <p:to>
                                        <p:strVal val="visible"/>
                                      </p:to>
                                    </p:set>
                                    <p:anim calcmode="lin" valueType="num">
                                      <p:cBhvr>
                                        <p:cTn id="66" dur="1000" fill="hold"/>
                                        <p:tgtEl>
                                          <p:spTgt spid="8194"/>
                                        </p:tgtEl>
                                        <p:attrNameLst>
                                          <p:attrName>ppt_w</p:attrName>
                                        </p:attrNameLst>
                                      </p:cBhvr>
                                      <p:tavLst>
                                        <p:tav tm="0">
                                          <p:val>
                                            <p:fltVal val="0"/>
                                          </p:val>
                                        </p:tav>
                                        <p:tav tm="100000">
                                          <p:val>
                                            <p:strVal val="#ppt_w"/>
                                          </p:val>
                                        </p:tav>
                                      </p:tavLst>
                                    </p:anim>
                                    <p:anim calcmode="lin" valueType="num">
                                      <p:cBhvr>
                                        <p:cTn id="67" dur="1000" fill="hold"/>
                                        <p:tgtEl>
                                          <p:spTgt spid="8194"/>
                                        </p:tgtEl>
                                        <p:attrNameLst>
                                          <p:attrName>ppt_h</p:attrName>
                                        </p:attrNameLst>
                                      </p:cBhvr>
                                      <p:tavLst>
                                        <p:tav tm="0">
                                          <p:val>
                                            <p:fltVal val="0"/>
                                          </p:val>
                                        </p:tav>
                                        <p:tav tm="100000">
                                          <p:val>
                                            <p:strVal val="#ppt_h"/>
                                          </p:val>
                                        </p:tav>
                                      </p:tavLst>
                                    </p:anim>
                                    <p:anim calcmode="lin" valueType="num">
                                      <p:cBhvr>
                                        <p:cTn id="68" dur="1000" fill="hold"/>
                                        <p:tgtEl>
                                          <p:spTgt spid="8194"/>
                                        </p:tgtEl>
                                        <p:attrNameLst>
                                          <p:attrName>style.rotation</p:attrName>
                                        </p:attrNameLst>
                                      </p:cBhvr>
                                      <p:tavLst>
                                        <p:tav tm="0">
                                          <p:val>
                                            <p:fltVal val="90"/>
                                          </p:val>
                                        </p:tav>
                                        <p:tav tm="100000">
                                          <p:val>
                                            <p:fltVal val="0"/>
                                          </p:val>
                                        </p:tav>
                                      </p:tavLst>
                                    </p:anim>
                                    <p:animEffect transition="in" filter="fade">
                                      <p:cBhvr>
                                        <p:cTn id="69" dur="1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20427497">
            <a:off x="922662" y="2305807"/>
            <a:ext cx="7254758" cy="1754326"/>
          </a:xfrm>
          <a:prstGeom prst="rect">
            <a:avLst/>
          </a:prstGeom>
          <a:solidFill>
            <a:srgbClr val="FF0000"/>
          </a:solidFill>
        </p:spPr>
        <p:txBody>
          <a:bodyPr wrap="square" rtlCol="0">
            <a:spAutoFit/>
          </a:bodyPr>
          <a:lstStyle/>
          <a:p>
            <a:pPr algn="ctr"/>
            <a:r>
              <a:rPr lang="en-US" sz="5400" dirty="0" smtClean="0"/>
              <a:t>    </a:t>
            </a:r>
            <a:r>
              <a:rPr lang="en-US" sz="5400" b="1" dirty="0" smtClean="0">
                <a:solidFill>
                  <a:srgbClr val="00B050"/>
                </a:solidFill>
                <a:effectLst>
                  <a:outerShdw blurRad="38100" dist="38100" dir="2700000" algn="tl">
                    <a:srgbClr val="000000">
                      <a:alpha val="43137"/>
                    </a:srgbClr>
                  </a:outerShdw>
                </a:effectLst>
              </a:rPr>
              <a:t>REREACTIONS</a:t>
            </a:r>
            <a:r>
              <a:rPr lang="en-US" sz="5400" b="1" dirty="0" smtClean="0">
                <a:effectLst>
                  <a:outerShdw blurRad="38100" dist="38100" dir="2700000" algn="tl">
                    <a:srgbClr val="000000">
                      <a:alpha val="43137"/>
                    </a:srgbClr>
                  </a:outerShdw>
                </a:effectLst>
              </a:rPr>
              <a:t> OF </a:t>
            </a:r>
            <a:r>
              <a:rPr lang="en-US" sz="5400" b="1" dirty="0" smtClean="0">
                <a:solidFill>
                  <a:schemeClr val="accent2"/>
                </a:solidFill>
                <a:effectLst>
                  <a:outerShdw blurRad="38100" dist="38100" dir="2700000" algn="tl">
                    <a:srgbClr val="000000">
                      <a:alpha val="43137"/>
                    </a:srgbClr>
                  </a:outerShdw>
                </a:effectLst>
              </a:rPr>
              <a:t>HYDROGEN</a:t>
            </a:r>
            <a:endParaRPr lang="en-US" sz="5400" b="1" dirty="0">
              <a:solidFill>
                <a:schemeClr val="accent2"/>
              </a:solidFill>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i.ytimg.com/vi/n8SgV4JM8SE/maxresdefault.jpg"/>
          <p:cNvPicPr/>
          <p:nvPr/>
        </p:nvPicPr>
        <p:blipFill>
          <a:blip r:embed="rId2" cstate="print"/>
          <a:srcRect/>
          <a:stretch>
            <a:fillRect/>
          </a:stretch>
        </p:blipFill>
        <p:spPr bwMode="auto">
          <a:xfrm>
            <a:off x="0" y="0"/>
            <a:ext cx="9906000" cy="6858000"/>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depletedcranium.com/hindenburg.jpg"/>
          <p:cNvPicPr/>
          <p:nvPr/>
        </p:nvPicPr>
        <p:blipFill>
          <a:blip r:embed="rId2" cstate="print"/>
          <a:srcRect/>
          <a:stretch>
            <a:fillRect/>
          </a:stretch>
        </p:blipFill>
        <p:spPr bwMode="auto">
          <a:xfrm>
            <a:off x="0" y="0"/>
            <a:ext cx="9906000" cy="6858000"/>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28600"/>
            <a:ext cx="7010400" cy="2031325"/>
          </a:xfrm>
          <a:prstGeom prst="rect">
            <a:avLst/>
          </a:prstGeom>
          <a:noFill/>
        </p:spPr>
        <p:txBody>
          <a:bodyPr wrap="square" rtlCol="0">
            <a:spAutoFit/>
          </a:bodyPr>
          <a:lstStyle/>
          <a:p>
            <a:pPr algn="ctr"/>
            <a:r>
              <a:rPr lang="en-US" sz="5400" dirty="0" smtClean="0">
                <a:ln>
                  <a:solidFill>
                    <a:sysClr val="windowText" lastClr="000000"/>
                  </a:solidFill>
                </a:ln>
                <a:solidFill>
                  <a:srgbClr val="FF0000"/>
                </a:solidFill>
                <a:effectLst>
                  <a:glow rad="228600">
                    <a:schemeClr val="accent5">
                      <a:satMod val="175000"/>
                      <a:alpha val="40000"/>
                    </a:schemeClr>
                  </a:glow>
                </a:effectLst>
                <a:latin typeface="Algerian" pitchFamily="82" charset="0"/>
              </a:rPr>
              <a:t>ISOTOPES OF HYDROGEN</a:t>
            </a:r>
          </a:p>
          <a:p>
            <a:endParaRPr lang="en-US" dirty="0">
              <a:solidFill>
                <a:srgbClr val="FF0000"/>
              </a:solidFill>
              <a:latin typeface="Algerian" pitchFamily="82" charset="0"/>
            </a:endParaRPr>
          </a:p>
        </p:txBody>
      </p:sp>
      <p:sp>
        <p:nvSpPr>
          <p:cNvPr id="3" name="Rectangle 2"/>
          <p:cNvSpPr/>
          <p:nvPr/>
        </p:nvSpPr>
        <p:spPr>
          <a:xfrm>
            <a:off x="381000" y="2133600"/>
            <a:ext cx="5410200" cy="3108543"/>
          </a:xfrm>
          <a:prstGeom prst="rect">
            <a:avLst/>
          </a:prstGeom>
        </p:spPr>
        <p:txBody>
          <a:bodyPr wrap="square">
            <a:spAutoFit/>
          </a:bodyPr>
          <a:lstStyle/>
          <a:p>
            <a:r>
              <a:rPr lang="en-US" sz="2800" dirty="0" smtClean="0"/>
              <a:t>Hydrogen has three naturally occurring isotopes, denoted </a:t>
            </a:r>
            <a:r>
              <a:rPr lang="en-US" sz="2800" baseline="30000" dirty="0" smtClean="0"/>
              <a:t>1</a:t>
            </a:r>
            <a:r>
              <a:rPr lang="en-US" sz="2800" dirty="0" smtClean="0"/>
              <a:t>H, </a:t>
            </a:r>
            <a:r>
              <a:rPr lang="en-US" sz="2800" baseline="30000" dirty="0" smtClean="0"/>
              <a:t>2</a:t>
            </a:r>
            <a:r>
              <a:rPr lang="en-US" sz="2800" dirty="0" smtClean="0"/>
              <a:t>H and </a:t>
            </a:r>
            <a:r>
              <a:rPr lang="en-US" sz="2800" baseline="30000" dirty="0" smtClean="0"/>
              <a:t>3</a:t>
            </a:r>
            <a:r>
              <a:rPr lang="en-US" sz="2800" dirty="0" smtClean="0"/>
              <a:t>H. Other, highly unstable nuclei (</a:t>
            </a:r>
            <a:r>
              <a:rPr lang="en-US" sz="2800" baseline="30000" dirty="0" smtClean="0"/>
              <a:t>4</a:t>
            </a:r>
            <a:r>
              <a:rPr lang="en-US" sz="2800" dirty="0" smtClean="0"/>
              <a:t>H to </a:t>
            </a:r>
            <a:r>
              <a:rPr lang="en-US" sz="2800" baseline="30000" dirty="0" smtClean="0"/>
              <a:t>7</a:t>
            </a:r>
            <a:r>
              <a:rPr lang="en-US" sz="2800" dirty="0" smtClean="0"/>
              <a:t>H) have been synthesized in the laboratory but not observed in nature</a:t>
            </a:r>
            <a:endParaRPr lang="en-US" sz="2800" dirty="0"/>
          </a:p>
        </p:txBody>
      </p:sp>
      <p:pic>
        <p:nvPicPr>
          <p:cNvPr id="4" name="Content Placeholder 4" descr="C:\Documents and Settings\PAnKaJ\Local Settings\Temporary Internet Files\t046738a.bmp"/>
          <p:cNvPicPr>
            <a:picLocks/>
          </p:cNvPicPr>
          <p:nvPr/>
        </p:nvPicPr>
        <p:blipFill>
          <a:blip r:embed="rId2" cstate="print"/>
          <a:srcRect/>
          <a:stretch>
            <a:fillRect/>
          </a:stretch>
        </p:blipFill>
        <p:spPr bwMode="auto">
          <a:xfrm>
            <a:off x="6096000" y="1371600"/>
            <a:ext cx="3519714" cy="4038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32" presetClass="emph" presetSubtype="0" fill="hold" nodeType="clickEffect">
                                  <p:stCondLst>
                                    <p:cond delay="0"/>
                                  </p:stCondLst>
                                  <p:childTnLst>
                                    <p:animRot by="120000">
                                      <p:cBhvr>
                                        <p:cTn id="10" dur="100" fill="hold">
                                          <p:stCondLst>
                                            <p:cond delay="0"/>
                                          </p:stCondLst>
                                        </p:cTn>
                                        <p:tgtEl>
                                          <p:spTgt spid="4"/>
                                        </p:tgtEl>
                                        <p:attrNameLst>
                                          <p:attrName>r</p:attrName>
                                        </p:attrNameLst>
                                      </p:cBhvr>
                                    </p:animRot>
                                    <p:animRot by="-240000">
                                      <p:cBhvr>
                                        <p:cTn id="11" dur="200" fill="hold">
                                          <p:stCondLst>
                                            <p:cond delay="200"/>
                                          </p:stCondLst>
                                        </p:cTn>
                                        <p:tgtEl>
                                          <p:spTgt spid="4"/>
                                        </p:tgtEl>
                                        <p:attrNameLst>
                                          <p:attrName>r</p:attrName>
                                        </p:attrNameLst>
                                      </p:cBhvr>
                                    </p:animRot>
                                    <p:animRot by="240000">
                                      <p:cBhvr>
                                        <p:cTn id="12" dur="200" fill="hold">
                                          <p:stCondLst>
                                            <p:cond delay="400"/>
                                          </p:stCondLst>
                                        </p:cTn>
                                        <p:tgtEl>
                                          <p:spTgt spid="4"/>
                                        </p:tgtEl>
                                        <p:attrNameLst>
                                          <p:attrName>r</p:attrName>
                                        </p:attrNameLst>
                                      </p:cBhvr>
                                    </p:animRot>
                                    <p:animRot by="-240000">
                                      <p:cBhvr>
                                        <p:cTn id="13" dur="200" fill="hold">
                                          <p:stCondLst>
                                            <p:cond delay="600"/>
                                          </p:stCondLst>
                                        </p:cTn>
                                        <p:tgtEl>
                                          <p:spTgt spid="4"/>
                                        </p:tgtEl>
                                        <p:attrNameLst>
                                          <p:attrName>r</p:attrName>
                                        </p:attrNameLst>
                                      </p:cBhvr>
                                    </p:animRot>
                                    <p:animRot by="120000">
                                      <p:cBhvr>
                                        <p:cTn id="14" dur="200" fill="hold">
                                          <p:stCondLst>
                                            <p:cond delay="800"/>
                                          </p:stCondLst>
                                        </p:cTn>
                                        <p:tgtEl>
                                          <p:spTgt spid="4"/>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1981201"/>
            <a:ext cx="6934200" cy="2246769"/>
          </a:xfrm>
          <a:prstGeom prst="rect">
            <a:avLst/>
          </a:prstGeom>
        </p:spPr>
        <p:txBody>
          <a:bodyPr wrap="square">
            <a:spAutoFit/>
          </a:bodyPr>
          <a:lstStyle/>
          <a:p>
            <a:r>
              <a:rPr lang="en-US" sz="2800" b="1" baseline="30000" dirty="0" smtClean="0"/>
              <a:t>1</a:t>
            </a:r>
            <a:r>
              <a:rPr lang="en-US" sz="2800" b="1" dirty="0" smtClean="0"/>
              <a:t>H</a:t>
            </a:r>
            <a:r>
              <a:rPr lang="en-US" sz="2800" dirty="0" smtClean="0"/>
              <a:t> is the most common hydrogen isotope with an abundance of more than 99.98%. Because the </a:t>
            </a:r>
            <a:r>
              <a:rPr lang="en-US" sz="2800" dirty="0"/>
              <a:t>nucleus </a:t>
            </a:r>
            <a:r>
              <a:rPr lang="en-US" sz="2800" dirty="0" smtClean="0"/>
              <a:t>of this isotope consists of only a single proton, it is given the descriptive but rarely used formal name </a:t>
            </a:r>
            <a:r>
              <a:rPr lang="en-US" sz="2800" i="1" dirty="0" smtClean="0"/>
              <a:t>protium</a:t>
            </a:r>
            <a:r>
              <a:rPr lang="en-US" sz="2800" dirty="0" smtClean="0"/>
              <a:t>.</a:t>
            </a:r>
            <a:endParaRPr lang="en-US" sz="2800" dirty="0"/>
          </a:p>
        </p:txBody>
      </p:sp>
      <p:sp>
        <p:nvSpPr>
          <p:cNvPr id="3" name="Rectangle 2"/>
          <p:cNvSpPr/>
          <p:nvPr/>
        </p:nvSpPr>
        <p:spPr>
          <a:xfrm>
            <a:off x="3886200" y="457200"/>
            <a:ext cx="1219200" cy="830997"/>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a:r>
              <a:rPr lang="en-US" sz="4800" b="1" baseline="30000" dirty="0">
                <a:solidFill>
                  <a:prstClr val="white"/>
                </a:solidFill>
              </a:rPr>
              <a:t>1</a:t>
            </a:r>
            <a:r>
              <a:rPr lang="en-US" sz="4800" b="1" dirty="0">
                <a:solidFill>
                  <a:prstClr val="white"/>
                </a:solidFill>
              </a:rPr>
              <a:t>H</a:t>
            </a:r>
            <a:endParaRPr lang="en-US" sz="4800"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1752602"/>
            <a:ext cx="8229600" cy="4524315"/>
          </a:xfrm>
          <a:prstGeom prst="rect">
            <a:avLst/>
          </a:prstGeom>
        </p:spPr>
        <p:txBody>
          <a:bodyPr wrap="square">
            <a:spAutoFit/>
          </a:bodyPr>
          <a:lstStyle/>
          <a:p>
            <a:r>
              <a:rPr lang="en-US" sz="2400" b="1" baseline="30000" dirty="0" smtClean="0"/>
              <a:t>2</a:t>
            </a:r>
            <a:r>
              <a:rPr lang="en-US" sz="2400" b="1" dirty="0" smtClean="0"/>
              <a:t>H</a:t>
            </a:r>
            <a:r>
              <a:rPr lang="en-US" sz="2400" dirty="0" smtClean="0"/>
              <a:t>, the other stable hydrogen isotope, is known as </a:t>
            </a:r>
            <a:r>
              <a:rPr lang="en-US" sz="2400" i="1" dirty="0" smtClean="0"/>
              <a:t>deuterium</a:t>
            </a:r>
            <a:r>
              <a:rPr lang="en-US" sz="2400" dirty="0" smtClean="0"/>
              <a:t> and contains one proton and one neutron in its nucleus. Essentially all deuterium in the universe is thought to have been produced at the time of the Big Bang, and has endured since that time. Deuterium is not radioactive, and does not represent a significant toxicity hazard. Water enriched in molecules that include deuterium instead of normal hydrogen is called heavy water. Deuterium and its compounds are used as a non-radioactive label in chemical experiments and in solvents for </a:t>
            </a:r>
            <a:r>
              <a:rPr lang="en-US" sz="2400" baseline="30000" dirty="0" smtClean="0"/>
              <a:t>1</a:t>
            </a:r>
            <a:r>
              <a:rPr lang="en-US" sz="2400" dirty="0" smtClean="0"/>
              <a:t>H-NMR spectroscopy.</a:t>
            </a:r>
            <a:r>
              <a:rPr lang="en-US" sz="2400" baseline="30000" dirty="0"/>
              <a:t> </a:t>
            </a:r>
            <a:r>
              <a:rPr lang="en-US" sz="2400" dirty="0" smtClean="0"/>
              <a:t> Heavy water is used as a neutron moderator and coolant for nuclear reactors. Deuterium is also a potential fuel for commercial nuclear fusion</a:t>
            </a:r>
            <a:endParaRPr lang="en-US" sz="2400" dirty="0"/>
          </a:p>
        </p:txBody>
      </p:sp>
      <p:sp>
        <p:nvSpPr>
          <p:cNvPr id="3" name="Rectangle 2"/>
          <p:cNvSpPr/>
          <p:nvPr/>
        </p:nvSpPr>
        <p:spPr>
          <a:xfrm>
            <a:off x="3733800" y="304800"/>
            <a:ext cx="1143000" cy="923330"/>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en-US" sz="5400" b="1" baseline="30000" dirty="0">
                <a:solidFill>
                  <a:prstClr val="white"/>
                </a:solidFill>
              </a:rPr>
              <a:t>2</a:t>
            </a:r>
            <a:r>
              <a:rPr lang="en-US" sz="5400" b="1" dirty="0">
                <a:solidFill>
                  <a:prstClr val="white"/>
                </a:solidFill>
              </a:rPr>
              <a:t>H</a:t>
            </a:r>
            <a:endParaRPr lang="en-US" sz="5400"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subTnLst>
                                    <p:animClr clrSpc="rgb" dir="cw">
                                      <p:cBhvr override="childStyle">
                                        <p:cTn dur="1" fill="hold" display="0" masterRel="nextClick" afterEffect="1"/>
                                        <p:tgtEl>
                                          <p:spTgt spid="3"/>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1166844"/>
            <a:ext cx="7848601" cy="4524315"/>
          </a:xfrm>
          <a:prstGeom prst="rect">
            <a:avLst/>
          </a:prstGeom>
        </p:spPr>
        <p:txBody>
          <a:bodyPr wrap="square">
            <a:spAutoFit/>
          </a:bodyPr>
          <a:lstStyle/>
          <a:p>
            <a:r>
              <a:rPr lang="en-US" sz="2400" b="1" baseline="30000" dirty="0" smtClean="0"/>
              <a:t>3</a:t>
            </a:r>
            <a:r>
              <a:rPr lang="en-US" sz="2400" b="1" dirty="0" smtClean="0"/>
              <a:t>H</a:t>
            </a:r>
            <a:r>
              <a:rPr lang="en-US" sz="2400" dirty="0" smtClean="0"/>
              <a:t> is known as </a:t>
            </a:r>
            <a:r>
              <a:rPr lang="en-US" sz="2400" i="1" dirty="0" smtClean="0"/>
              <a:t>tritium</a:t>
            </a:r>
            <a:r>
              <a:rPr lang="en-US" sz="2400" dirty="0" smtClean="0"/>
              <a:t> and contains one proton and two neutrons in its nucleus. It is radioactive, decaying into helium-3 through beta decay with a half-life of 12.32 years. It is so radioactive that it can be used in luminous paint, making it useful in such things as watches. The glass prevents the small amount of radiation from getting out.</a:t>
            </a:r>
            <a:r>
              <a:rPr lang="en-US" sz="2400" baseline="30000" dirty="0"/>
              <a:t> </a:t>
            </a:r>
            <a:r>
              <a:rPr lang="en-US" sz="2400" dirty="0" smtClean="0"/>
              <a:t> Small amounts of tritium occur naturally because of the interaction of cosmic rays with atmospheric gases; tritium has also been released during nuclear weapons tests.</a:t>
            </a:r>
            <a:r>
              <a:rPr lang="en-US" sz="2400" baseline="30000" dirty="0"/>
              <a:t> </a:t>
            </a:r>
            <a:r>
              <a:rPr lang="en-US" sz="2400" dirty="0" smtClean="0"/>
              <a:t>It is used in nuclear fusion reactions, as a tracer in isotope geochemistry,</a:t>
            </a:r>
            <a:r>
              <a:rPr lang="en-US" sz="2400" baseline="30000" dirty="0"/>
              <a:t> </a:t>
            </a:r>
            <a:r>
              <a:rPr lang="en-US" sz="2400" dirty="0" smtClean="0"/>
              <a:t> and specialized in self-powered lighting devices.</a:t>
            </a:r>
            <a:r>
              <a:rPr lang="en-US" sz="2400" baseline="30000" dirty="0"/>
              <a:t> </a:t>
            </a:r>
            <a:r>
              <a:rPr lang="en-US" sz="2400" dirty="0" smtClean="0"/>
              <a:t>Tritium has also been used in chemical and biological labeling experiments as a radiolabe</a:t>
            </a:r>
            <a:endParaRPr lang="en-US" sz="2400" dirty="0"/>
          </a:p>
        </p:txBody>
      </p:sp>
      <p:sp>
        <p:nvSpPr>
          <p:cNvPr id="3" name="Rectangle 2"/>
          <p:cNvSpPr/>
          <p:nvPr/>
        </p:nvSpPr>
        <p:spPr>
          <a:xfrm flipH="1">
            <a:off x="4267200" y="228600"/>
            <a:ext cx="1207373" cy="769441"/>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en-US" sz="4400" b="1" baseline="30000" dirty="0">
                <a:solidFill>
                  <a:prstClr val="white"/>
                </a:solidFill>
              </a:rPr>
              <a:t>3</a:t>
            </a:r>
            <a:r>
              <a:rPr lang="en-US" sz="4400" b="1" dirty="0">
                <a:solidFill>
                  <a:prstClr val="white"/>
                </a:solidFill>
              </a:rPr>
              <a:t>H</a:t>
            </a:r>
            <a:endParaRPr lang="en-US" sz="4400"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1" y="1859340"/>
            <a:ext cx="8686800" cy="3970318"/>
          </a:xfrm>
          <a:prstGeom prst="rect">
            <a:avLst/>
          </a:prstGeom>
        </p:spPr>
        <p:txBody>
          <a:bodyPr wrap="square">
            <a:spAutoFit/>
          </a:bodyPr>
          <a:lstStyle/>
          <a:p>
            <a:r>
              <a:rPr lang="en-US" sz="2800" b="1" baseline="30000" dirty="0" smtClean="0"/>
              <a:t>4</a:t>
            </a:r>
            <a:r>
              <a:rPr lang="en-US" sz="2800" b="1" dirty="0" smtClean="0"/>
              <a:t>H</a:t>
            </a:r>
            <a:r>
              <a:rPr lang="en-US" sz="2800" dirty="0" smtClean="0"/>
              <a:t> contains one proton and three neutrons in its nucleus. It is a highly unstable isotope of hydrogen. It has been synthesized in the laboratory by bombarding tritium with fast-moving deuterium nuclei.</a:t>
            </a:r>
            <a:r>
              <a:rPr lang="en-US" sz="2800" baseline="30000" dirty="0"/>
              <a:t> </a:t>
            </a:r>
            <a:r>
              <a:rPr lang="en-US" sz="2800" dirty="0" smtClean="0"/>
              <a:t>In this experiment, the tritium nuclei captured neutrons from the fast-moving deuterium nucleus. The presence of the hydrogen-4 was deduced by detecting the emitted protons. Its atomic mass is 4.02781 ± 0.00011. It decays through neutron emission with a half-life of (1.39 ± 0.10) × 10</a:t>
            </a:r>
            <a:r>
              <a:rPr lang="en-US" sz="2800" baseline="30000" dirty="0" smtClean="0"/>
              <a:t>−22</a:t>
            </a:r>
            <a:r>
              <a:rPr lang="en-US" sz="2800" dirty="0" smtClean="0"/>
              <a:t> seconds.</a:t>
            </a:r>
            <a:endParaRPr lang="en-US" sz="2800" dirty="0"/>
          </a:p>
        </p:txBody>
      </p:sp>
      <p:sp>
        <p:nvSpPr>
          <p:cNvPr id="3" name="Rectangle 2"/>
          <p:cNvSpPr/>
          <p:nvPr/>
        </p:nvSpPr>
        <p:spPr>
          <a:xfrm>
            <a:off x="4511855" y="609600"/>
            <a:ext cx="974545" cy="76944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en-US" sz="4400" b="1" baseline="30000" dirty="0">
                <a:solidFill>
                  <a:prstClr val="white"/>
                </a:solidFill>
              </a:rPr>
              <a:t>4</a:t>
            </a:r>
            <a:r>
              <a:rPr lang="en-US" sz="4400" b="1" dirty="0">
                <a:solidFill>
                  <a:prstClr val="white"/>
                </a:solidFill>
              </a:rPr>
              <a:t>H</a:t>
            </a:r>
            <a:endParaRPr lang="en-US" sz="4400"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0" y="1859341"/>
            <a:ext cx="7086600" cy="4832092"/>
          </a:xfrm>
          <a:prstGeom prst="rect">
            <a:avLst/>
          </a:prstGeom>
        </p:spPr>
        <p:txBody>
          <a:bodyPr wrap="square">
            <a:spAutoFit/>
          </a:bodyPr>
          <a:lstStyle/>
          <a:p>
            <a:r>
              <a:rPr lang="en-US" sz="2800" b="1" baseline="30000" dirty="0" smtClean="0"/>
              <a:t>5</a:t>
            </a:r>
            <a:r>
              <a:rPr lang="en-US" sz="2800" b="1" dirty="0" smtClean="0"/>
              <a:t>H</a:t>
            </a:r>
            <a:r>
              <a:rPr lang="en-US" sz="2800" dirty="0" smtClean="0"/>
              <a:t> is a highly unstable isotope of hydrogen. The nucleus consists of a proton and four neutrons. It has been synthesized in the laboratory by bombarding tritium with fast-moving tritium nuclei.</a:t>
            </a:r>
            <a:r>
              <a:rPr lang="en-US" sz="2800" baseline="30000" dirty="0"/>
              <a:t> </a:t>
            </a:r>
            <a:r>
              <a:rPr lang="en-US" sz="2800" dirty="0" smtClean="0"/>
              <a:t>In this experiment, one tritium nucleus captures two neutrons from the other, becoming a nucleus with one proton and four neutrons. The remaining proton may be detected, and the existence of hydrogen-5 deduced. It decays through double neutron emission and has a half-life of at least 9.1 × 10</a:t>
            </a:r>
            <a:r>
              <a:rPr lang="en-US" sz="2800" baseline="30000" dirty="0" smtClean="0"/>
              <a:t>−22</a:t>
            </a:r>
            <a:r>
              <a:rPr lang="en-US" sz="2800" dirty="0" smtClean="0"/>
              <a:t> seconds.</a:t>
            </a:r>
            <a:endParaRPr lang="en-US" sz="2800" dirty="0"/>
          </a:p>
        </p:txBody>
      </p:sp>
      <p:sp>
        <p:nvSpPr>
          <p:cNvPr id="3" name="Rectangle 2"/>
          <p:cNvSpPr/>
          <p:nvPr/>
        </p:nvSpPr>
        <p:spPr>
          <a:xfrm>
            <a:off x="4670916" y="685802"/>
            <a:ext cx="1044084" cy="707886"/>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en-US" sz="4000" b="1" baseline="30000" dirty="0">
                <a:solidFill>
                  <a:prstClr val="white"/>
                </a:solidFill>
              </a:rPr>
              <a:t>5</a:t>
            </a:r>
            <a:r>
              <a:rPr lang="en-US" sz="4000" b="1" dirty="0">
                <a:solidFill>
                  <a:prstClr val="white"/>
                </a:solidFill>
              </a:rPr>
              <a:t>H</a:t>
            </a:r>
            <a:r>
              <a:rPr lang="en-US" sz="4000" dirty="0">
                <a:solidFill>
                  <a:prstClr val="white"/>
                </a:solidFill>
              </a:rPr>
              <a:t> </a:t>
            </a:r>
            <a:endParaRPr lang="en-US" sz="4000"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8915400" cy="1371600"/>
          </a:xfrm>
        </p:spPr>
        <p:txBody>
          <a:bodyPr>
            <a:normAutofit/>
          </a:bodyPr>
          <a:lstStyle/>
          <a:p>
            <a:r>
              <a:rPr lang="en-US" b="1" dirty="0" smtClean="0"/>
              <a:t>                </a:t>
            </a:r>
            <a:r>
              <a:rPr lang="en-US" b="1" dirty="0" smtClean="0">
                <a:solidFill>
                  <a:schemeClr val="accent5"/>
                </a:solidFill>
              </a:rPr>
              <a:t> </a:t>
            </a:r>
            <a:r>
              <a:rPr lang="en-US" b="1" dirty="0" smtClean="0">
                <a:solidFill>
                  <a:schemeClr val="accent5"/>
                </a:solidFill>
                <a:effectLst>
                  <a:outerShdw blurRad="38100" dist="38100" dir="2700000" algn="tl">
                    <a:srgbClr val="000000">
                      <a:alpha val="43137"/>
                    </a:srgbClr>
                  </a:outerShdw>
                </a:effectLst>
              </a:rPr>
              <a:t>INTRODUCTION</a:t>
            </a:r>
            <a:endParaRPr lang="en-US" b="1" dirty="0">
              <a:solidFill>
                <a:schemeClr val="accent5"/>
              </a:solidFill>
              <a:effectLst>
                <a:outerShdw blurRad="38100" dist="38100" dir="2700000" algn="tl">
                  <a:srgbClr val="000000">
                    <a:alpha val="43137"/>
                  </a:srgbClr>
                </a:outerShdw>
              </a:effectLst>
            </a:endParaRPr>
          </a:p>
        </p:txBody>
      </p:sp>
      <p:sp>
        <p:nvSpPr>
          <p:cNvPr id="3" name="Content Placeholder 2"/>
          <p:cNvSpPr>
            <a:spLocks noGrp="1"/>
          </p:cNvSpPr>
          <p:nvPr>
            <p:ph idx="4294967295"/>
          </p:nvPr>
        </p:nvSpPr>
        <p:spPr>
          <a:xfrm>
            <a:off x="685800" y="1447800"/>
            <a:ext cx="8420100" cy="5029200"/>
          </a:xfrm>
        </p:spPr>
        <p:txBody>
          <a:bodyPr>
            <a:normAutofit fontScale="92500"/>
          </a:bodyPr>
          <a:lstStyle/>
          <a:p>
            <a:r>
              <a:rPr lang="en-US" dirty="0" smtClean="0"/>
              <a:t>Hydrogen, chemical element that exists as a gas at room temperature. When hydrogen gas burns in air, it forms water. French chemist Antoine Lavoisier named hydrogen from the Greek words for “water former.” </a:t>
            </a:r>
          </a:p>
          <a:p>
            <a:r>
              <a:rPr lang="en-US" dirty="0" smtClean="0"/>
              <a:t>Hydrogen has the smallest atoms of any element. A hydrogen atom contains one proton, and only one electron . The proton is the center, or nucleus, of the hydrogen atom, and the electron travels around the nucleus. </a:t>
            </a:r>
          </a:p>
          <a:p>
            <a:r>
              <a:rPr lang="en-US" dirty="0" smtClean="0"/>
              <a:t>Pure hydrogen exists as hydrogen gas, in which pairs of hydrogen atoms bond together to make molecules. </a:t>
            </a: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76500" y="2967337"/>
            <a:ext cx="6438900" cy="2062103"/>
          </a:xfrm>
          <a:prstGeom prst="rect">
            <a:avLst/>
          </a:prstGeom>
        </p:spPr>
        <p:txBody>
          <a:bodyPr wrap="square">
            <a:spAutoFit/>
          </a:bodyPr>
          <a:lstStyle/>
          <a:p>
            <a:r>
              <a:rPr lang="en-US" sz="3200" b="1" baseline="30000" dirty="0" smtClean="0"/>
              <a:t>6</a:t>
            </a:r>
            <a:r>
              <a:rPr lang="en-US" sz="3200" b="1" dirty="0" smtClean="0"/>
              <a:t>H</a:t>
            </a:r>
            <a:r>
              <a:rPr lang="en-US" sz="3200" dirty="0" smtClean="0"/>
              <a:t> decays through triple neutron emission and has a half-life of 2.90×10</a:t>
            </a:r>
            <a:r>
              <a:rPr lang="en-US" sz="3200" baseline="30000" dirty="0" smtClean="0"/>
              <a:t>−22</a:t>
            </a:r>
            <a:r>
              <a:rPr lang="en-US" sz="3200" dirty="0" smtClean="0"/>
              <a:t> seconds.</a:t>
            </a:r>
            <a:r>
              <a:rPr lang="en-US" sz="3200" baseline="30000" dirty="0"/>
              <a:t> </a:t>
            </a:r>
            <a:r>
              <a:rPr lang="en-US" sz="3200" dirty="0" smtClean="0"/>
              <a:t>It consists of 1 proton and 5 neutrons.</a:t>
            </a:r>
            <a:endParaRPr lang="en-US" sz="3200" dirty="0"/>
          </a:p>
        </p:txBody>
      </p:sp>
      <p:sp>
        <p:nvSpPr>
          <p:cNvPr id="3" name="Rectangle 2"/>
          <p:cNvSpPr/>
          <p:nvPr/>
        </p:nvSpPr>
        <p:spPr>
          <a:xfrm>
            <a:off x="4419600" y="533400"/>
            <a:ext cx="1037624" cy="769441"/>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en-US" sz="4400" b="1" baseline="30000" dirty="0">
                <a:solidFill>
                  <a:prstClr val="white"/>
                </a:solidFill>
              </a:rPr>
              <a:t>6</a:t>
            </a:r>
            <a:r>
              <a:rPr lang="en-US" sz="4400" b="1" dirty="0">
                <a:solidFill>
                  <a:prstClr val="white"/>
                </a:solidFill>
              </a:rPr>
              <a:t>H</a:t>
            </a:r>
            <a:r>
              <a:rPr lang="en-US" sz="4400" dirty="0">
                <a:solidFill>
                  <a:prstClr val="white"/>
                </a:solidFill>
              </a:rPr>
              <a:t> </a:t>
            </a:r>
            <a:endParaRPr lang="en-US" sz="4400"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1" y="1859341"/>
            <a:ext cx="7696200" cy="4401205"/>
          </a:xfrm>
          <a:prstGeom prst="rect">
            <a:avLst/>
          </a:prstGeom>
        </p:spPr>
        <p:txBody>
          <a:bodyPr wrap="square">
            <a:spAutoFit/>
          </a:bodyPr>
          <a:lstStyle/>
          <a:p>
            <a:r>
              <a:rPr lang="en-US" sz="2800" b="1" baseline="30000" dirty="0" smtClean="0"/>
              <a:t>7</a:t>
            </a:r>
            <a:r>
              <a:rPr lang="en-US" sz="2800" b="1" dirty="0" smtClean="0"/>
              <a:t>H</a:t>
            </a:r>
            <a:r>
              <a:rPr lang="en-US" sz="2800" dirty="0" smtClean="0"/>
              <a:t> consists of a proton and six neutrons. It was first synthesized in 2003 by a group of Russian, Japanese and French scientists at RIKEN's RI Beam Science Laboratory by  bombarding hydrogen with helium-8 atoms. In the resulting reaction, the helium-8's neutrons were donated to the hydrogen's nucleus. The two remaining protons were detected by the "RIKEN telescope", a device composed of several layers of sensors, positioned behind the target of the RI Beam cyclotron.</a:t>
            </a:r>
            <a:endParaRPr lang="en-US" sz="2800" dirty="0"/>
          </a:p>
        </p:txBody>
      </p:sp>
      <p:sp>
        <p:nvSpPr>
          <p:cNvPr id="3" name="Rectangle 2"/>
          <p:cNvSpPr/>
          <p:nvPr/>
        </p:nvSpPr>
        <p:spPr>
          <a:xfrm>
            <a:off x="4495800" y="304801"/>
            <a:ext cx="990600" cy="76944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algn="ctr"/>
            <a:r>
              <a:rPr lang="en-US" sz="4400" b="1" baseline="30000" dirty="0">
                <a:solidFill>
                  <a:prstClr val="white"/>
                </a:solidFill>
              </a:rPr>
              <a:t>7</a:t>
            </a:r>
            <a:r>
              <a:rPr lang="en-US" sz="4400" b="1" dirty="0">
                <a:solidFill>
                  <a:prstClr val="white"/>
                </a:solidFill>
              </a:rPr>
              <a:t>H</a:t>
            </a:r>
            <a:r>
              <a:rPr lang="en-US" sz="4400" dirty="0">
                <a:solidFill>
                  <a:prstClr val="white"/>
                </a:solidFill>
              </a:rPr>
              <a:t> </a:t>
            </a:r>
            <a:endParaRPr lang="en-US" sz="4400"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1"/>
            <a:ext cx="9220200" cy="4832092"/>
          </a:xfrm>
          <a:prstGeom prst="rect">
            <a:avLst/>
          </a:prstGeom>
        </p:spPr>
        <p:txBody>
          <a:bodyPr wrap="square">
            <a:spAutoFit/>
          </a:bodyPr>
          <a:lstStyle/>
          <a:p>
            <a:r>
              <a:rPr lang="en-US" sz="2800" dirty="0" smtClean="0"/>
              <a:t>	Hydrogen is the only element that has different names for its isotopes in common use today. During the early study of radioactivity, various heavy radioactive isotopes were given their own names, but such names are no longer used, except for deuterium and tritium. The symbols D and T (instead of</a:t>
            </a:r>
            <a:r>
              <a:rPr lang="en-US" sz="2800" baseline="30000" dirty="0" smtClean="0"/>
              <a:t>2</a:t>
            </a:r>
            <a:r>
              <a:rPr lang="en-US" sz="2800" dirty="0" smtClean="0"/>
              <a:t>H and </a:t>
            </a:r>
            <a:r>
              <a:rPr lang="en-US" sz="2800" baseline="30000" dirty="0" smtClean="0"/>
              <a:t>3</a:t>
            </a:r>
            <a:r>
              <a:rPr lang="en-US" sz="2800" dirty="0" smtClean="0"/>
              <a:t>H) are sometimes used for deuterium and tritium, but the corresponding symbol for protium, P, is already in use for phosphorus and thus is not available for protium.</a:t>
            </a:r>
            <a:r>
              <a:rPr lang="en-US" sz="2800" baseline="30000" dirty="0"/>
              <a:t> </a:t>
            </a:r>
            <a:r>
              <a:rPr lang="en-US" sz="2800" dirty="0" smtClean="0"/>
              <a:t>In its nomenclatural guidelines, the International Union of Pure and Applied Chemistry allows any of D, T, </a:t>
            </a:r>
            <a:r>
              <a:rPr lang="en-US" sz="2800" baseline="30000" dirty="0" smtClean="0"/>
              <a:t>2</a:t>
            </a:r>
            <a:r>
              <a:rPr lang="en-US" sz="2800" dirty="0" smtClean="0"/>
              <a:t>H, and </a:t>
            </a:r>
            <a:r>
              <a:rPr lang="en-US" sz="2800" baseline="30000" dirty="0" smtClean="0"/>
              <a:t>3</a:t>
            </a:r>
            <a:r>
              <a:rPr lang="en-US" sz="2800" dirty="0" smtClean="0"/>
              <a:t>H to be used, although </a:t>
            </a:r>
            <a:r>
              <a:rPr lang="en-US" sz="2800" baseline="30000" dirty="0" smtClean="0"/>
              <a:t>2</a:t>
            </a:r>
            <a:r>
              <a:rPr lang="en-US" sz="2800" dirty="0" smtClean="0"/>
              <a:t>H and </a:t>
            </a:r>
            <a:r>
              <a:rPr lang="en-US" sz="2800" baseline="30000" dirty="0" smtClean="0"/>
              <a:t>3</a:t>
            </a:r>
            <a:r>
              <a:rPr lang="en-US" sz="2800" dirty="0" smtClean="0"/>
              <a:t>H are preferred.</a:t>
            </a:r>
            <a:endParaRPr lang="en-US" sz="2800" dirty="0"/>
          </a:p>
        </p:txBody>
      </p:sp>
      <p:sp>
        <p:nvSpPr>
          <p:cNvPr id="3" name="TextBox 2"/>
          <p:cNvSpPr txBox="1"/>
          <p:nvPr/>
        </p:nvSpPr>
        <p:spPr>
          <a:xfrm>
            <a:off x="990600" y="381002"/>
            <a:ext cx="4648200" cy="5847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sz="3200" dirty="0" smtClean="0"/>
              <a:t>IMPORTANT</a:t>
            </a:r>
            <a:endParaRPr lang="en-US" sz="3200"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85900" y="512763"/>
            <a:ext cx="8420100" cy="914400"/>
          </a:xfrm>
        </p:spPr>
        <p:txBody>
          <a:bodyPr/>
          <a:lstStyle/>
          <a:p>
            <a:r>
              <a:rPr lang="en-US" b="1" dirty="0" smtClean="0">
                <a:solidFill>
                  <a:schemeClr val="accent5"/>
                </a:solidFill>
                <a:effectLst>
                  <a:outerShdw blurRad="38100" dist="38100" dir="2700000" algn="tl">
                    <a:srgbClr val="000000">
                      <a:alpha val="43137"/>
                    </a:srgbClr>
                  </a:outerShdw>
                </a:effectLst>
              </a:rPr>
              <a:t>CHEMICAL PROPERTIES OF H</a:t>
            </a:r>
            <a:r>
              <a:rPr lang="en-US" b="1" baseline="-25000" dirty="0" smtClean="0">
                <a:solidFill>
                  <a:schemeClr val="accent5"/>
                </a:solidFill>
                <a:effectLst>
                  <a:outerShdw blurRad="38100" dist="38100" dir="2700000" algn="tl">
                    <a:srgbClr val="000000">
                      <a:alpha val="43137"/>
                    </a:srgbClr>
                  </a:outerShdw>
                </a:effectLst>
              </a:rPr>
              <a:t>2</a:t>
            </a:r>
            <a:endParaRPr lang="en-US" b="1" baseline="-25000" dirty="0">
              <a:solidFill>
                <a:schemeClr val="accent5"/>
              </a:solidFill>
              <a:effectLst>
                <a:outerShdw blurRad="38100" dist="38100" dir="2700000" algn="tl">
                  <a:srgbClr val="000000">
                    <a:alpha val="43137"/>
                  </a:srgbClr>
                </a:outerShdw>
              </a:effectLst>
            </a:endParaRPr>
          </a:p>
        </p:txBody>
      </p:sp>
      <p:sp>
        <p:nvSpPr>
          <p:cNvPr id="3" name="Content Placeholder 2"/>
          <p:cNvSpPr>
            <a:spLocks noGrp="1"/>
          </p:cNvSpPr>
          <p:nvPr>
            <p:ph idx="4294967295"/>
          </p:nvPr>
        </p:nvSpPr>
        <p:spPr>
          <a:xfrm>
            <a:off x="762000" y="1828800"/>
            <a:ext cx="8420100" cy="4724400"/>
          </a:xfrm>
        </p:spPr>
        <p:txBody>
          <a:bodyPr>
            <a:normAutofit/>
          </a:bodyPr>
          <a:lstStyle/>
          <a:p>
            <a:r>
              <a:rPr lang="en-US" dirty="0" smtClean="0"/>
              <a:t>Hydrogen gas does not usually react with other chemicals at room temperature, because the bond between the hydrogen atoms is very strong and can only be broken with a large amount of energy.</a:t>
            </a:r>
          </a:p>
          <a:p>
            <a:r>
              <a:rPr lang="en-US" dirty="0" smtClean="0"/>
              <a:t>Since its orbital is incomplete with 1s</a:t>
            </a:r>
            <a:r>
              <a:rPr lang="en-US" baseline="30000" dirty="0" smtClean="0"/>
              <a:t>1 </a:t>
            </a:r>
            <a:r>
              <a:rPr lang="en-US" dirty="0" smtClean="0"/>
              <a:t>electronic       configuration, it does combine with almost all the elements .</a:t>
            </a:r>
          </a:p>
          <a:p>
            <a:pPr>
              <a:buNone/>
            </a:pPr>
            <a:r>
              <a:rPr lang="en-US" dirty="0" smtClean="0"/>
              <a:t> </a:t>
            </a:r>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85900" y="0"/>
            <a:ext cx="8420100" cy="838200"/>
          </a:xfrm>
        </p:spPr>
        <p:txBody>
          <a:bodyPr/>
          <a:lstStyle/>
          <a:p>
            <a:r>
              <a:rPr lang="en-US" b="1" dirty="0" smtClean="0">
                <a:solidFill>
                  <a:schemeClr val="accent5"/>
                </a:solidFill>
                <a:effectLst>
                  <a:outerShdw blurRad="38100" dist="38100" dir="2700000" algn="tl">
                    <a:srgbClr val="000000">
                      <a:alpha val="43137"/>
                    </a:srgbClr>
                  </a:outerShdw>
                </a:effectLst>
              </a:rPr>
              <a:t>Hydrogen's properties</a:t>
            </a:r>
            <a:endParaRPr lang="en-US" b="1" dirty="0">
              <a:solidFill>
                <a:schemeClr val="accent5"/>
              </a:solidFill>
              <a:effectLst>
                <a:outerShdw blurRad="38100" dist="38100" dir="2700000" algn="tl">
                  <a:srgbClr val="000000">
                    <a:alpha val="43137"/>
                  </a:srgbClr>
                </a:outerShdw>
              </a:effectLst>
            </a:endParaRPr>
          </a:p>
        </p:txBody>
      </p:sp>
      <p:sp>
        <p:nvSpPr>
          <p:cNvPr id="3" name="Content Placeholder 2"/>
          <p:cNvSpPr>
            <a:spLocks noGrp="1"/>
          </p:cNvSpPr>
          <p:nvPr>
            <p:ph idx="4294967295"/>
          </p:nvPr>
        </p:nvSpPr>
        <p:spPr>
          <a:xfrm>
            <a:off x="457200" y="762000"/>
            <a:ext cx="9118600" cy="5715000"/>
          </a:xfrm>
        </p:spPr>
        <p:txBody>
          <a:bodyPr>
            <a:normAutofit/>
          </a:bodyPr>
          <a:lstStyle/>
          <a:p>
            <a:r>
              <a:rPr lang="en-US" sz="4400" b="1" dirty="0" smtClean="0">
                <a:solidFill>
                  <a:schemeClr val="accent5"/>
                </a:solidFill>
                <a:effectLst>
                  <a:outerShdw blurRad="38100" dist="38100" dir="2700000" algn="tl">
                    <a:srgbClr val="000000">
                      <a:alpha val="43137"/>
                    </a:srgbClr>
                  </a:outerShdw>
                </a:effectLst>
              </a:rPr>
              <a:t>Reaction with </a:t>
            </a:r>
            <a:r>
              <a:rPr lang="en-US" sz="4400" b="1" dirty="0" err="1" smtClean="0">
                <a:solidFill>
                  <a:schemeClr val="accent5"/>
                </a:solidFill>
                <a:effectLst>
                  <a:outerShdw blurRad="38100" dist="38100" dir="2700000" algn="tl">
                    <a:srgbClr val="000000">
                      <a:alpha val="43137"/>
                    </a:srgbClr>
                  </a:outerShdw>
                </a:effectLst>
              </a:rPr>
              <a:t>nydrogen</a:t>
            </a:r>
            <a:r>
              <a:rPr lang="en-US" sz="4400" b="1" dirty="0" smtClean="0">
                <a:solidFill>
                  <a:schemeClr val="accent5"/>
                </a:solidFill>
                <a:effectLst>
                  <a:outerShdw blurRad="38100" dist="38100" dir="2700000" algn="tl">
                    <a:srgbClr val="000000">
                      <a:alpha val="43137"/>
                    </a:srgbClr>
                  </a:outerShdw>
                </a:effectLst>
              </a:rPr>
              <a:t>:</a:t>
            </a:r>
          </a:p>
          <a:p>
            <a:pPr>
              <a:buNone/>
            </a:pPr>
            <a:r>
              <a:rPr lang="en-US" sz="4400" dirty="0" smtClean="0"/>
              <a:t>    With  dintrogen it forms ammonia.</a:t>
            </a:r>
          </a:p>
          <a:p>
            <a:pPr>
              <a:buNone/>
            </a:pPr>
            <a:r>
              <a:rPr lang="en-US" sz="4400" dirty="0" smtClean="0"/>
              <a:t>               3H</a:t>
            </a:r>
            <a:r>
              <a:rPr lang="en-US" sz="4400" baseline="-25000" dirty="0" smtClean="0"/>
              <a:t>2</a:t>
            </a:r>
            <a:r>
              <a:rPr lang="en-US" sz="4400" dirty="0" smtClean="0"/>
              <a:t> +N</a:t>
            </a:r>
            <a:r>
              <a:rPr lang="en-US" sz="4400" baseline="-25000" dirty="0" smtClean="0"/>
              <a:t>2</a:t>
            </a:r>
            <a:r>
              <a:rPr lang="en-US" sz="4400" dirty="0" smtClean="0"/>
              <a:t>  </a:t>
            </a:r>
            <a:r>
              <a:rPr lang="en-US" sz="4400" baseline="30000" dirty="0" smtClean="0"/>
              <a:t>673K,200atm  </a:t>
            </a:r>
            <a:r>
              <a:rPr lang="en-US" sz="4400" dirty="0" smtClean="0"/>
              <a:t> 2NH</a:t>
            </a:r>
            <a:r>
              <a:rPr lang="en-US" sz="4400" baseline="-25000" dirty="0" smtClean="0"/>
              <a:t>3</a:t>
            </a:r>
            <a:r>
              <a:rPr lang="en-US" sz="4400" dirty="0" smtClean="0"/>
              <a:t>;    </a:t>
            </a:r>
            <a:endParaRPr lang="en-US" sz="4400" baseline="30000" dirty="0" smtClean="0"/>
          </a:p>
          <a:p>
            <a:pPr>
              <a:buNone/>
            </a:pPr>
            <a:r>
              <a:rPr lang="en-US" sz="4400" dirty="0" smtClean="0"/>
              <a:t>    </a:t>
            </a:r>
          </a:p>
          <a:p>
            <a:pPr>
              <a:buNone/>
            </a:pPr>
            <a:r>
              <a:rPr lang="en-US" sz="4400" dirty="0" smtClean="0"/>
              <a:t>This is the method for the manufacture of ammonia by Haber process.</a:t>
            </a:r>
          </a:p>
          <a:p>
            <a:pPr>
              <a:buNone/>
            </a:pPr>
            <a:r>
              <a:rPr lang="en-US" dirty="0" smtClean="0">
                <a:solidFill>
                  <a:schemeClr val="accent5"/>
                </a:solidFill>
              </a:rPr>
              <a:t>    </a:t>
            </a:r>
            <a:r>
              <a:rPr lang="en-US" dirty="0" smtClean="0"/>
              <a:t> </a:t>
            </a:r>
            <a:endParaRPr lang="en-US" dirty="0"/>
          </a:p>
        </p:txBody>
      </p:sp>
      <p:cxnSp>
        <p:nvCxnSpPr>
          <p:cNvPr id="5" name="Straight Arrow Connector 4"/>
          <p:cNvCxnSpPr/>
          <p:nvPr/>
        </p:nvCxnSpPr>
        <p:spPr>
          <a:xfrm>
            <a:off x="4953000" y="2819400"/>
            <a:ext cx="13208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Isosceles Triangle 5"/>
          <p:cNvSpPr/>
          <p:nvPr/>
        </p:nvSpPr>
        <p:spPr>
          <a:xfrm flipH="1">
            <a:off x="3632200" y="1905000"/>
            <a:ext cx="165100" cy="228600"/>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sus\Desktop\химия\Английский язык\Химия на англ.яз\Рисунки\reaction_intro_1_240.jpg"/>
          <p:cNvPicPr>
            <a:picLocks noChangeAspect="1" noChangeArrowheads="1"/>
          </p:cNvPicPr>
          <p:nvPr/>
        </p:nvPicPr>
        <p:blipFill>
          <a:blip r:embed="rId2" cstate="print"/>
          <a:srcRect/>
          <a:stretch>
            <a:fillRect/>
          </a:stretch>
        </p:blipFill>
        <p:spPr bwMode="auto">
          <a:xfrm>
            <a:off x="0" y="0"/>
            <a:ext cx="9906000" cy="693420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1000" y="0"/>
            <a:ext cx="8420100" cy="914400"/>
          </a:xfrm>
        </p:spPr>
        <p:txBody>
          <a:bodyPr/>
          <a:lstStyle/>
          <a:p>
            <a:r>
              <a:rPr lang="en-US" b="1" dirty="0" smtClean="0">
                <a:solidFill>
                  <a:schemeClr val="accent5"/>
                </a:solidFill>
                <a:effectLst>
                  <a:outerShdw blurRad="38100" dist="38100" dir="2700000" algn="tl">
                    <a:srgbClr val="000000">
                      <a:alpha val="43137"/>
                    </a:srgbClr>
                  </a:outerShdw>
                </a:effectLst>
              </a:rPr>
              <a:t>Hydrogen's properties</a:t>
            </a:r>
            <a:endParaRPr lang="en-US" b="1" dirty="0">
              <a:solidFill>
                <a:schemeClr val="accent5"/>
              </a:solidFill>
              <a:effectLst>
                <a:outerShdw blurRad="38100" dist="38100" dir="2700000" algn="tl">
                  <a:srgbClr val="000000">
                    <a:alpha val="43137"/>
                  </a:srgbClr>
                </a:outerShdw>
              </a:effectLst>
            </a:endParaRPr>
          </a:p>
        </p:txBody>
      </p:sp>
      <p:sp>
        <p:nvSpPr>
          <p:cNvPr id="3" name="Content Placeholder 2"/>
          <p:cNvSpPr>
            <a:spLocks noGrp="1"/>
          </p:cNvSpPr>
          <p:nvPr>
            <p:ph idx="4294967295"/>
          </p:nvPr>
        </p:nvSpPr>
        <p:spPr>
          <a:xfrm>
            <a:off x="0" y="1143000"/>
            <a:ext cx="8420100" cy="5410200"/>
          </a:xfrm>
        </p:spPr>
        <p:txBody>
          <a:bodyPr>
            <a:normAutofit/>
          </a:bodyPr>
          <a:lstStyle/>
          <a:p>
            <a:r>
              <a:rPr lang="en-US" b="1" dirty="0" smtClean="0">
                <a:effectLst>
                  <a:outerShdw blurRad="38100" dist="38100" dir="2700000" algn="tl">
                    <a:srgbClr val="000000">
                      <a:alpha val="43137"/>
                    </a:srgbClr>
                  </a:outerShdw>
                </a:effectLst>
              </a:rPr>
              <a:t>Reaction with metals:</a:t>
            </a:r>
          </a:p>
          <a:p>
            <a:pPr>
              <a:buNone/>
            </a:pPr>
            <a:r>
              <a:rPr lang="en-US" dirty="0" smtClean="0"/>
              <a:t>    Hydrogen also forms ionic bonds with some metals, at a high temperature, creating a compound called a </a:t>
            </a:r>
            <a:r>
              <a:rPr lang="en-US" b="1" dirty="0" smtClean="0"/>
              <a:t>hydride</a:t>
            </a:r>
            <a:r>
              <a:rPr lang="en-US" dirty="0" smtClean="0"/>
              <a:t>.</a:t>
            </a:r>
          </a:p>
          <a:p>
            <a:pPr>
              <a:buNone/>
            </a:pPr>
            <a:r>
              <a:rPr lang="en-US" dirty="0" smtClean="0"/>
              <a:t>               H</a:t>
            </a:r>
            <a:r>
              <a:rPr lang="en-US" baseline="-25000" dirty="0" smtClean="0"/>
              <a:t>2</a:t>
            </a:r>
            <a:r>
              <a:rPr lang="en-US" dirty="0" smtClean="0"/>
              <a:t> +2 Na             2 </a:t>
            </a:r>
            <a:r>
              <a:rPr lang="en-US" dirty="0" err="1" smtClean="0"/>
              <a:t>NaH</a:t>
            </a:r>
            <a:r>
              <a:rPr lang="en-US" dirty="0" smtClean="0"/>
              <a:t> </a:t>
            </a:r>
          </a:p>
          <a:p>
            <a:pPr>
              <a:buNone/>
            </a:pPr>
            <a:r>
              <a:rPr lang="en-US" dirty="0" smtClean="0"/>
              <a:t>    Where M is an  alkali metal (e.g. lithium, sodium, potassium, rubidium, cesium, and francium.)</a:t>
            </a:r>
          </a:p>
          <a:p>
            <a:r>
              <a:rPr lang="en-US" b="1" dirty="0" smtClean="0">
                <a:effectLst>
                  <a:outerShdw blurRad="38100" dist="38100" dir="2700000" algn="tl">
                    <a:srgbClr val="000000">
                      <a:alpha val="43137"/>
                    </a:srgbClr>
                  </a:outerShdw>
                </a:effectLst>
              </a:rPr>
              <a:t>Reactions with  metal oxides:</a:t>
            </a:r>
          </a:p>
          <a:p>
            <a:pPr>
              <a:buNone/>
            </a:pPr>
            <a:r>
              <a:rPr lang="en-US" dirty="0" smtClean="0"/>
              <a:t>               H</a:t>
            </a:r>
            <a:r>
              <a:rPr lang="en-US" baseline="-25000" dirty="0" smtClean="0"/>
              <a:t>2</a:t>
            </a:r>
            <a:r>
              <a:rPr lang="en-US" dirty="0" smtClean="0"/>
              <a:t> + </a:t>
            </a:r>
            <a:r>
              <a:rPr lang="en-US" dirty="0" err="1" smtClean="0"/>
              <a:t>CuO</a:t>
            </a:r>
            <a:r>
              <a:rPr lang="en-US" baseline="-25000" dirty="0" smtClean="0"/>
              <a:t> </a:t>
            </a:r>
            <a:r>
              <a:rPr lang="en-US" dirty="0" smtClean="0"/>
              <a:t>         Cu +   H</a:t>
            </a:r>
            <a:r>
              <a:rPr lang="en-US" baseline="-25000" dirty="0" smtClean="0"/>
              <a:t>2</a:t>
            </a:r>
            <a:r>
              <a:rPr lang="en-US" dirty="0" smtClean="0"/>
              <a:t>O     </a:t>
            </a:r>
            <a:endParaRPr lang="en-US" baseline="30000" dirty="0" smtClean="0"/>
          </a:p>
          <a:p>
            <a:endParaRPr lang="en-US" dirty="0" smtClean="0"/>
          </a:p>
          <a:p>
            <a:endParaRPr lang="en-US" dirty="0" smtClean="0"/>
          </a:p>
          <a:p>
            <a:endParaRPr lang="en-US" b="1" dirty="0">
              <a:effectLst>
                <a:outerShdw blurRad="38100" dist="38100" dir="2700000" algn="tl">
                  <a:srgbClr val="000000">
                    <a:alpha val="43137"/>
                  </a:srgbClr>
                </a:outerShdw>
              </a:effectLst>
            </a:endParaRPr>
          </a:p>
        </p:txBody>
      </p:sp>
      <p:cxnSp>
        <p:nvCxnSpPr>
          <p:cNvPr id="11" name="Straight Arrow Connector 10"/>
          <p:cNvCxnSpPr/>
          <p:nvPr/>
        </p:nvCxnSpPr>
        <p:spPr>
          <a:xfrm>
            <a:off x="3124200" y="3429000"/>
            <a:ext cx="74295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276600" y="5562600"/>
            <a:ext cx="6604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457200"/>
            <a:ext cx="8077200" cy="1384995"/>
          </a:xfrm>
          <a:prstGeom prst="rect">
            <a:avLst/>
          </a:prstGeom>
          <a:noFill/>
        </p:spPr>
        <p:txBody>
          <a:bodyPr wrap="square" rtlCol="0">
            <a:spAutoFit/>
          </a:bodyPr>
          <a:lstStyle/>
          <a:p>
            <a:pPr algn="ctr"/>
            <a:r>
              <a:rPr lang="en-US" sz="6000" dirty="0" smtClean="0">
                <a:solidFill>
                  <a:schemeClr val="accent3">
                    <a:lumMod val="40000"/>
                    <a:lumOff val="60000"/>
                  </a:schemeClr>
                </a:solidFill>
                <a:effectLst>
                  <a:glow rad="228600">
                    <a:schemeClr val="accent6">
                      <a:satMod val="175000"/>
                      <a:alpha val="40000"/>
                    </a:schemeClr>
                  </a:glow>
                </a:effectLst>
                <a:latin typeface="Algerian" pitchFamily="82" charset="0"/>
              </a:rPr>
              <a:t>USES  OF HYDROGEN</a:t>
            </a:r>
          </a:p>
          <a:p>
            <a:endParaRPr lang="en-US" sz="2400" dirty="0"/>
          </a:p>
        </p:txBody>
      </p:sp>
      <p:pic>
        <p:nvPicPr>
          <p:cNvPr id="3" name="Picture 5" descr="slide8a copy"/>
          <p:cNvPicPr>
            <a:picLocks noChangeAspect="1" noChangeArrowheads="1"/>
          </p:cNvPicPr>
          <p:nvPr/>
        </p:nvPicPr>
        <p:blipFill>
          <a:blip r:embed="rId2" cstate="print"/>
          <a:srcRect t="20000" r="1639" b="11111"/>
          <a:stretch>
            <a:fillRect/>
          </a:stretch>
        </p:blipFill>
        <p:spPr bwMode="auto">
          <a:xfrm>
            <a:off x="381000" y="1676400"/>
            <a:ext cx="9144000" cy="4724400"/>
          </a:xfrm>
          <a:prstGeom prst="rect">
            <a:avLst/>
          </a:prstGeom>
          <a:noFill/>
        </p:spPr>
      </p:pic>
      <p:sp>
        <p:nvSpPr>
          <p:cNvPr id="4" name="Rectangle 3"/>
          <p:cNvSpPr/>
          <p:nvPr/>
        </p:nvSpPr>
        <p:spPr>
          <a:xfrm>
            <a:off x="533401" y="2373868"/>
            <a:ext cx="2856872" cy="369332"/>
          </a:xfrm>
          <a:prstGeom prst="rect">
            <a:avLst/>
          </a:prstGeom>
        </p:spPr>
        <p:txBody>
          <a:bodyPr wrap="none">
            <a:spAutoFit/>
          </a:bodyPr>
          <a:lstStyle/>
          <a:p>
            <a:pPr marL="342900" indent="-342900">
              <a:buClr>
                <a:srgbClr val="FF9900"/>
              </a:buClr>
              <a:buFont typeface="Webdings" pitchFamily="18" charset="2"/>
              <a:buChar char="4"/>
            </a:pPr>
            <a:r>
              <a:rPr lang="en-US" b="1" dirty="0" smtClean="0">
                <a:solidFill>
                  <a:srgbClr val="FFFFFF"/>
                </a:solidFill>
              </a:rPr>
              <a:t>ENERGY  SECURITY</a:t>
            </a:r>
            <a:endParaRPr lang="en-US" b="1" dirty="0">
              <a:solidFill>
                <a:srgbClr val="FFFFFF"/>
              </a:solidFill>
            </a:endParaRPr>
          </a:p>
        </p:txBody>
      </p:sp>
      <p:sp>
        <p:nvSpPr>
          <p:cNvPr id="5" name="Text Box 8"/>
          <p:cNvSpPr txBox="1">
            <a:spLocks noChangeArrowheads="1"/>
          </p:cNvSpPr>
          <p:nvPr/>
        </p:nvSpPr>
        <p:spPr bwMode="auto">
          <a:xfrm>
            <a:off x="533400" y="3429000"/>
            <a:ext cx="3601307" cy="369332"/>
          </a:xfrm>
          <a:prstGeom prst="rect">
            <a:avLst/>
          </a:prstGeom>
          <a:noFill/>
          <a:ln w="9525">
            <a:noFill/>
            <a:miter lim="800000"/>
            <a:headEnd/>
            <a:tailEnd/>
          </a:ln>
          <a:effectLst/>
        </p:spPr>
        <p:txBody>
          <a:bodyPr wrap="none">
            <a:spAutoFit/>
          </a:bodyPr>
          <a:lstStyle/>
          <a:p>
            <a:pPr marL="342900" indent="-342900">
              <a:buClr>
                <a:srgbClr val="FF9900"/>
              </a:buClr>
              <a:buFont typeface="Webdings" pitchFamily="18" charset="2"/>
              <a:buChar char="4"/>
            </a:pPr>
            <a:r>
              <a:rPr lang="en-US" sz="1800" b="1" i="0" dirty="0">
                <a:solidFill>
                  <a:srgbClr val="FFFFFF"/>
                </a:solidFill>
              </a:rPr>
              <a:t>ECONOMIC </a:t>
            </a:r>
            <a:r>
              <a:rPr lang="en-US" sz="1800" b="1" i="0" dirty="0" smtClean="0">
                <a:solidFill>
                  <a:srgbClr val="FFFFFF"/>
                </a:solidFill>
              </a:rPr>
              <a:t> PROSPERITY</a:t>
            </a:r>
            <a:endParaRPr lang="en-US" sz="1800" b="1" i="0" dirty="0">
              <a:solidFill>
                <a:srgbClr val="FFFFFF"/>
              </a:solidFill>
            </a:endParaRPr>
          </a:p>
        </p:txBody>
      </p:sp>
      <p:sp>
        <p:nvSpPr>
          <p:cNvPr id="6" name="Text Box 6"/>
          <p:cNvSpPr txBox="1">
            <a:spLocks noChangeArrowheads="1"/>
          </p:cNvSpPr>
          <p:nvPr/>
        </p:nvSpPr>
        <p:spPr bwMode="auto">
          <a:xfrm>
            <a:off x="152400" y="4659868"/>
            <a:ext cx="4999830" cy="369332"/>
          </a:xfrm>
          <a:prstGeom prst="rect">
            <a:avLst/>
          </a:prstGeom>
          <a:noFill/>
          <a:ln w="9525">
            <a:noFill/>
            <a:miter lim="800000"/>
            <a:headEnd/>
            <a:tailEnd/>
          </a:ln>
          <a:effectLst/>
        </p:spPr>
        <p:txBody>
          <a:bodyPr wrap="none">
            <a:spAutoFit/>
          </a:bodyPr>
          <a:lstStyle/>
          <a:p>
            <a:pPr marL="800100" lvl="1" indent="-342900">
              <a:buClr>
                <a:srgbClr val="FF9900"/>
              </a:buClr>
              <a:buFont typeface="Webdings" pitchFamily="18" charset="2"/>
              <a:buChar char="4"/>
            </a:pPr>
            <a:r>
              <a:rPr lang="en-US" b="1" i="0" dirty="0">
                <a:solidFill>
                  <a:srgbClr val="FFFFFF"/>
                </a:solidFill>
              </a:rPr>
              <a:t>ENVIRONMENTAL </a:t>
            </a:r>
            <a:r>
              <a:rPr lang="en-US" b="1" i="0" dirty="0" smtClean="0">
                <a:solidFill>
                  <a:srgbClr val="FFFFFF"/>
                </a:solidFill>
              </a:rPr>
              <a:t> STEWARDSHIP</a:t>
            </a:r>
            <a:endParaRPr lang="en-US" b="1" i="0" dirty="0">
              <a:solidFill>
                <a:srgbClr val="FFFFFF"/>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2"/>
                                        </p:tgtEl>
                                        <p:attrNameLst>
                                          <p:attrName>style.color</p:attrName>
                                        </p:attrNameLst>
                                      </p:cBhvr>
                                      <p:by>
                                        <p:hsl h="7200000" s="0" l="0"/>
                                      </p:by>
                                    </p:animClr>
                                    <p:animClr clrSpc="hsl" dir="cw">
                                      <p:cBhvr>
                                        <p:cTn id="7" dur="500" fill="hold"/>
                                        <p:tgtEl>
                                          <p:spTgt spid="2"/>
                                        </p:tgtEl>
                                        <p:attrNameLst>
                                          <p:attrName>fillcolor</p:attrName>
                                        </p:attrNameLst>
                                      </p:cBhvr>
                                      <p:by>
                                        <p:hsl h="7200000" s="0" l="0"/>
                                      </p:by>
                                    </p:animClr>
                                    <p:animClr clrSpc="hsl" dir="cw">
                                      <p:cBhvr>
                                        <p:cTn id="8" dur="500" fill="hold"/>
                                        <p:tgtEl>
                                          <p:spTgt spid="2"/>
                                        </p:tgtEl>
                                        <p:attrNameLst>
                                          <p:attrName>stroke.color</p:attrName>
                                        </p:attrNameLst>
                                      </p:cBhvr>
                                      <p:by>
                                        <p:hsl h="7200000" s="0" l="0"/>
                                      </p:by>
                                    </p:animClr>
                                    <p:set>
                                      <p:cBhvr>
                                        <p:cTn id="9" dur="500" fill="hold"/>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anim calcmode="lin" valueType="num">
                                      <p:cBhvr>
                                        <p:cTn id="15" dur="2000" fill="hold"/>
                                        <p:tgtEl>
                                          <p:spTgt spid="3"/>
                                        </p:tgtEl>
                                        <p:attrNameLst>
                                          <p:attrName>ppt_w</p:attrName>
                                        </p:attrNameLst>
                                      </p:cBhvr>
                                      <p:tavLst>
                                        <p:tav tm="0" fmla="#ppt_w*sin(2.5*pi*$)">
                                          <p:val>
                                            <p:fltVal val="0"/>
                                          </p:val>
                                        </p:tav>
                                        <p:tav tm="100000">
                                          <p:val>
                                            <p:fltVal val="1"/>
                                          </p:val>
                                        </p:tav>
                                      </p:tavLst>
                                    </p:anim>
                                    <p:anim calcmode="lin" valueType="num">
                                      <p:cBhvr>
                                        <p:cTn id="16"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08050" y="304800"/>
            <a:ext cx="8997950" cy="1676400"/>
          </a:xfrm>
        </p:spPr>
        <p:txBody>
          <a:bodyPr/>
          <a:lstStyle/>
          <a:p>
            <a:r>
              <a:rPr lang="en-US" sz="3600" dirty="0" smtClean="0">
                <a:solidFill>
                  <a:schemeClr val="accent5"/>
                </a:solidFill>
              </a:rPr>
              <a:t>Presence of hydrogen in volcanoes and </a:t>
            </a:r>
            <a:br>
              <a:rPr lang="en-US" sz="3600" dirty="0" smtClean="0">
                <a:solidFill>
                  <a:schemeClr val="accent5"/>
                </a:solidFill>
              </a:rPr>
            </a:br>
            <a:r>
              <a:rPr lang="en-US" sz="3600" dirty="0" smtClean="0">
                <a:solidFill>
                  <a:schemeClr val="accent5"/>
                </a:solidFill>
              </a:rPr>
              <a:t>                   in  our  food  particles</a:t>
            </a:r>
            <a:r>
              <a:rPr lang="en-US" sz="3600" dirty="0" smtClean="0">
                <a:solidFill>
                  <a:schemeClr val="tx1"/>
                </a:solidFill>
              </a:rPr>
              <a:t/>
            </a:r>
            <a:br>
              <a:rPr lang="en-US" sz="3600" dirty="0" smtClean="0">
                <a:solidFill>
                  <a:schemeClr val="tx1"/>
                </a:solidFill>
              </a:rPr>
            </a:br>
            <a:r>
              <a:rPr lang="en-US" sz="3600" dirty="0" smtClean="0">
                <a:solidFill>
                  <a:schemeClr val="tx1"/>
                </a:solidFill>
              </a:rPr>
              <a:t>                 </a:t>
            </a:r>
            <a:endParaRPr lang="en-US" sz="3600" dirty="0">
              <a:solidFill>
                <a:schemeClr val="tx1"/>
              </a:solidFill>
            </a:endParaRPr>
          </a:p>
        </p:txBody>
      </p:sp>
      <p:pic>
        <p:nvPicPr>
          <p:cNvPr id="5122" name="Picture 2" descr="C:\Users\abhishek\Downloads\chocolate-theobromine-assigned.jpg"/>
          <p:cNvPicPr>
            <a:picLocks noGrp="1" noChangeAspect="1" noChangeArrowheads="1"/>
          </p:cNvPicPr>
          <p:nvPr>
            <p:ph idx="4294967295"/>
          </p:nvPr>
        </p:nvPicPr>
        <p:blipFill>
          <a:blip r:embed="rId2" cstate="print"/>
          <a:srcRect/>
          <a:stretch>
            <a:fillRect/>
          </a:stretch>
        </p:blipFill>
        <p:spPr bwMode="auto">
          <a:xfrm>
            <a:off x="0" y="2667000"/>
            <a:ext cx="4313238" cy="3733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4" name="Picture 4" descr="C:\Users\abhishek\Downloads\images (3).jpg"/>
          <p:cNvPicPr>
            <a:picLocks noChangeAspect="1" noChangeArrowheads="1"/>
          </p:cNvPicPr>
          <p:nvPr/>
        </p:nvPicPr>
        <p:blipFill>
          <a:blip r:embed="rId3" cstate="print"/>
          <a:srcRect/>
          <a:stretch>
            <a:fillRect/>
          </a:stretch>
        </p:blipFill>
        <p:spPr bwMode="auto">
          <a:xfrm>
            <a:off x="5345618" y="2667000"/>
            <a:ext cx="4230184" cy="3733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anim calcmode="lin" valueType="num">
                                      <p:cBhvr>
                                        <p:cTn id="13" dur="1000" fill="hold"/>
                                        <p:tgtEl>
                                          <p:spTgt spid="5122"/>
                                        </p:tgtEl>
                                        <p:attrNameLst>
                                          <p:attrName>ppt_x</p:attrName>
                                        </p:attrNameLst>
                                      </p:cBhvr>
                                      <p:tavLst>
                                        <p:tav tm="0">
                                          <p:val>
                                            <p:strVal val="#ppt_x"/>
                                          </p:val>
                                        </p:tav>
                                        <p:tav tm="100000">
                                          <p:val>
                                            <p:strVal val="#ppt_x"/>
                                          </p:val>
                                        </p:tav>
                                      </p:tavLst>
                                    </p:anim>
                                    <p:anim calcmode="lin" valueType="num">
                                      <p:cBhvr>
                                        <p:cTn id="14"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5124"/>
                                        </p:tgtEl>
                                        <p:attrNameLst>
                                          <p:attrName>style.visibility</p:attrName>
                                        </p:attrNameLst>
                                      </p:cBhvr>
                                      <p:to>
                                        <p:strVal val="visible"/>
                                      </p:to>
                                    </p:set>
                                    <p:animEffect transition="in" filter="fade">
                                      <p:cBhvr>
                                        <p:cTn id="19" dur="1000"/>
                                        <p:tgtEl>
                                          <p:spTgt spid="5124"/>
                                        </p:tgtEl>
                                      </p:cBhvr>
                                    </p:animEffect>
                                    <p:anim calcmode="lin" valueType="num">
                                      <p:cBhvr>
                                        <p:cTn id="20" dur="1000" fill="hold"/>
                                        <p:tgtEl>
                                          <p:spTgt spid="5124"/>
                                        </p:tgtEl>
                                        <p:attrNameLst>
                                          <p:attrName>ppt_x</p:attrName>
                                        </p:attrNameLst>
                                      </p:cBhvr>
                                      <p:tavLst>
                                        <p:tav tm="0">
                                          <p:val>
                                            <p:strVal val="#ppt_x"/>
                                          </p:val>
                                        </p:tav>
                                        <p:tav tm="100000">
                                          <p:val>
                                            <p:strVal val="#ppt_x"/>
                                          </p:val>
                                        </p:tav>
                                      </p:tavLst>
                                    </p:anim>
                                    <p:anim calcmode="lin" valueType="num">
                                      <p:cBhvr>
                                        <p:cTn id="21" dur="1000" fill="hold"/>
                                        <p:tgtEl>
                                          <p:spTgt spid="5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85900" y="512763"/>
            <a:ext cx="8420100" cy="914400"/>
          </a:xfrm>
        </p:spPr>
        <p:txBody>
          <a:bodyPr/>
          <a:lstStyle/>
          <a:p>
            <a:r>
              <a:rPr lang="en-US" dirty="0" smtClean="0">
                <a:solidFill>
                  <a:schemeClr val="accent5"/>
                </a:solidFill>
              </a:rPr>
              <a:t> </a:t>
            </a:r>
            <a:r>
              <a:rPr lang="en-US" b="1" dirty="0" smtClean="0">
                <a:solidFill>
                  <a:schemeClr val="accent5"/>
                </a:solidFill>
                <a:effectLst>
                  <a:outerShdw blurRad="38100" dist="38100" dir="2700000" algn="tl">
                    <a:srgbClr val="000000">
                      <a:alpha val="43137"/>
                    </a:srgbClr>
                  </a:outerShdw>
                </a:effectLst>
              </a:rPr>
              <a:t>About of hydrogen</a:t>
            </a:r>
            <a:endParaRPr lang="en-US" b="1" dirty="0">
              <a:solidFill>
                <a:schemeClr val="accent5"/>
              </a:solidFill>
              <a:effectLst>
                <a:outerShdw blurRad="38100" dist="38100" dir="2700000" algn="tl">
                  <a:srgbClr val="000000">
                    <a:alpha val="43137"/>
                  </a:srgbClr>
                </a:outerShdw>
              </a:effectLst>
            </a:endParaRPr>
          </a:p>
        </p:txBody>
      </p:sp>
      <p:sp>
        <p:nvSpPr>
          <p:cNvPr id="3" name="Content Placeholder 2"/>
          <p:cNvSpPr>
            <a:spLocks noGrp="1"/>
          </p:cNvSpPr>
          <p:nvPr>
            <p:ph idx="4294967295"/>
          </p:nvPr>
        </p:nvSpPr>
        <p:spPr>
          <a:xfrm>
            <a:off x="1485900" y="1784350"/>
            <a:ext cx="8420100" cy="4572000"/>
          </a:xfrm>
        </p:spPr>
        <p:txBody>
          <a:bodyPr>
            <a:normAutofit/>
          </a:bodyPr>
          <a:lstStyle/>
          <a:p>
            <a:r>
              <a:rPr lang="en-US" dirty="0" smtClean="0"/>
              <a:t>Hydrogen accounts for about 73 percent of the observed mass of the universe and is the most common element in the universe. </a:t>
            </a:r>
          </a:p>
          <a:p>
            <a:r>
              <a:rPr lang="en-US" dirty="0" smtClean="0"/>
              <a:t>Hydrogen atoms were the first atoms to form in the early universe and that the atoms of the other elements formed later from the hydrogen atoms. </a:t>
            </a:r>
          </a:p>
          <a:p>
            <a:r>
              <a:rPr lang="en-US" dirty="0" smtClean="0"/>
              <a:t>About 90 percent of the atoms in the universe are hydrogen, about 9 percent are helium, and all the other elements account for less than 1 percent.</a:t>
            </a:r>
          </a:p>
          <a:p>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1485900" y="512763"/>
            <a:ext cx="8420100" cy="914400"/>
          </a:xfrm>
        </p:spPr>
        <p:txBody>
          <a:bodyPr/>
          <a:lstStyle/>
          <a:p>
            <a:pPr eaLnBrk="1" fontAlgn="auto" hangingPunct="1">
              <a:spcAft>
                <a:spcPts val="0"/>
              </a:spcAft>
              <a:defRPr/>
            </a:pPr>
            <a:r>
              <a:rPr lang="en-US" b="1" dirty="0">
                <a:solidFill>
                  <a:schemeClr val="accent3"/>
                </a:solidFill>
              </a:rPr>
              <a:t>HOW </a:t>
            </a:r>
            <a:r>
              <a:rPr lang="en-US" b="1" dirty="0" smtClean="0">
                <a:solidFill>
                  <a:schemeClr val="accent3"/>
                </a:solidFill>
              </a:rPr>
              <a:t> WAS  HYDRGOEN </a:t>
            </a:r>
            <a:r>
              <a:rPr lang="en-US" b="1" dirty="0">
                <a:solidFill>
                  <a:schemeClr val="accent3"/>
                </a:solidFill>
              </a:rPr>
              <a:t>FOUND</a:t>
            </a:r>
          </a:p>
        </p:txBody>
      </p:sp>
      <p:sp>
        <p:nvSpPr>
          <p:cNvPr id="5123" name="Rectangle 3"/>
          <p:cNvSpPr>
            <a:spLocks noGrp="1" noChangeArrowheads="1"/>
          </p:cNvSpPr>
          <p:nvPr>
            <p:ph idx="4294967295"/>
          </p:nvPr>
        </p:nvSpPr>
        <p:spPr>
          <a:xfrm>
            <a:off x="-29029" y="1981200"/>
            <a:ext cx="8420100" cy="2057400"/>
          </a:xfrm>
        </p:spPr>
        <p:txBody>
          <a:bodyPr/>
          <a:lstStyle/>
          <a:p>
            <a:pPr eaLnBrk="1" hangingPunct="1"/>
            <a:r>
              <a:rPr lang="en-US" dirty="0" smtClean="0"/>
              <a:t>Discovered by Henry Cavendish</a:t>
            </a:r>
          </a:p>
          <a:p>
            <a:pPr eaLnBrk="1" hangingPunct="1"/>
            <a:r>
              <a:rPr lang="en-US" dirty="0" smtClean="0"/>
              <a:t>Hydrogen was discovered in London</a:t>
            </a:r>
          </a:p>
          <a:p>
            <a:pPr eaLnBrk="1" hangingPunct="1"/>
            <a:r>
              <a:rPr lang="en-US" dirty="0" smtClean="0"/>
              <a:t>It was discovered in the year of 1766 y.</a:t>
            </a:r>
          </a:p>
          <a:p>
            <a:pPr eaLnBrk="1" hangingPunct="1"/>
            <a:endParaRPr lang="en-US" dirty="0" smtClean="0"/>
          </a:p>
          <a:p>
            <a:pPr eaLnBrk="1" hangingPunct="1"/>
            <a:endParaRPr lang="en-US" dirty="0" smtClean="0"/>
          </a:p>
          <a:p>
            <a:pPr eaLnBrk="1" hangingPunct="1"/>
            <a:endParaRPr lang="en-US" dirty="0" smtClean="0"/>
          </a:p>
        </p:txBody>
      </p:sp>
      <p:pic>
        <p:nvPicPr>
          <p:cNvPr id="5124" name="Picture 5"/>
          <p:cNvPicPr>
            <a:picLocks noChangeAspect="1" noChangeArrowheads="1"/>
          </p:cNvPicPr>
          <p:nvPr/>
        </p:nvPicPr>
        <p:blipFill>
          <a:blip r:embed="rId2" cstate="print"/>
          <a:srcRect/>
          <a:stretch>
            <a:fillRect/>
          </a:stretch>
        </p:blipFill>
        <p:spPr bwMode="auto">
          <a:xfrm>
            <a:off x="1485901" y="4021931"/>
            <a:ext cx="2254647" cy="2624138"/>
          </a:xfrm>
          <a:prstGeom prst="rect">
            <a:avLst/>
          </a:prstGeom>
          <a:noFill/>
          <a:ln w="9525">
            <a:noFill/>
            <a:miter lim="800000"/>
            <a:headEnd/>
            <a:tailEnd/>
          </a:ln>
        </p:spPr>
      </p:pic>
      <p:pic>
        <p:nvPicPr>
          <p:cNvPr id="5125" name="Picture 6"/>
          <p:cNvPicPr>
            <a:picLocks noChangeAspect="1" noChangeArrowheads="1"/>
          </p:cNvPicPr>
          <p:nvPr/>
        </p:nvPicPr>
        <p:blipFill>
          <a:blip r:embed="rId3" cstate="print"/>
          <a:srcRect/>
          <a:stretch>
            <a:fillRect/>
          </a:stretch>
        </p:blipFill>
        <p:spPr bwMode="auto">
          <a:xfrm>
            <a:off x="5004594" y="4191000"/>
            <a:ext cx="3668316" cy="2286000"/>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123">
                                            <p:txEl>
                                              <p:pRg st="0" end="0"/>
                                            </p:txEl>
                                          </p:spTgt>
                                        </p:tgtEl>
                                        <p:attrNameLst>
                                          <p:attrName>style.visibility</p:attrName>
                                        </p:attrNameLst>
                                      </p:cBhvr>
                                      <p:to>
                                        <p:strVal val="visible"/>
                                      </p:to>
                                    </p:set>
                                    <p:anim calcmode="lin" valueType="num">
                                      <p:cBhvr additive="base">
                                        <p:cTn id="14"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123">
                                            <p:txEl>
                                              <p:pRg st="1" end="1"/>
                                            </p:txEl>
                                          </p:spTgt>
                                        </p:tgtEl>
                                        <p:attrNameLst>
                                          <p:attrName>style.visibility</p:attrName>
                                        </p:attrNameLst>
                                      </p:cBhvr>
                                      <p:to>
                                        <p:strVal val="visible"/>
                                      </p:to>
                                    </p:set>
                                    <p:anim calcmode="lin" valueType="num">
                                      <p:cBhvr additive="base">
                                        <p:cTn id="20"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1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5123">
                                            <p:txEl>
                                              <p:pRg st="2" end="2"/>
                                            </p:txEl>
                                          </p:spTgt>
                                        </p:tgtEl>
                                        <p:attrNameLst>
                                          <p:attrName>style.visibility</p:attrName>
                                        </p:attrNameLst>
                                      </p:cBhvr>
                                      <p:to>
                                        <p:strVal val="visible"/>
                                      </p:to>
                                    </p:set>
                                    <p:anim calcmode="lin" valueType="num">
                                      <p:cBhvr additive="base">
                                        <p:cTn id="26"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51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nodeType="clickEffect">
                                  <p:stCondLst>
                                    <p:cond delay="0"/>
                                  </p:stCondLst>
                                  <p:childTnLst>
                                    <p:animEffect transition="out" filter="fade">
                                      <p:cBhvr>
                                        <p:cTn id="31" dur="500" tmFilter="0, 0; .2, .5; .8, .5; 1, 0"/>
                                        <p:tgtEl>
                                          <p:spTgt spid="5124"/>
                                        </p:tgtEl>
                                      </p:cBhvr>
                                    </p:animEffect>
                                    <p:animScale>
                                      <p:cBhvr>
                                        <p:cTn id="32" dur="250" autoRev="1" fill="hold"/>
                                        <p:tgtEl>
                                          <p:spTgt spid="5124"/>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5125"/>
                                        </p:tgtEl>
                                      </p:cBhvr>
                                    </p:animEffect>
                                    <p:animScale>
                                      <p:cBhvr>
                                        <p:cTn id="37" dur="250" autoRev="1" fill="hold"/>
                                        <p:tgtEl>
                                          <p:spTgt spid="51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512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228600"/>
            <a:ext cx="8305800" cy="914400"/>
          </a:xfrm>
        </p:spPr>
        <p:txBody>
          <a:bodyPr/>
          <a:lstStyle/>
          <a:p>
            <a:r>
              <a:rPr lang="en-US" b="1" dirty="0" smtClean="0">
                <a:solidFill>
                  <a:schemeClr val="accent5"/>
                </a:solidFill>
                <a:effectLst>
                  <a:outerShdw blurRad="38100" dist="38100" dir="2700000" algn="tl">
                    <a:srgbClr val="000000">
                      <a:alpha val="43137"/>
                    </a:srgbClr>
                  </a:outerShdw>
                </a:effectLst>
              </a:rPr>
              <a:t>Important  hydrogen's’ molecules </a:t>
            </a:r>
            <a:endParaRPr lang="en-US" b="1" dirty="0">
              <a:solidFill>
                <a:schemeClr val="accent5"/>
              </a:solidFill>
              <a:effectLst>
                <a:outerShdw blurRad="38100" dist="38100" dir="2700000" algn="tl">
                  <a:srgbClr val="000000">
                    <a:alpha val="43137"/>
                  </a:srgbClr>
                </a:outerShdw>
              </a:effectLst>
            </a:endParaRPr>
          </a:p>
        </p:txBody>
      </p:sp>
      <p:pic>
        <p:nvPicPr>
          <p:cNvPr id="6" name="Content Placeholder 5" descr="C:\Documents and Settings\Aman\Local Settings\Temporary Internet Files\t046580a.bmp"/>
          <p:cNvPicPr>
            <a:picLocks noGrp="1"/>
          </p:cNvPicPr>
          <p:nvPr>
            <p:ph sz="half" idx="4294967295"/>
          </p:nvPr>
        </p:nvPicPr>
        <p:blipFill>
          <a:blip r:embed="rId2" cstate="print"/>
          <a:stretch>
            <a:fillRect/>
          </a:stretch>
        </p:blipFill>
        <p:spPr bwMode="auto">
          <a:xfrm>
            <a:off x="304800" y="1524000"/>
            <a:ext cx="5334000" cy="4038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Content Placeholder 4"/>
          <p:cNvSpPr>
            <a:spLocks noGrp="1"/>
          </p:cNvSpPr>
          <p:nvPr>
            <p:ph sz="half" idx="4294967295"/>
          </p:nvPr>
        </p:nvSpPr>
        <p:spPr>
          <a:xfrm>
            <a:off x="5530850" y="1447800"/>
            <a:ext cx="4375150" cy="5029200"/>
          </a:xfrm>
        </p:spPr>
        <p:txBody>
          <a:bodyPr/>
          <a:lstStyle/>
          <a:p>
            <a:r>
              <a:rPr lang="en-US" sz="2800" b="1" dirty="0" smtClean="0"/>
              <a:t>Common Molecules</a:t>
            </a:r>
            <a:r>
              <a:rPr lang="en-US" b="1" dirty="0" smtClean="0"/>
              <a:t>:</a:t>
            </a:r>
            <a:endParaRPr lang="en-US" dirty="0" smtClean="0"/>
          </a:p>
          <a:p>
            <a:pPr>
              <a:buNone/>
            </a:pPr>
            <a:r>
              <a:rPr lang="en-US" dirty="0" smtClean="0"/>
              <a:t>    </a:t>
            </a:r>
            <a:r>
              <a:rPr lang="en-US" sz="2800" dirty="0" smtClean="0"/>
              <a:t>Many common molecules contain hydrogen. In these molecules, butane contains ten hydrogen atoms, ammonia contains three hydrogen atoms, and water contains two hydrogen atoms.</a:t>
            </a:r>
          </a:p>
          <a:p>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676400"/>
            <a:ext cx="7539243" cy="1015663"/>
          </a:xfrm>
          <a:prstGeom prst="rect">
            <a:avLst/>
          </a:prstGeom>
          <a:solidFill>
            <a:srgbClr val="FF0000"/>
          </a:solidFill>
        </p:spPr>
        <p:txBody>
          <a:bodyPr wrap="none" rtlCol="0">
            <a:spAutoFit/>
          </a:bodyPr>
          <a:lstStyle/>
          <a:p>
            <a:r>
              <a:rPr lang="en-US" sz="6000" b="1" dirty="0" smtClean="0">
                <a:effectLst>
                  <a:outerShdw blurRad="38100" dist="38100" dir="2700000" algn="tl">
                    <a:srgbClr val="000000">
                      <a:alpha val="43137"/>
                    </a:srgbClr>
                  </a:outerShdw>
                </a:effectLst>
              </a:rPr>
              <a:t>USING  HUDROGEN</a:t>
            </a:r>
            <a:endParaRPr lang="ru-RU" sz="6000" b="1" dirty="0">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4"/>
          <p:cNvSpPr>
            <a:spLocks noChangeArrowheads="1"/>
          </p:cNvSpPr>
          <p:nvPr/>
        </p:nvSpPr>
        <p:spPr bwMode="auto">
          <a:xfrm>
            <a:off x="0" y="146050"/>
            <a:ext cx="8585200" cy="1066800"/>
          </a:xfrm>
          <a:prstGeom prst="rect">
            <a:avLst/>
          </a:prstGeom>
          <a:noFill/>
          <a:ln w="9525">
            <a:noFill/>
            <a:miter lim="800000"/>
            <a:headEnd/>
            <a:tailEnd/>
          </a:ln>
        </p:spPr>
        <p:txBody>
          <a:bodyPr lIns="0" tIns="0" rIns="0" bIns="0"/>
          <a:lstStyle/>
          <a:p>
            <a:pPr defTabSz="957263" eaLnBrk="0" fontAlgn="auto" hangingPunct="0">
              <a:spcBef>
                <a:spcPts val="0"/>
              </a:spcBef>
              <a:spcAft>
                <a:spcPts val="0"/>
              </a:spcAft>
              <a:defRPr/>
            </a:pPr>
            <a:endParaRPr lang="en-US" b="1" dirty="0">
              <a:solidFill>
                <a:schemeClr val="bg1"/>
              </a:solidFill>
              <a:effectLst>
                <a:outerShdw blurRad="38100" dist="38100" dir="2700000" algn="tl">
                  <a:srgbClr val="000000"/>
                </a:outerShdw>
              </a:effectLst>
              <a:latin typeface="Arial" charset="0"/>
            </a:endParaRPr>
          </a:p>
        </p:txBody>
      </p:sp>
      <p:sp>
        <p:nvSpPr>
          <p:cNvPr id="16387" name="Text Box 6"/>
          <p:cNvSpPr txBox="1">
            <a:spLocks noChangeArrowheads="1"/>
          </p:cNvSpPr>
          <p:nvPr/>
        </p:nvSpPr>
        <p:spPr bwMode="auto">
          <a:xfrm>
            <a:off x="11362665" y="5405438"/>
            <a:ext cx="184731" cy="369332"/>
          </a:xfrm>
          <a:prstGeom prst="rect">
            <a:avLst/>
          </a:prstGeom>
          <a:noFill/>
          <a:ln w="9525">
            <a:noFill/>
            <a:miter lim="800000"/>
            <a:headEnd/>
            <a:tailEnd/>
          </a:ln>
        </p:spPr>
        <p:txBody>
          <a:bodyPr wrap="none">
            <a:spAutoFit/>
          </a:bodyPr>
          <a:lstStyle/>
          <a:p>
            <a:endParaRPr lang="en-US" dirty="0">
              <a:latin typeface="Calibri" pitchFamily="34" charset="0"/>
            </a:endParaRPr>
          </a:p>
        </p:txBody>
      </p:sp>
      <p:cxnSp>
        <p:nvCxnSpPr>
          <p:cNvPr id="16388" name="AutoShape 9"/>
          <p:cNvCxnSpPr>
            <a:cxnSpLocks noChangeShapeType="1"/>
            <a:endCxn id="16411" idx="1"/>
          </p:cNvCxnSpPr>
          <p:nvPr/>
        </p:nvCxnSpPr>
        <p:spPr bwMode="auto">
          <a:xfrm>
            <a:off x="6082905" y="4173538"/>
            <a:ext cx="1083469" cy="1206500"/>
          </a:xfrm>
          <a:prstGeom prst="bentConnector3">
            <a:avLst>
              <a:gd name="adj1" fmla="val 50634"/>
            </a:avLst>
          </a:prstGeom>
          <a:noFill/>
          <a:ln w="50800">
            <a:solidFill>
              <a:srgbClr val="040C6E"/>
            </a:solidFill>
            <a:miter lim="800000"/>
            <a:headEnd/>
            <a:tailEnd type="stealth" w="med" len="lg"/>
          </a:ln>
        </p:spPr>
      </p:cxnSp>
      <p:cxnSp>
        <p:nvCxnSpPr>
          <p:cNvPr id="16389" name="AutoShape 10"/>
          <p:cNvCxnSpPr>
            <a:cxnSpLocks noChangeShapeType="1"/>
            <a:endCxn id="16414" idx="1"/>
          </p:cNvCxnSpPr>
          <p:nvPr/>
        </p:nvCxnSpPr>
        <p:spPr bwMode="auto">
          <a:xfrm flipV="1">
            <a:off x="6082903" y="2774950"/>
            <a:ext cx="1093788" cy="1398588"/>
          </a:xfrm>
          <a:prstGeom prst="bentConnector3">
            <a:avLst>
              <a:gd name="adj1" fmla="val 50787"/>
            </a:avLst>
          </a:prstGeom>
          <a:noFill/>
          <a:ln w="50800">
            <a:solidFill>
              <a:srgbClr val="040C6E"/>
            </a:solidFill>
            <a:miter lim="800000"/>
            <a:headEnd/>
            <a:tailEnd type="stealth" w="med" len="lg"/>
          </a:ln>
        </p:spPr>
      </p:cxnSp>
      <p:cxnSp>
        <p:nvCxnSpPr>
          <p:cNvPr id="16390" name="AutoShape 11"/>
          <p:cNvCxnSpPr>
            <a:cxnSpLocks noChangeShapeType="1"/>
          </p:cNvCxnSpPr>
          <p:nvPr/>
        </p:nvCxnSpPr>
        <p:spPr bwMode="auto">
          <a:xfrm>
            <a:off x="3271044" y="2166938"/>
            <a:ext cx="1733550" cy="2006600"/>
          </a:xfrm>
          <a:prstGeom prst="bentConnector3">
            <a:avLst>
              <a:gd name="adj1" fmla="val 50000"/>
            </a:avLst>
          </a:prstGeom>
          <a:noFill/>
          <a:ln w="50800">
            <a:solidFill>
              <a:srgbClr val="040C6E"/>
            </a:solidFill>
            <a:miter lim="800000"/>
            <a:headEnd/>
            <a:tailEnd type="stealth" w="med" len="lg"/>
          </a:ln>
        </p:spPr>
      </p:cxnSp>
      <p:cxnSp>
        <p:nvCxnSpPr>
          <p:cNvPr id="16391" name="AutoShape 12"/>
          <p:cNvCxnSpPr>
            <a:cxnSpLocks noChangeShapeType="1"/>
            <a:stCxn id="16405" idx="3"/>
          </p:cNvCxnSpPr>
          <p:nvPr/>
        </p:nvCxnSpPr>
        <p:spPr bwMode="auto">
          <a:xfrm flipV="1">
            <a:off x="3360473" y="4173538"/>
            <a:ext cx="1587367" cy="1909762"/>
          </a:xfrm>
          <a:prstGeom prst="bentConnector3">
            <a:avLst>
              <a:gd name="adj1" fmla="val 47201"/>
            </a:avLst>
          </a:prstGeom>
          <a:noFill/>
          <a:ln w="50800">
            <a:solidFill>
              <a:srgbClr val="040C6E"/>
            </a:solidFill>
            <a:miter lim="800000"/>
            <a:headEnd/>
            <a:tailEnd type="stealth" w="med" len="lg"/>
          </a:ln>
        </p:spPr>
      </p:cxnSp>
      <p:sp>
        <p:nvSpPr>
          <p:cNvPr id="16392" name="Text Box 16"/>
          <p:cNvSpPr txBox="1">
            <a:spLocks noChangeAspect="1" noChangeArrowheads="1"/>
          </p:cNvSpPr>
          <p:nvPr/>
        </p:nvSpPr>
        <p:spPr bwMode="auto">
          <a:xfrm rot="-5400000">
            <a:off x="1139032" y="4647011"/>
            <a:ext cx="2159000" cy="361156"/>
          </a:xfrm>
          <a:prstGeom prst="rect">
            <a:avLst/>
          </a:prstGeom>
          <a:noFill/>
          <a:ln w="9525">
            <a:noFill/>
            <a:miter lim="800000"/>
            <a:headEnd/>
            <a:tailEnd/>
          </a:ln>
        </p:spPr>
        <p:txBody>
          <a:bodyPr vert="eaVert"/>
          <a:lstStyle/>
          <a:p>
            <a:pPr algn="ctr"/>
            <a:endParaRPr lang="en-US" b="1" dirty="0"/>
          </a:p>
        </p:txBody>
      </p:sp>
      <p:sp>
        <p:nvSpPr>
          <p:cNvPr id="16393" name="Rectangle 22"/>
          <p:cNvSpPr>
            <a:spLocks noChangeArrowheads="1"/>
          </p:cNvSpPr>
          <p:nvPr/>
        </p:nvSpPr>
        <p:spPr bwMode="auto">
          <a:xfrm>
            <a:off x="4292601" y="2209802"/>
            <a:ext cx="2308644" cy="646331"/>
          </a:xfrm>
          <a:prstGeom prst="rect">
            <a:avLst/>
          </a:prstGeom>
          <a:noFill/>
          <a:ln w="6350">
            <a:noFill/>
            <a:miter lim="800000"/>
            <a:headEnd/>
            <a:tailEnd/>
          </a:ln>
        </p:spPr>
        <p:txBody>
          <a:bodyPr wrap="none">
            <a:spAutoFit/>
          </a:bodyPr>
          <a:lstStyle/>
          <a:p>
            <a:pPr algn="ctr" eaLnBrk="0" hangingPunct="0"/>
            <a:r>
              <a:rPr lang="en-US" b="1" dirty="0">
                <a:latin typeface="Tahoma" pitchFamily="34" charset="0"/>
              </a:rPr>
              <a:t>HIGH EFFICIENCY</a:t>
            </a:r>
            <a:br>
              <a:rPr lang="en-US" b="1" dirty="0">
                <a:latin typeface="Tahoma" pitchFamily="34" charset="0"/>
              </a:rPr>
            </a:br>
            <a:r>
              <a:rPr lang="en-US" b="1" dirty="0">
                <a:latin typeface="Tahoma" pitchFamily="34" charset="0"/>
              </a:rPr>
              <a:t> &amp; RELIABILITY</a:t>
            </a:r>
          </a:p>
        </p:txBody>
      </p:sp>
      <p:sp>
        <p:nvSpPr>
          <p:cNvPr id="16394" name="Rectangle 23"/>
          <p:cNvSpPr>
            <a:spLocks noChangeArrowheads="1"/>
          </p:cNvSpPr>
          <p:nvPr/>
        </p:nvSpPr>
        <p:spPr bwMode="auto">
          <a:xfrm>
            <a:off x="4292601" y="4648202"/>
            <a:ext cx="2299026" cy="646331"/>
          </a:xfrm>
          <a:prstGeom prst="rect">
            <a:avLst/>
          </a:prstGeom>
          <a:noFill/>
          <a:ln w="6350">
            <a:noFill/>
            <a:miter lim="800000"/>
            <a:headEnd/>
            <a:tailEnd/>
          </a:ln>
        </p:spPr>
        <p:txBody>
          <a:bodyPr wrap="none">
            <a:spAutoFit/>
          </a:bodyPr>
          <a:lstStyle/>
          <a:p>
            <a:pPr algn="ctr">
              <a:spcBef>
                <a:spcPct val="105000"/>
              </a:spcBef>
            </a:pPr>
            <a:r>
              <a:rPr lang="en-US" b="1" dirty="0">
                <a:latin typeface="Tahoma" pitchFamily="34" charset="0"/>
              </a:rPr>
              <a:t>ZERO/NEAR ZERO</a:t>
            </a:r>
            <a:br>
              <a:rPr lang="en-US" b="1" dirty="0">
                <a:latin typeface="Tahoma" pitchFamily="34" charset="0"/>
              </a:rPr>
            </a:br>
            <a:r>
              <a:rPr lang="en-US" b="1" dirty="0">
                <a:latin typeface="Tahoma" pitchFamily="34" charset="0"/>
              </a:rPr>
              <a:t>EMISSIONS</a:t>
            </a:r>
          </a:p>
        </p:txBody>
      </p:sp>
      <p:grpSp>
        <p:nvGrpSpPr>
          <p:cNvPr id="2" name="Group 35"/>
          <p:cNvGrpSpPr>
            <a:grpSpLocks/>
          </p:cNvGrpSpPr>
          <p:nvPr/>
        </p:nvGrpSpPr>
        <p:grpSpPr bwMode="auto">
          <a:xfrm>
            <a:off x="4953002" y="2819400"/>
            <a:ext cx="1248569" cy="1752600"/>
            <a:chOff x="2880" y="1200"/>
            <a:chExt cx="1158" cy="1636"/>
          </a:xfrm>
        </p:grpSpPr>
        <p:pic>
          <p:nvPicPr>
            <p:cNvPr id="16417" name="Picture 5" descr="hydrogen"/>
            <p:cNvPicPr>
              <a:picLocks noChangeAspect="1" noChangeArrowheads="1"/>
            </p:cNvPicPr>
            <p:nvPr/>
          </p:nvPicPr>
          <p:blipFill>
            <a:blip r:embed="rId3" cstate="print"/>
            <a:srcRect/>
            <a:stretch>
              <a:fillRect/>
            </a:stretch>
          </p:blipFill>
          <p:spPr bwMode="auto">
            <a:xfrm>
              <a:off x="2928" y="2092"/>
              <a:ext cx="1000" cy="744"/>
            </a:xfrm>
            <a:prstGeom prst="rect">
              <a:avLst/>
            </a:prstGeom>
            <a:noFill/>
            <a:ln w="9525">
              <a:noFill/>
              <a:miter lim="800000"/>
              <a:headEnd/>
              <a:tailEnd/>
            </a:ln>
          </p:spPr>
        </p:pic>
        <p:pic>
          <p:nvPicPr>
            <p:cNvPr id="16418" name="Picture 24"/>
            <p:cNvPicPr>
              <a:picLocks noChangeAspect="1" noChangeArrowheads="1"/>
            </p:cNvPicPr>
            <p:nvPr/>
          </p:nvPicPr>
          <p:blipFill>
            <a:blip r:embed="rId4" cstate="print"/>
            <a:srcRect/>
            <a:stretch>
              <a:fillRect/>
            </a:stretch>
          </p:blipFill>
          <p:spPr bwMode="auto">
            <a:xfrm>
              <a:off x="2880" y="1200"/>
              <a:ext cx="1158" cy="1411"/>
            </a:xfrm>
            <a:prstGeom prst="rect">
              <a:avLst/>
            </a:prstGeom>
            <a:noFill/>
            <a:ln w="9525">
              <a:noFill/>
              <a:miter lim="800000"/>
              <a:headEnd/>
              <a:tailEnd/>
            </a:ln>
          </p:spPr>
        </p:pic>
      </p:grpSp>
      <p:grpSp>
        <p:nvGrpSpPr>
          <p:cNvPr id="3" name="Group 33"/>
          <p:cNvGrpSpPr>
            <a:grpSpLocks/>
          </p:cNvGrpSpPr>
          <p:nvPr/>
        </p:nvGrpSpPr>
        <p:grpSpPr bwMode="auto">
          <a:xfrm>
            <a:off x="7181850" y="1524000"/>
            <a:ext cx="2268406" cy="2438400"/>
            <a:chOff x="4313" y="960"/>
            <a:chExt cx="1319" cy="1536"/>
          </a:xfrm>
        </p:grpSpPr>
        <p:sp>
          <p:nvSpPr>
            <p:cNvPr id="16414" name="Rectangle 3"/>
            <p:cNvSpPr>
              <a:spLocks noChangeArrowheads="1"/>
            </p:cNvSpPr>
            <p:nvPr/>
          </p:nvSpPr>
          <p:spPr bwMode="auto">
            <a:xfrm>
              <a:off x="4320" y="999"/>
              <a:ext cx="1312" cy="1497"/>
            </a:xfrm>
            <a:prstGeom prst="rect">
              <a:avLst/>
            </a:prstGeom>
            <a:solidFill>
              <a:srgbClr val="FFFF00"/>
            </a:solidFill>
            <a:ln w="31750">
              <a:solidFill>
                <a:schemeClr val="tx1"/>
              </a:solidFill>
              <a:miter lim="800000"/>
              <a:headEnd/>
              <a:tailEnd/>
            </a:ln>
          </p:spPr>
          <p:txBody>
            <a:bodyPr wrap="none" anchor="ctr"/>
            <a:lstStyle/>
            <a:p>
              <a:pPr algn="ctr" eaLnBrk="0" hangingPunct="0"/>
              <a:r>
                <a:rPr lang="en-US" sz="2000" dirty="0">
                  <a:latin typeface="Times" pitchFamily="18" charset="0"/>
                </a:rPr>
                <a:t>.</a:t>
              </a:r>
            </a:p>
          </p:txBody>
        </p:sp>
        <p:sp>
          <p:nvSpPr>
            <p:cNvPr id="16415" name="Text Box 8"/>
            <p:cNvSpPr txBox="1">
              <a:spLocks noChangeArrowheads="1"/>
            </p:cNvSpPr>
            <p:nvPr/>
          </p:nvSpPr>
          <p:spPr bwMode="auto">
            <a:xfrm>
              <a:off x="4313" y="960"/>
              <a:ext cx="1296" cy="531"/>
            </a:xfrm>
            <a:prstGeom prst="rect">
              <a:avLst/>
            </a:prstGeom>
            <a:noFill/>
            <a:ln w="25400">
              <a:noFill/>
              <a:miter lim="800000"/>
              <a:headEnd/>
              <a:tailEnd/>
            </a:ln>
          </p:spPr>
          <p:txBody>
            <a:bodyPr/>
            <a:lstStyle/>
            <a:p>
              <a:pPr algn="ctr">
                <a:spcBef>
                  <a:spcPct val="75000"/>
                </a:spcBef>
              </a:pPr>
              <a:endParaRPr lang="en-US" sz="1600" b="1" dirty="0"/>
            </a:p>
            <a:p>
              <a:pPr algn="ctr">
                <a:lnSpc>
                  <a:spcPct val="70000"/>
                </a:lnSpc>
                <a:spcBef>
                  <a:spcPct val="5000"/>
                </a:spcBef>
              </a:pPr>
              <a:r>
                <a:rPr lang="en-US" sz="2000" b="1" dirty="0">
                  <a:solidFill>
                    <a:schemeClr val="bg1"/>
                  </a:solidFill>
                </a:rPr>
                <a:t>Transportation</a:t>
              </a:r>
            </a:p>
          </p:txBody>
        </p:sp>
        <p:pic>
          <p:nvPicPr>
            <p:cNvPr id="16416" name="Picture 26" descr="X02CO_CC01L"/>
            <p:cNvPicPr>
              <a:picLocks noChangeArrowheads="1"/>
            </p:cNvPicPr>
            <p:nvPr/>
          </p:nvPicPr>
          <p:blipFill>
            <a:blip r:embed="rId5" cstate="print">
              <a:lum contrast="-18000"/>
            </a:blip>
            <a:srcRect t="24249"/>
            <a:stretch>
              <a:fillRect/>
            </a:stretch>
          </p:blipFill>
          <p:spPr bwMode="auto">
            <a:xfrm>
              <a:off x="4365" y="1464"/>
              <a:ext cx="1228" cy="931"/>
            </a:xfrm>
            <a:prstGeom prst="rect">
              <a:avLst/>
            </a:prstGeom>
            <a:noFill/>
            <a:ln w="9525">
              <a:noFill/>
              <a:miter lim="800000"/>
              <a:headEnd/>
              <a:tailEnd/>
            </a:ln>
          </p:spPr>
        </p:pic>
      </p:grpSp>
      <p:grpSp>
        <p:nvGrpSpPr>
          <p:cNvPr id="4" name="Group 34"/>
          <p:cNvGrpSpPr>
            <a:grpSpLocks/>
          </p:cNvGrpSpPr>
          <p:nvPr/>
        </p:nvGrpSpPr>
        <p:grpSpPr bwMode="auto">
          <a:xfrm>
            <a:off x="7181851" y="4191000"/>
            <a:ext cx="2256367" cy="2376488"/>
            <a:chOff x="4320" y="2620"/>
            <a:chExt cx="1312" cy="1497"/>
          </a:xfrm>
        </p:grpSpPr>
        <p:sp>
          <p:nvSpPr>
            <p:cNvPr id="16411" name="Rectangle 2"/>
            <p:cNvSpPr>
              <a:spLocks noChangeArrowheads="1"/>
            </p:cNvSpPr>
            <p:nvPr/>
          </p:nvSpPr>
          <p:spPr bwMode="auto">
            <a:xfrm>
              <a:off x="4320" y="2620"/>
              <a:ext cx="1312" cy="1497"/>
            </a:xfrm>
            <a:prstGeom prst="rect">
              <a:avLst/>
            </a:prstGeom>
            <a:solidFill>
              <a:srgbClr val="FFFF00"/>
            </a:solidFill>
            <a:ln w="28575">
              <a:solidFill>
                <a:schemeClr val="tx1"/>
              </a:solidFill>
              <a:miter lim="800000"/>
              <a:headEnd/>
              <a:tailEnd/>
            </a:ln>
          </p:spPr>
          <p:txBody>
            <a:bodyPr wrap="none" anchor="ctr"/>
            <a:lstStyle/>
            <a:p>
              <a:endParaRPr lang="en-US" dirty="0">
                <a:latin typeface="Calibri" pitchFamily="34" charset="0"/>
              </a:endParaRPr>
            </a:p>
          </p:txBody>
        </p:sp>
        <p:sp>
          <p:nvSpPr>
            <p:cNvPr id="16412" name="Text Box 7"/>
            <p:cNvSpPr txBox="1">
              <a:spLocks noChangeArrowheads="1"/>
            </p:cNvSpPr>
            <p:nvPr/>
          </p:nvSpPr>
          <p:spPr bwMode="auto">
            <a:xfrm>
              <a:off x="4409" y="2688"/>
              <a:ext cx="1139" cy="519"/>
            </a:xfrm>
            <a:prstGeom prst="rect">
              <a:avLst/>
            </a:prstGeom>
            <a:solidFill>
              <a:srgbClr val="FFFF00"/>
            </a:solidFill>
            <a:ln w="25400">
              <a:noFill/>
              <a:miter lim="800000"/>
              <a:headEnd/>
              <a:tailEnd/>
            </a:ln>
          </p:spPr>
          <p:txBody>
            <a:bodyPr tIns="137160"/>
            <a:lstStyle/>
            <a:p>
              <a:pPr algn="ctr">
                <a:spcBef>
                  <a:spcPct val="50000"/>
                </a:spcBef>
              </a:pPr>
              <a:r>
                <a:rPr lang="en-US" b="1" dirty="0">
                  <a:solidFill>
                    <a:schemeClr val="bg1"/>
                  </a:solidFill>
                </a:rPr>
                <a:t>Distributed</a:t>
              </a:r>
              <a:r>
                <a:rPr lang="en-US" b="1" dirty="0"/>
                <a:t> </a:t>
              </a:r>
              <a:r>
                <a:rPr lang="en-US" b="1" dirty="0">
                  <a:solidFill>
                    <a:schemeClr val="bg1"/>
                  </a:solidFill>
                </a:rPr>
                <a:t>Generation</a:t>
              </a:r>
            </a:p>
          </p:txBody>
        </p:sp>
        <p:pic>
          <p:nvPicPr>
            <p:cNvPr id="16413" name="Picture 27" descr="AK post office fcs"/>
            <p:cNvPicPr>
              <a:picLocks noChangeArrowheads="1"/>
            </p:cNvPicPr>
            <p:nvPr/>
          </p:nvPicPr>
          <p:blipFill>
            <a:blip r:embed="rId6" cstate="print"/>
            <a:srcRect l="8731" t="29524" r="50067" b="26428"/>
            <a:stretch>
              <a:fillRect/>
            </a:stretch>
          </p:blipFill>
          <p:spPr bwMode="auto">
            <a:xfrm>
              <a:off x="4377" y="3184"/>
              <a:ext cx="1200" cy="888"/>
            </a:xfrm>
            <a:prstGeom prst="rect">
              <a:avLst/>
            </a:prstGeom>
            <a:noFill/>
            <a:ln w="9525">
              <a:noFill/>
              <a:miter lim="800000"/>
              <a:headEnd/>
              <a:tailEnd/>
            </a:ln>
          </p:spPr>
        </p:pic>
      </p:grpSp>
      <p:grpSp>
        <p:nvGrpSpPr>
          <p:cNvPr id="5" name="Group 32"/>
          <p:cNvGrpSpPr>
            <a:grpSpLocks/>
          </p:cNvGrpSpPr>
          <p:nvPr/>
        </p:nvGrpSpPr>
        <p:grpSpPr bwMode="auto">
          <a:xfrm>
            <a:off x="428227" y="1770063"/>
            <a:ext cx="3339837" cy="4783138"/>
            <a:chOff x="227" y="1028"/>
            <a:chExt cx="1942" cy="3013"/>
          </a:xfrm>
        </p:grpSpPr>
        <p:sp>
          <p:nvSpPr>
            <p:cNvPr id="16400" name="Rectangle 13"/>
            <p:cNvSpPr>
              <a:spLocks noChangeArrowheads="1"/>
            </p:cNvSpPr>
            <p:nvPr/>
          </p:nvSpPr>
          <p:spPr bwMode="auto">
            <a:xfrm>
              <a:off x="233" y="1028"/>
              <a:ext cx="1728" cy="1084"/>
            </a:xfrm>
            <a:prstGeom prst="rect">
              <a:avLst/>
            </a:prstGeom>
            <a:solidFill>
              <a:srgbClr val="CCFF66"/>
            </a:solidFill>
            <a:ln w="50800">
              <a:noFill/>
              <a:miter lim="800000"/>
              <a:headEnd/>
              <a:tailEnd/>
            </a:ln>
          </p:spPr>
          <p:txBody>
            <a:bodyPr wrap="none" anchor="ctr"/>
            <a:lstStyle/>
            <a:p>
              <a:endParaRPr lang="en-US" dirty="0">
                <a:latin typeface="Calibri" pitchFamily="34" charset="0"/>
              </a:endParaRPr>
            </a:p>
          </p:txBody>
        </p:sp>
        <p:sp>
          <p:nvSpPr>
            <p:cNvPr id="16401" name="Text Box 14"/>
            <p:cNvSpPr txBox="1">
              <a:spLocks noChangeArrowheads="1"/>
            </p:cNvSpPr>
            <p:nvPr/>
          </p:nvSpPr>
          <p:spPr bwMode="auto">
            <a:xfrm>
              <a:off x="1104" y="1152"/>
              <a:ext cx="864" cy="851"/>
            </a:xfrm>
            <a:prstGeom prst="rect">
              <a:avLst/>
            </a:prstGeom>
            <a:solidFill>
              <a:srgbClr val="CCFF66"/>
            </a:solidFill>
            <a:ln w="25400">
              <a:noFill/>
              <a:miter lim="800000"/>
              <a:headEnd/>
              <a:tailEnd/>
            </a:ln>
          </p:spPr>
          <p:txBody>
            <a:bodyPr anchor="ctr"/>
            <a:lstStyle/>
            <a:p>
              <a:pPr algn="ctr">
                <a:lnSpc>
                  <a:spcPct val="90000"/>
                </a:lnSpc>
              </a:pPr>
              <a:r>
                <a:rPr lang="en-US" sz="1700" b="1" dirty="0">
                  <a:solidFill>
                    <a:schemeClr val="bg1"/>
                  </a:solidFill>
                </a:rPr>
                <a:t>Biomass</a:t>
              </a:r>
            </a:p>
            <a:p>
              <a:pPr algn="ctr">
                <a:lnSpc>
                  <a:spcPct val="90000"/>
                </a:lnSpc>
              </a:pPr>
              <a:endParaRPr lang="en-US" sz="800" b="1" dirty="0">
                <a:solidFill>
                  <a:schemeClr val="bg1"/>
                </a:solidFill>
              </a:endParaRPr>
            </a:p>
            <a:p>
              <a:pPr algn="ctr">
                <a:lnSpc>
                  <a:spcPct val="90000"/>
                </a:lnSpc>
              </a:pPr>
              <a:r>
                <a:rPr lang="en-US" sz="1700" b="1" dirty="0">
                  <a:solidFill>
                    <a:schemeClr val="bg1"/>
                  </a:solidFill>
                </a:rPr>
                <a:t>Hydro</a:t>
              </a:r>
            </a:p>
            <a:p>
              <a:pPr algn="ctr">
                <a:lnSpc>
                  <a:spcPct val="90000"/>
                </a:lnSpc>
              </a:pPr>
              <a:endParaRPr lang="en-US" sz="800" b="1" dirty="0">
                <a:solidFill>
                  <a:schemeClr val="bg1"/>
                </a:solidFill>
              </a:endParaRPr>
            </a:p>
            <a:p>
              <a:pPr algn="ctr">
                <a:lnSpc>
                  <a:spcPct val="90000"/>
                </a:lnSpc>
              </a:pPr>
              <a:r>
                <a:rPr lang="en-US" sz="1700" b="1" dirty="0">
                  <a:solidFill>
                    <a:schemeClr val="bg1"/>
                  </a:solidFill>
                </a:rPr>
                <a:t>Wind</a:t>
              </a:r>
            </a:p>
            <a:p>
              <a:pPr algn="ctr">
                <a:lnSpc>
                  <a:spcPct val="90000"/>
                </a:lnSpc>
              </a:pPr>
              <a:endParaRPr lang="en-US" sz="800" b="1" dirty="0">
                <a:solidFill>
                  <a:schemeClr val="bg1"/>
                </a:solidFill>
              </a:endParaRPr>
            </a:p>
            <a:p>
              <a:pPr algn="ctr">
                <a:lnSpc>
                  <a:spcPct val="90000"/>
                </a:lnSpc>
              </a:pPr>
              <a:r>
                <a:rPr lang="en-US" sz="1700" b="1" dirty="0">
                  <a:solidFill>
                    <a:schemeClr val="bg1"/>
                  </a:solidFill>
                </a:rPr>
                <a:t>Solar</a:t>
              </a:r>
            </a:p>
            <a:p>
              <a:pPr algn="ctr">
                <a:lnSpc>
                  <a:spcPct val="90000"/>
                </a:lnSpc>
              </a:pPr>
              <a:endParaRPr lang="en-US" sz="800" b="1" dirty="0">
                <a:solidFill>
                  <a:schemeClr val="bg1"/>
                </a:solidFill>
              </a:endParaRPr>
            </a:p>
            <a:p>
              <a:pPr algn="ctr">
                <a:lnSpc>
                  <a:spcPct val="90000"/>
                </a:lnSpc>
              </a:pPr>
              <a:r>
                <a:rPr lang="en-US" sz="1600" b="1" dirty="0">
                  <a:solidFill>
                    <a:schemeClr val="bg1"/>
                  </a:solidFill>
                </a:rPr>
                <a:t>Geothermal</a:t>
              </a:r>
            </a:p>
          </p:txBody>
        </p:sp>
        <p:sp>
          <p:nvSpPr>
            <p:cNvPr id="16402" name="Rectangle 15"/>
            <p:cNvSpPr>
              <a:spLocks noChangeArrowheads="1"/>
            </p:cNvSpPr>
            <p:nvPr/>
          </p:nvSpPr>
          <p:spPr bwMode="auto">
            <a:xfrm>
              <a:off x="240" y="2112"/>
              <a:ext cx="1728" cy="1920"/>
            </a:xfrm>
            <a:prstGeom prst="rect">
              <a:avLst/>
            </a:prstGeom>
            <a:solidFill>
              <a:srgbClr val="FFCC00"/>
            </a:solidFill>
            <a:ln w="50800">
              <a:noFill/>
              <a:miter lim="800000"/>
              <a:headEnd/>
              <a:tailEnd/>
            </a:ln>
          </p:spPr>
          <p:txBody>
            <a:bodyPr wrap="none" anchor="ctr"/>
            <a:lstStyle/>
            <a:p>
              <a:endParaRPr lang="en-US" dirty="0">
                <a:latin typeface="Calibri" pitchFamily="34" charset="0"/>
              </a:endParaRPr>
            </a:p>
          </p:txBody>
        </p:sp>
        <p:sp>
          <p:nvSpPr>
            <p:cNvPr id="16403" name="Text Box 17"/>
            <p:cNvSpPr txBox="1">
              <a:spLocks noChangeArrowheads="1"/>
            </p:cNvSpPr>
            <p:nvPr/>
          </p:nvSpPr>
          <p:spPr bwMode="auto">
            <a:xfrm>
              <a:off x="1168" y="3033"/>
              <a:ext cx="727" cy="481"/>
            </a:xfrm>
            <a:prstGeom prst="rect">
              <a:avLst/>
            </a:prstGeom>
            <a:solidFill>
              <a:srgbClr val="FFCC00"/>
            </a:solidFill>
            <a:ln w="25400">
              <a:noFill/>
              <a:miter lim="800000"/>
              <a:headEnd/>
              <a:tailEnd/>
            </a:ln>
          </p:spPr>
          <p:txBody>
            <a:bodyPr anchor="ctr"/>
            <a:lstStyle/>
            <a:p>
              <a:pPr algn="ctr">
                <a:spcBef>
                  <a:spcPct val="50000"/>
                </a:spcBef>
              </a:pPr>
              <a:r>
                <a:rPr lang="en-US" sz="1700" b="1" dirty="0">
                  <a:solidFill>
                    <a:schemeClr val="bg1"/>
                  </a:solidFill>
                </a:rPr>
                <a:t>Coal</a:t>
              </a:r>
            </a:p>
          </p:txBody>
        </p:sp>
        <p:sp>
          <p:nvSpPr>
            <p:cNvPr id="16404" name="Text Box 18"/>
            <p:cNvSpPr txBox="1">
              <a:spLocks noChangeArrowheads="1"/>
            </p:cNvSpPr>
            <p:nvPr/>
          </p:nvSpPr>
          <p:spPr bwMode="auto">
            <a:xfrm>
              <a:off x="1205" y="2112"/>
              <a:ext cx="727" cy="480"/>
            </a:xfrm>
            <a:prstGeom prst="rect">
              <a:avLst/>
            </a:prstGeom>
            <a:solidFill>
              <a:srgbClr val="FFCC00"/>
            </a:solidFill>
            <a:ln w="25400">
              <a:noFill/>
              <a:miter lim="800000"/>
              <a:headEnd/>
              <a:tailEnd/>
            </a:ln>
          </p:spPr>
          <p:txBody>
            <a:bodyPr anchor="ctr"/>
            <a:lstStyle/>
            <a:p>
              <a:pPr algn="ctr">
                <a:spcBef>
                  <a:spcPct val="50000"/>
                </a:spcBef>
              </a:pPr>
              <a:r>
                <a:rPr lang="en-US" sz="1700" b="1" dirty="0">
                  <a:solidFill>
                    <a:schemeClr val="bg1"/>
                  </a:solidFill>
                </a:rPr>
                <a:t>Nuclear</a:t>
              </a:r>
            </a:p>
          </p:txBody>
        </p:sp>
        <p:sp>
          <p:nvSpPr>
            <p:cNvPr id="16405" name="Text Box 19"/>
            <p:cNvSpPr txBox="1">
              <a:spLocks noChangeArrowheads="1"/>
            </p:cNvSpPr>
            <p:nvPr/>
          </p:nvSpPr>
          <p:spPr bwMode="auto">
            <a:xfrm>
              <a:off x="1205" y="3504"/>
              <a:ext cx="727" cy="481"/>
            </a:xfrm>
            <a:prstGeom prst="rect">
              <a:avLst/>
            </a:prstGeom>
            <a:solidFill>
              <a:srgbClr val="FFCC00"/>
            </a:solidFill>
            <a:ln w="25400">
              <a:noFill/>
              <a:miter lim="800000"/>
              <a:headEnd/>
              <a:tailEnd/>
            </a:ln>
          </p:spPr>
          <p:txBody>
            <a:bodyPr anchor="ctr"/>
            <a:lstStyle/>
            <a:p>
              <a:pPr algn="ctr">
                <a:spcBef>
                  <a:spcPct val="50000"/>
                </a:spcBef>
              </a:pPr>
              <a:r>
                <a:rPr lang="en-US" sz="1700" b="1" dirty="0">
                  <a:solidFill>
                    <a:schemeClr val="bg1"/>
                  </a:solidFill>
                </a:rPr>
                <a:t>Natural</a:t>
              </a:r>
              <a:r>
                <a:rPr lang="en-US" b="1" dirty="0">
                  <a:solidFill>
                    <a:schemeClr val="bg1"/>
                  </a:solidFill>
                </a:rPr>
                <a:t> </a:t>
              </a:r>
              <a:r>
                <a:rPr lang="en-US" sz="1700" b="1" dirty="0">
                  <a:solidFill>
                    <a:schemeClr val="bg1"/>
                  </a:solidFill>
                </a:rPr>
                <a:t>Gas</a:t>
              </a:r>
            </a:p>
          </p:txBody>
        </p:sp>
        <p:sp>
          <p:nvSpPr>
            <p:cNvPr id="16406" name="Text Box 20"/>
            <p:cNvSpPr txBox="1">
              <a:spLocks noChangeArrowheads="1"/>
            </p:cNvSpPr>
            <p:nvPr/>
          </p:nvSpPr>
          <p:spPr bwMode="auto">
            <a:xfrm>
              <a:off x="1205" y="2591"/>
              <a:ext cx="727" cy="481"/>
            </a:xfrm>
            <a:prstGeom prst="rect">
              <a:avLst/>
            </a:prstGeom>
            <a:solidFill>
              <a:srgbClr val="FFCC00"/>
            </a:solidFill>
            <a:ln w="25400">
              <a:noFill/>
              <a:miter lim="800000"/>
              <a:headEnd/>
              <a:tailEnd/>
            </a:ln>
          </p:spPr>
          <p:txBody>
            <a:bodyPr anchor="ctr"/>
            <a:lstStyle/>
            <a:p>
              <a:pPr algn="ctr">
                <a:spcBef>
                  <a:spcPct val="50000"/>
                </a:spcBef>
              </a:pPr>
              <a:r>
                <a:rPr lang="en-US" sz="1700" b="1" dirty="0">
                  <a:solidFill>
                    <a:schemeClr val="bg1"/>
                  </a:solidFill>
                </a:rPr>
                <a:t>Oil</a:t>
              </a:r>
            </a:p>
          </p:txBody>
        </p:sp>
        <p:sp>
          <p:nvSpPr>
            <p:cNvPr id="16407" name="Text Box 21"/>
            <p:cNvSpPr txBox="1">
              <a:spLocks noChangeArrowheads="1"/>
            </p:cNvSpPr>
            <p:nvPr/>
          </p:nvSpPr>
          <p:spPr bwMode="auto">
            <a:xfrm rot="16200000">
              <a:off x="1267" y="3138"/>
              <a:ext cx="1574" cy="231"/>
            </a:xfrm>
            <a:prstGeom prst="rect">
              <a:avLst/>
            </a:prstGeom>
            <a:solidFill>
              <a:srgbClr val="FFCC00"/>
            </a:solidFill>
            <a:ln w="9525">
              <a:noFill/>
              <a:miter lim="800000"/>
              <a:headEnd/>
              <a:tailEnd/>
            </a:ln>
          </p:spPr>
          <p:txBody>
            <a:bodyPr/>
            <a:lstStyle/>
            <a:p>
              <a:pPr algn="ctr">
                <a:spcBef>
                  <a:spcPct val="50000"/>
                </a:spcBef>
              </a:pPr>
              <a:r>
                <a:rPr lang="en-US" sz="1400" b="1" dirty="0">
                  <a:solidFill>
                    <a:schemeClr val="bg1"/>
                  </a:solidFill>
                </a:rPr>
                <a:t>With Carbon Sequestration</a:t>
              </a:r>
            </a:p>
          </p:txBody>
        </p:sp>
        <p:pic>
          <p:nvPicPr>
            <p:cNvPr id="16408" name="Picture 25" descr="hydrogen"/>
            <p:cNvPicPr>
              <a:picLocks noChangeArrowheads="1"/>
            </p:cNvPicPr>
            <p:nvPr/>
          </p:nvPicPr>
          <p:blipFill>
            <a:blip r:embed="rId7" cstate="print"/>
            <a:srcRect/>
            <a:stretch>
              <a:fillRect/>
            </a:stretch>
          </p:blipFill>
          <p:spPr bwMode="auto">
            <a:xfrm>
              <a:off x="240" y="2880"/>
              <a:ext cx="864" cy="1155"/>
            </a:xfrm>
            <a:prstGeom prst="rect">
              <a:avLst/>
            </a:prstGeom>
            <a:noFill/>
            <a:ln w="9525">
              <a:noFill/>
              <a:miter lim="800000"/>
              <a:headEnd/>
              <a:tailEnd/>
            </a:ln>
          </p:spPr>
        </p:pic>
        <p:pic>
          <p:nvPicPr>
            <p:cNvPr id="16409" name="Picture 30" descr="10364 sun wind"/>
            <p:cNvPicPr>
              <a:picLocks noChangeArrowheads="1"/>
            </p:cNvPicPr>
            <p:nvPr/>
          </p:nvPicPr>
          <p:blipFill>
            <a:blip r:embed="rId8" cstate="print"/>
            <a:srcRect r="53439" b="10985"/>
            <a:stretch>
              <a:fillRect/>
            </a:stretch>
          </p:blipFill>
          <p:spPr bwMode="auto">
            <a:xfrm>
              <a:off x="227" y="1121"/>
              <a:ext cx="870" cy="1095"/>
            </a:xfrm>
            <a:prstGeom prst="rect">
              <a:avLst/>
            </a:prstGeom>
            <a:noFill/>
            <a:ln w="9525">
              <a:noFill/>
              <a:miter lim="800000"/>
              <a:headEnd/>
              <a:tailEnd/>
            </a:ln>
          </p:spPr>
        </p:pic>
        <p:pic>
          <p:nvPicPr>
            <p:cNvPr id="16410" name="Picture 31" descr="3085480 nuclear power plant"/>
            <p:cNvPicPr>
              <a:picLocks noChangeArrowheads="1"/>
            </p:cNvPicPr>
            <p:nvPr/>
          </p:nvPicPr>
          <p:blipFill>
            <a:blip r:embed="rId9" cstate="print"/>
            <a:srcRect r="4424"/>
            <a:stretch>
              <a:fillRect/>
            </a:stretch>
          </p:blipFill>
          <p:spPr bwMode="auto">
            <a:xfrm>
              <a:off x="240" y="2112"/>
              <a:ext cx="871" cy="768"/>
            </a:xfrm>
            <a:prstGeom prst="rect">
              <a:avLst/>
            </a:prstGeom>
            <a:noFill/>
            <a:ln w="9525">
              <a:noFill/>
              <a:miter lim="800000"/>
              <a:headEnd/>
              <a:tailEnd/>
            </a:ln>
          </p:spPr>
        </p:pic>
      </p:gr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idx="4294967295"/>
          </p:nvPr>
        </p:nvSpPr>
        <p:spPr>
          <a:xfrm>
            <a:off x="0" y="274638"/>
            <a:ext cx="8915400" cy="1143000"/>
          </a:xfrm>
        </p:spPr>
        <p:txBody>
          <a:bodyPr/>
          <a:lstStyle/>
          <a:p>
            <a:pPr algn="ctr"/>
            <a:r>
              <a:rPr lang="en-US" dirty="0">
                <a:solidFill>
                  <a:schemeClr val="accent1"/>
                </a:solidFill>
              </a:rPr>
              <a:t>Transporting Hydrogen</a:t>
            </a:r>
          </a:p>
        </p:txBody>
      </p:sp>
      <p:pic>
        <p:nvPicPr>
          <p:cNvPr id="148483" name="Picture 3" descr="delivery_pic"/>
          <p:cNvPicPr>
            <a:picLocks noChangeAspect="1" noChangeArrowheads="1"/>
          </p:cNvPicPr>
          <p:nvPr/>
        </p:nvPicPr>
        <p:blipFill>
          <a:blip r:embed="rId2" cstate="print"/>
          <a:srcRect/>
          <a:stretch>
            <a:fillRect/>
          </a:stretch>
        </p:blipFill>
        <p:spPr bwMode="auto">
          <a:xfrm>
            <a:off x="1522186" y="1066800"/>
            <a:ext cx="3219450" cy="2598738"/>
          </a:xfrm>
          <a:prstGeom prst="rect">
            <a:avLst/>
          </a:prstGeom>
          <a:noFill/>
        </p:spPr>
      </p:pic>
      <p:pic>
        <p:nvPicPr>
          <p:cNvPr id="148484" name="Picture 4" descr="h2tanker"/>
          <p:cNvPicPr>
            <a:picLocks noChangeAspect="1" noChangeArrowheads="1"/>
          </p:cNvPicPr>
          <p:nvPr/>
        </p:nvPicPr>
        <p:blipFill>
          <a:blip r:embed="rId3" cstate="print"/>
          <a:srcRect/>
          <a:stretch>
            <a:fillRect/>
          </a:stretch>
        </p:blipFill>
        <p:spPr bwMode="auto">
          <a:xfrm>
            <a:off x="5448300" y="1295400"/>
            <a:ext cx="3652838" cy="2198688"/>
          </a:xfrm>
          <a:prstGeom prst="rect">
            <a:avLst/>
          </a:prstGeom>
          <a:noFill/>
        </p:spPr>
      </p:pic>
      <p:pic>
        <p:nvPicPr>
          <p:cNvPr id="148485" name="Picture 5" descr="hydrogen_tanks"/>
          <p:cNvPicPr>
            <a:picLocks noChangeAspect="1" noChangeArrowheads="1"/>
          </p:cNvPicPr>
          <p:nvPr/>
        </p:nvPicPr>
        <p:blipFill>
          <a:blip r:embed="rId4" cstate="print"/>
          <a:srcRect/>
          <a:stretch>
            <a:fillRect/>
          </a:stretch>
        </p:blipFill>
        <p:spPr bwMode="auto">
          <a:xfrm>
            <a:off x="5448300" y="3810000"/>
            <a:ext cx="3962400" cy="2743200"/>
          </a:xfrm>
          <a:prstGeom prst="rect">
            <a:avLst/>
          </a:prstGeom>
          <a:noFill/>
        </p:spPr>
      </p:pic>
      <p:pic>
        <p:nvPicPr>
          <p:cNvPr id="148486" name="Picture 6" descr="pipeline"/>
          <p:cNvPicPr>
            <a:picLocks noChangeAspect="1" noChangeArrowheads="1"/>
          </p:cNvPicPr>
          <p:nvPr/>
        </p:nvPicPr>
        <p:blipFill>
          <a:blip r:embed="rId5" cstate="print"/>
          <a:srcRect/>
          <a:stretch>
            <a:fillRect/>
          </a:stretch>
        </p:blipFill>
        <p:spPr bwMode="auto">
          <a:xfrm>
            <a:off x="1568450" y="4114800"/>
            <a:ext cx="3384550" cy="1962150"/>
          </a:xfrm>
          <a:prstGeom prst="rect">
            <a:avLst/>
          </a:prstGeom>
          <a:noFill/>
        </p:spPr>
      </p:pic>
    </p:spTree>
    <p:extLst>
      <p:ext uri="{BB962C8B-B14F-4D97-AF65-F5344CB8AC3E}">
        <p14:creationId xmlns="" xmlns:p14="http://schemas.microsoft.com/office/powerpoint/2010/main" val="2496726941"/>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8482"/>
                                        </p:tgtEl>
                                        <p:attrNameLst>
                                          <p:attrName>style.visibility</p:attrName>
                                        </p:attrNameLst>
                                      </p:cBhvr>
                                      <p:to>
                                        <p:strVal val="visible"/>
                                      </p:to>
                                    </p:set>
                                    <p:animEffect transition="in" filter="fade">
                                      <p:cBhvr>
                                        <p:cTn id="7" dur="500"/>
                                        <p:tgtEl>
                                          <p:spTgt spid="14848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148483"/>
                                        </p:tgtEl>
                                      </p:cBhvr>
                                      <p:by x="150000" y="150000"/>
                                    </p:animScale>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48484"/>
                                        </p:tgtEl>
                                        <p:attrNameLst>
                                          <p:attrName>style.visibility</p:attrName>
                                        </p:attrNameLst>
                                      </p:cBhvr>
                                      <p:to>
                                        <p:strVal val="visible"/>
                                      </p:to>
                                    </p:set>
                                    <p:anim calcmode="lin" valueType="num">
                                      <p:cBhvr additive="base">
                                        <p:cTn id="16" dur="500" fill="hold"/>
                                        <p:tgtEl>
                                          <p:spTgt spid="148484"/>
                                        </p:tgtEl>
                                        <p:attrNameLst>
                                          <p:attrName>ppt_x</p:attrName>
                                        </p:attrNameLst>
                                      </p:cBhvr>
                                      <p:tavLst>
                                        <p:tav tm="0">
                                          <p:val>
                                            <p:strVal val="#ppt_x"/>
                                          </p:val>
                                        </p:tav>
                                        <p:tav tm="100000">
                                          <p:val>
                                            <p:strVal val="#ppt_x"/>
                                          </p:val>
                                        </p:tav>
                                      </p:tavLst>
                                    </p:anim>
                                    <p:anim calcmode="lin" valueType="num">
                                      <p:cBhvr additive="base">
                                        <p:cTn id="17" dur="500" fill="hold"/>
                                        <p:tgtEl>
                                          <p:spTgt spid="14848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148486"/>
                                        </p:tgtEl>
                                        <p:attrNameLst>
                                          <p:attrName>style.visibility</p:attrName>
                                        </p:attrNameLst>
                                      </p:cBhvr>
                                      <p:to>
                                        <p:strVal val="visible"/>
                                      </p:to>
                                    </p:set>
                                    <p:animEffect transition="in" filter="fade">
                                      <p:cBhvr>
                                        <p:cTn id="22" dur="2000"/>
                                        <p:tgtEl>
                                          <p:spTgt spid="148486"/>
                                        </p:tgtEl>
                                      </p:cBhvr>
                                    </p:animEffect>
                                    <p:anim calcmode="lin" valueType="num">
                                      <p:cBhvr>
                                        <p:cTn id="23" dur="2000" fill="hold"/>
                                        <p:tgtEl>
                                          <p:spTgt spid="148486"/>
                                        </p:tgtEl>
                                        <p:attrNameLst>
                                          <p:attrName>ppt_w</p:attrName>
                                        </p:attrNameLst>
                                      </p:cBhvr>
                                      <p:tavLst>
                                        <p:tav tm="0" fmla="#ppt_w*sin(2.5*pi*$)">
                                          <p:val>
                                            <p:fltVal val="0"/>
                                          </p:val>
                                        </p:tav>
                                        <p:tav tm="100000">
                                          <p:val>
                                            <p:fltVal val="1"/>
                                          </p:val>
                                        </p:tav>
                                      </p:tavLst>
                                    </p:anim>
                                    <p:anim calcmode="lin" valueType="num">
                                      <p:cBhvr>
                                        <p:cTn id="24" dur="2000" fill="hold"/>
                                        <p:tgtEl>
                                          <p:spTgt spid="148486"/>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148485"/>
                                        </p:tgtEl>
                                        <p:attrNameLst>
                                          <p:attrName>style.visibility</p:attrName>
                                        </p:attrNameLst>
                                      </p:cBhvr>
                                      <p:to>
                                        <p:strVal val="visible"/>
                                      </p:to>
                                    </p:set>
                                    <p:animEffect transition="in" filter="circle(in)">
                                      <p:cBhvr>
                                        <p:cTn id="29" dur="2000"/>
                                        <p:tgtEl>
                                          <p:spTgt spid="148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idx="4294967295"/>
          </p:nvPr>
        </p:nvSpPr>
        <p:spPr>
          <a:xfrm>
            <a:off x="1485900" y="512763"/>
            <a:ext cx="8420100" cy="914400"/>
          </a:xfrm>
        </p:spPr>
        <p:txBody>
          <a:bodyPr/>
          <a:lstStyle/>
          <a:p>
            <a:r>
              <a:rPr lang="en-US" dirty="0">
                <a:solidFill>
                  <a:schemeClr val="accent6">
                    <a:lumMod val="60000"/>
                    <a:lumOff val="40000"/>
                  </a:schemeClr>
                </a:solidFill>
              </a:rPr>
              <a:t>Hydrogen-Powered Autos</a:t>
            </a:r>
          </a:p>
        </p:txBody>
      </p:sp>
      <p:pic>
        <p:nvPicPr>
          <p:cNvPr id="212997" name="Picture 5" descr="hydrogen car"/>
          <p:cNvPicPr>
            <a:picLocks noChangeAspect="1" noChangeArrowheads="1"/>
          </p:cNvPicPr>
          <p:nvPr/>
        </p:nvPicPr>
        <p:blipFill>
          <a:blip r:embed="rId3" cstate="print"/>
          <a:srcRect/>
          <a:stretch>
            <a:fillRect/>
          </a:stretch>
        </p:blipFill>
        <p:spPr bwMode="auto">
          <a:xfrm>
            <a:off x="1320800" y="1600200"/>
            <a:ext cx="7759700" cy="4313238"/>
          </a:xfrm>
          <a:prstGeom prst="rect">
            <a:avLst/>
          </a:prstGeom>
          <a:noFill/>
          <a:ln w="9525">
            <a:solidFill>
              <a:schemeClr val="tx1"/>
            </a:solidFill>
            <a:miter lim="800000"/>
            <a:headEnd/>
            <a:tailEnd/>
          </a:ln>
        </p:spPr>
      </p:pic>
    </p:spTree>
    <p:extLst>
      <p:ext uri="{BB962C8B-B14F-4D97-AF65-F5344CB8AC3E}">
        <p14:creationId xmlns="" xmlns:p14="http://schemas.microsoft.com/office/powerpoint/2010/main" val="2701041187"/>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2994"/>
                                        </p:tgtEl>
                                        <p:attrNameLst>
                                          <p:attrName>style.visibility</p:attrName>
                                        </p:attrNameLst>
                                      </p:cBhvr>
                                      <p:to>
                                        <p:strVal val="visible"/>
                                      </p:to>
                                    </p:set>
                                    <p:animEffect transition="in" filter="fade">
                                      <p:cBhvr>
                                        <p:cTn id="7" dur="500"/>
                                        <p:tgtEl>
                                          <p:spTgt spid="21299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12997"/>
                                        </p:tgtEl>
                                        <p:attrNameLst>
                                          <p:attrName>style.visibility</p:attrName>
                                        </p:attrNameLst>
                                      </p:cBhvr>
                                      <p:to>
                                        <p:strVal val="visible"/>
                                      </p:to>
                                    </p:set>
                                    <p:animEffect transition="in" filter="fade">
                                      <p:cBhvr>
                                        <p:cTn id="12" dur="1000"/>
                                        <p:tgtEl>
                                          <p:spTgt spid="212997"/>
                                        </p:tgtEl>
                                      </p:cBhvr>
                                    </p:animEffect>
                                    <p:anim calcmode="lin" valueType="num">
                                      <p:cBhvr>
                                        <p:cTn id="13" dur="1000" fill="hold"/>
                                        <p:tgtEl>
                                          <p:spTgt spid="212997"/>
                                        </p:tgtEl>
                                        <p:attrNameLst>
                                          <p:attrName>ppt_x</p:attrName>
                                        </p:attrNameLst>
                                      </p:cBhvr>
                                      <p:tavLst>
                                        <p:tav tm="0">
                                          <p:val>
                                            <p:strVal val="#ppt_x"/>
                                          </p:val>
                                        </p:tav>
                                        <p:tav tm="100000">
                                          <p:val>
                                            <p:strVal val="#ppt_x"/>
                                          </p:val>
                                        </p:tav>
                                      </p:tavLst>
                                    </p:anim>
                                    <p:anim calcmode="lin" valueType="num">
                                      <p:cBhvr>
                                        <p:cTn id="14" dur="1000" fill="hold"/>
                                        <p:tgtEl>
                                          <p:spTgt spid="2129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8" name="Rectangle 4"/>
          <p:cNvSpPr>
            <a:spLocks noGrp="1" noChangeArrowheads="1"/>
          </p:cNvSpPr>
          <p:nvPr>
            <p:ph type="title" idx="4294967295"/>
          </p:nvPr>
        </p:nvSpPr>
        <p:spPr>
          <a:xfrm>
            <a:off x="1485900" y="512763"/>
            <a:ext cx="8420100" cy="914400"/>
          </a:xfrm>
        </p:spPr>
        <p:txBody>
          <a:bodyPr/>
          <a:lstStyle/>
          <a:p>
            <a:r>
              <a:rPr lang="en-US" dirty="0">
                <a:solidFill>
                  <a:srgbClr val="92D050"/>
                </a:solidFill>
              </a:rPr>
              <a:t>Hydrogen-Powered Trucks</a:t>
            </a:r>
          </a:p>
        </p:txBody>
      </p:sp>
      <p:pic>
        <p:nvPicPr>
          <p:cNvPr id="195590" name="Picture 6" descr="h2peterbilt"/>
          <p:cNvPicPr>
            <a:picLocks noChangeAspect="1" noChangeArrowheads="1"/>
          </p:cNvPicPr>
          <p:nvPr/>
        </p:nvPicPr>
        <p:blipFill>
          <a:blip r:embed="rId3" cstate="print"/>
          <a:srcRect/>
          <a:stretch>
            <a:fillRect/>
          </a:stretch>
        </p:blipFill>
        <p:spPr bwMode="auto">
          <a:xfrm>
            <a:off x="1485900" y="1371600"/>
            <a:ext cx="6769100" cy="4686300"/>
          </a:xfrm>
          <a:prstGeom prst="rect">
            <a:avLst/>
          </a:prstGeom>
          <a:noFill/>
          <a:ln w="9525">
            <a:solidFill>
              <a:schemeClr val="tx1"/>
            </a:solidFill>
            <a:miter lim="800000"/>
            <a:headEnd/>
            <a:tailEnd/>
          </a:ln>
        </p:spPr>
      </p:pic>
    </p:spTree>
    <p:extLst>
      <p:ext uri="{BB962C8B-B14F-4D97-AF65-F5344CB8AC3E}">
        <p14:creationId xmlns="" xmlns:p14="http://schemas.microsoft.com/office/powerpoint/2010/main" val="2422381265"/>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5588"/>
                                        </p:tgtEl>
                                        <p:attrNameLst>
                                          <p:attrName>style.visibility</p:attrName>
                                        </p:attrNameLst>
                                      </p:cBhvr>
                                      <p:to>
                                        <p:strVal val="visible"/>
                                      </p:to>
                                    </p:set>
                                    <p:anim calcmode="lin" valueType="num">
                                      <p:cBhvr additive="base">
                                        <p:cTn id="7" dur="500" fill="hold"/>
                                        <p:tgtEl>
                                          <p:spTgt spid="195588"/>
                                        </p:tgtEl>
                                        <p:attrNameLst>
                                          <p:attrName>ppt_x</p:attrName>
                                        </p:attrNameLst>
                                      </p:cBhvr>
                                      <p:tavLst>
                                        <p:tav tm="0">
                                          <p:val>
                                            <p:strVal val="#ppt_x"/>
                                          </p:val>
                                        </p:tav>
                                        <p:tav tm="100000">
                                          <p:val>
                                            <p:strVal val="#ppt_x"/>
                                          </p:val>
                                        </p:tav>
                                      </p:tavLst>
                                    </p:anim>
                                    <p:anim calcmode="lin" valueType="num">
                                      <p:cBhvr additive="base">
                                        <p:cTn id="8" dur="500" fill="hold"/>
                                        <p:tgtEl>
                                          <p:spTgt spid="1955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195590"/>
                                        </p:tgtEl>
                                        <p:attrNameLst>
                                          <p:attrName>style.visibility</p:attrName>
                                        </p:attrNameLst>
                                      </p:cBhvr>
                                      <p:to>
                                        <p:strVal val="visible"/>
                                      </p:to>
                                    </p:set>
                                    <p:animEffect transition="in" filter="wipe(down)">
                                      <p:cBhvr>
                                        <p:cTn id="13" dur="580">
                                          <p:stCondLst>
                                            <p:cond delay="0"/>
                                          </p:stCondLst>
                                        </p:cTn>
                                        <p:tgtEl>
                                          <p:spTgt spid="195590"/>
                                        </p:tgtEl>
                                      </p:cBhvr>
                                    </p:animEffect>
                                    <p:anim calcmode="lin" valueType="num">
                                      <p:cBhvr>
                                        <p:cTn id="14" dur="1822" tmFilter="0,0; 0.14,0.36; 0.43,0.73; 0.71,0.91; 1.0,1.0">
                                          <p:stCondLst>
                                            <p:cond delay="0"/>
                                          </p:stCondLst>
                                        </p:cTn>
                                        <p:tgtEl>
                                          <p:spTgt spid="19559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9559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9559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9559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95590"/>
                                        </p:tgtEl>
                                        <p:attrNameLst>
                                          <p:attrName>ppt_y</p:attrName>
                                        </p:attrNameLst>
                                      </p:cBhvr>
                                      <p:tavLst>
                                        <p:tav tm="0" fmla="#ppt_y-sin(pi*$)/81">
                                          <p:val>
                                            <p:fltVal val="0"/>
                                          </p:val>
                                        </p:tav>
                                        <p:tav tm="100000">
                                          <p:val>
                                            <p:fltVal val="1"/>
                                          </p:val>
                                        </p:tav>
                                      </p:tavLst>
                                    </p:anim>
                                    <p:animScale>
                                      <p:cBhvr>
                                        <p:cTn id="19" dur="26">
                                          <p:stCondLst>
                                            <p:cond delay="650"/>
                                          </p:stCondLst>
                                        </p:cTn>
                                        <p:tgtEl>
                                          <p:spTgt spid="195590"/>
                                        </p:tgtEl>
                                      </p:cBhvr>
                                      <p:to x="100000" y="60000"/>
                                    </p:animScale>
                                    <p:animScale>
                                      <p:cBhvr>
                                        <p:cTn id="20" dur="166" decel="50000">
                                          <p:stCondLst>
                                            <p:cond delay="676"/>
                                          </p:stCondLst>
                                        </p:cTn>
                                        <p:tgtEl>
                                          <p:spTgt spid="195590"/>
                                        </p:tgtEl>
                                      </p:cBhvr>
                                      <p:to x="100000" y="100000"/>
                                    </p:animScale>
                                    <p:animScale>
                                      <p:cBhvr>
                                        <p:cTn id="21" dur="26">
                                          <p:stCondLst>
                                            <p:cond delay="1312"/>
                                          </p:stCondLst>
                                        </p:cTn>
                                        <p:tgtEl>
                                          <p:spTgt spid="195590"/>
                                        </p:tgtEl>
                                      </p:cBhvr>
                                      <p:to x="100000" y="80000"/>
                                    </p:animScale>
                                    <p:animScale>
                                      <p:cBhvr>
                                        <p:cTn id="22" dur="166" decel="50000">
                                          <p:stCondLst>
                                            <p:cond delay="1338"/>
                                          </p:stCondLst>
                                        </p:cTn>
                                        <p:tgtEl>
                                          <p:spTgt spid="195590"/>
                                        </p:tgtEl>
                                      </p:cBhvr>
                                      <p:to x="100000" y="100000"/>
                                    </p:animScale>
                                    <p:animScale>
                                      <p:cBhvr>
                                        <p:cTn id="23" dur="26">
                                          <p:stCondLst>
                                            <p:cond delay="1642"/>
                                          </p:stCondLst>
                                        </p:cTn>
                                        <p:tgtEl>
                                          <p:spTgt spid="195590"/>
                                        </p:tgtEl>
                                      </p:cBhvr>
                                      <p:to x="100000" y="90000"/>
                                    </p:animScale>
                                    <p:animScale>
                                      <p:cBhvr>
                                        <p:cTn id="24" dur="166" decel="50000">
                                          <p:stCondLst>
                                            <p:cond delay="1668"/>
                                          </p:stCondLst>
                                        </p:cTn>
                                        <p:tgtEl>
                                          <p:spTgt spid="195590"/>
                                        </p:tgtEl>
                                      </p:cBhvr>
                                      <p:to x="100000" y="100000"/>
                                    </p:animScale>
                                    <p:animScale>
                                      <p:cBhvr>
                                        <p:cTn id="25" dur="26">
                                          <p:stCondLst>
                                            <p:cond delay="1808"/>
                                          </p:stCondLst>
                                        </p:cTn>
                                        <p:tgtEl>
                                          <p:spTgt spid="195590"/>
                                        </p:tgtEl>
                                      </p:cBhvr>
                                      <p:to x="100000" y="95000"/>
                                    </p:animScale>
                                    <p:animScale>
                                      <p:cBhvr>
                                        <p:cTn id="26" dur="166" decel="50000">
                                          <p:stCondLst>
                                            <p:cond delay="1834"/>
                                          </p:stCondLst>
                                        </p:cTn>
                                        <p:tgtEl>
                                          <p:spTgt spid="19559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6" name="Rectangle 4"/>
          <p:cNvSpPr>
            <a:spLocks noGrp="1" noChangeArrowheads="1"/>
          </p:cNvSpPr>
          <p:nvPr>
            <p:ph type="title" idx="4294967295"/>
          </p:nvPr>
        </p:nvSpPr>
        <p:spPr>
          <a:xfrm>
            <a:off x="1485900" y="512763"/>
            <a:ext cx="8420100" cy="914400"/>
          </a:xfrm>
        </p:spPr>
        <p:txBody>
          <a:bodyPr/>
          <a:lstStyle/>
          <a:p>
            <a:r>
              <a:rPr lang="en-US" b="1" dirty="0">
                <a:solidFill>
                  <a:srgbClr val="7030A0"/>
                </a:solidFill>
              </a:rPr>
              <a:t>Hydrogen-Powered Aircraft</a:t>
            </a:r>
          </a:p>
        </p:txBody>
      </p:sp>
      <p:pic>
        <p:nvPicPr>
          <p:cNvPr id="192518" name="Picture 6" descr="cryop1"/>
          <p:cNvPicPr>
            <a:picLocks noChangeAspect="1" noChangeArrowheads="1"/>
          </p:cNvPicPr>
          <p:nvPr/>
        </p:nvPicPr>
        <p:blipFill>
          <a:blip r:embed="rId3" cstate="print"/>
          <a:srcRect/>
          <a:stretch>
            <a:fillRect/>
          </a:stretch>
        </p:blipFill>
        <p:spPr bwMode="auto">
          <a:xfrm>
            <a:off x="5365750" y="1600200"/>
            <a:ext cx="4540250" cy="2833688"/>
          </a:xfrm>
          <a:prstGeom prst="rect">
            <a:avLst/>
          </a:prstGeom>
          <a:noFill/>
          <a:ln w="9525">
            <a:solidFill>
              <a:schemeClr val="tx1"/>
            </a:solidFill>
            <a:miter lim="800000"/>
            <a:headEnd/>
            <a:tailEnd/>
          </a:ln>
        </p:spPr>
      </p:pic>
      <p:pic>
        <p:nvPicPr>
          <p:cNvPr id="192520" name="Picture 8" descr="cryop2"/>
          <p:cNvPicPr>
            <a:picLocks noChangeAspect="1" noChangeArrowheads="1"/>
          </p:cNvPicPr>
          <p:nvPr/>
        </p:nvPicPr>
        <p:blipFill>
          <a:blip r:embed="rId4" cstate="print"/>
          <a:srcRect/>
          <a:stretch>
            <a:fillRect/>
          </a:stretch>
        </p:blipFill>
        <p:spPr bwMode="auto">
          <a:xfrm>
            <a:off x="825500" y="1600203"/>
            <a:ext cx="4457700" cy="2847975"/>
          </a:xfrm>
          <a:prstGeom prst="rect">
            <a:avLst/>
          </a:prstGeom>
          <a:noFill/>
          <a:ln w="9525">
            <a:solidFill>
              <a:schemeClr val="tx1"/>
            </a:solidFill>
            <a:miter lim="800000"/>
            <a:headEnd/>
            <a:tailEnd/>
          </a:ln>
        </p:spPr>
      </p:pic>
      <p:sp>
        <p:nvSpPr>
          <p:cNvPr id="192522" name="Text Box 10"/>
          <p:cNvSpPr txBox="1">
            <a:spLocks noChangeArrowheads="1"/>
          </p:cNvSpPr>
          <p:nvPr/>
        </p:nvSpPr>
        <p:spPr bwMode="auto">
          <a:xfrm>
            <a:off x="1898652" y="4800600"/>
            <a:ext cx="7116498" cy="915988"/>
          </a:xfrm>
          <a:prstGeom prst="rect">
            <a:avLst/>
          </a:prstGeom>
          <a:noFill/>
          <a:ln w="9525">
            <a:noFill/>
            <a:miter lim="800000"/>
            <a:headEnd/>
            <a:tailEnd/>
          </a:ln>
          <a:effectLst/>
        </p:spPr>
        <p:txBody>
          <a:bodyPr>
            <a:spAutoFit/>
          </a:bodyPr>
          <a:lstStyle/>
          <a:p>
            <a:r>
              <a:rPr lang="en-US" dirty="0"/>
              <a:t>Hydrogen powered passenger aircraft with cryogenic tanks along spine of fuselage.  Hydrogen fuel requires about 4 times the volume of standard jet fuel (kerosene).</a:t>
            </a:r>
          </a:p>
        </p:txBody>
      </p:sp>
    </p:spTree>
    <p:extLst>
      <p:ext uri="{BB962C8B-B14F-4D97-AF65-F5344CB8AC3E}">
        <p14:creationId xmlns="" xmlns:p14="http://schemas.microsoft.com/office/powerpoint/2010/main" val="3422267553"/>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2516"/>
                                        </p:tgtEl>
                                        <p:attrNameLst>
                                          <p:attrName>style.visibility</p:attrName>
                                        </p:attrNameLst>
                                      </p:cBhvr>
                                      <p:to>
                                        <p:strVal val="visible"/>
                                      </p:to>
                                    </p:set>
                                    <p:animEffect transition="in" filter="fade">
                                      <p:cBhvr>
                                        <p:cTn id="7" dur="1000"/>
                                        <p:tgtEl>
                                          <p:spTgt spid="192516"/>
                                        </p:tgtEl>
                                      </p:cBhvr>
                                    </p:animEffect>
                                    <p:anim calcmode="lin" valueType="num">
                                      <p:cBhvr>
                                        <p:cTn id="8" dur="1000" fill="hold"/>
                                        <p:tgtEl>
                                          <p:spTgt spid="192516"/>
                                        </p:tgtEl>
                                        <p:attrNameLst>
                                          <p:attrName>ppt_x</p:attrName>
                                        </p:attrNameLst>
                                      </p:cBhvr>
                                      <p:tavLst>
                                        <p:tav tm="0">
                                          <p:val>
                                            <p:strVal val="#ppt_x"/>
                                          </p:val>
                                        </p:tav>
                                        <p:tav tm="100000">
                                          <p:val>
                                            <p:strVal val="#ppt_x"/>
                                          </p:val>
                                        </p:tav>
                                      </p:tavLst>
                                    </p:anim>
                                    <p:anim calcmode="lin" valueType="num">
                                      <p:cBhvr>
                                        <p:cTn id="9" dur="1000" fill="hold"/>
                                        <p:tgtEl>
                                          <p:spTgt spid="1925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3" presetClass="entr" presetSubtype="16" fill="hold" nodeType="clickEffect">
                                  <p:stCondLst>
                                    <p:cond delay="0"/>
                                  </p:stCondLst>
                                  <p:childTnLst>
                                    <p:set>
                                      <p:cBhvr>
                                        <p:cTn id="13" dur="1" fill="hold">
                                          <p:stCondLst>
                                            <p:cond delay="0"/>
                                          </p:stCondLst>
                                        </p:cTn>
                                        <p:tgtEl>
                                          <p:spTgt spid="192520"/>
                                        </p:tgtEl>
                                        <p:attrNameLst>
                                          <p:attrName>style.visibility</p:attrName>
                                        </p:attrNameLst>
                                      </p:cBhvr>
                                      <p:to>
                                        <p:strVal val="visible"/>
                                      </p:to>
                                    </p:set>
                                    <p:animEffect transition="in" filter="plus(in)">
                                      <p:cBhvr>
                                        <p:cTn id="14" dur="2000"/>
                                        <p:tgtEl>
                                          <p:spTgt spid="192520"/>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192518"/>
                                        </p:tgtEl>
                                        <p:attrNameLst>
                                          <p:attrName>style.visibility</p:attrName>
                                        </p:attrNameLst>
                                      </p:cBhvr>
                                      <p:to>
                                        <p:strVal val="visible"/>
                                      </p:to>
                                    </p:set>
                                    <p:animEffect transition="in" filter="fade">
                                      <p:cBhvr>
                                        <p:cTn id="19" dur="1000"/>
                                        <p:tgtEl>
                                          <p:spTgt spid="192518"/>
                                        </p:tgtEl>
                                      </p:cBhvr>
                                    </p:animEffect>
                                    <p:anim calcmode="lin" valueType="num">
                                      <p:cBhvr>
                                        <p:cTn id="20" dur="1000" fill="hold"/>
                                        <p:tgtEl>
                                          <p:spTgt spid="192518"/>
                                        </p:tgtEl>
                                        <p:attrNameLst>
                                          <p:attrName>ppt_x</p:attrName>
                                        </p:attrNameLst>
                                      </p:cBhvr>
                                      <p:tavLst>
                                        <p:tav tm="0">
                                          <p:val>
                                            <p:strVal val="#ppt_x"/>
                                          </p:val>
                                        </p:tav>
                                        <p:tav tm="100000">
                                          <p:val>
                                            <p:strVal val="#ppt_x"/>
                                          </p:val>
                                        </p:tav>
                                      </p:tavLst>
                                    </p:anim>
                                    <p:anim calcmode="lin" valueType="num">
                                      <p:cBhvr>
                                        <p:cTn id="21" dur="1000" fill="hold"/>
                                        <p:tgtEl>
                                          <p:spTgt spid="1925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92522"/>
                                        </p:tgtEl>
                                        <p:attrNameLst>
                                          <p:attrName>style.visibility</p:attrName>
                                        </p:attrNameLst>
                                      </p:cBhvr>
                                      <p:to>
                                        <p:strVal val="visible"/>
                                      </p:to>
                                    </p:set>
                                    <p:anim calcmode="lin" valueType="num">
                                      <p:cBhvr additive="base">
                                        <p:cTn id="26" dur="500" fill="hold"/>
                                        <p:tgtEl>
                                          <p:spTgt spid="192522"/>
                                        </p:tgtEl>
                                        <p:attrNameLst>
                                          <p:attrName>ppt_x</p:attrName>
                                        </p:attrNameLst>
                                      </p:cBhvr>
                                      <p:tavLst>
                                        <p:tav tm="0">
                                          <p:val>
                                            <p:strVal val="#ppt_x"/>
                                          </p:val>
                                        </p:tav>
                                        <p:tav tm="100000">
                                          <p:val>
                                            <p:strVal val="#ppt_x"/>
                                          </p:val>
                                        </p:tav>
                                      </p:tavLst>
                                    </p:anim>
                                    <p:anim calcmode="lin" valueType="num">
                                      <p:cBhvr additive="base">
                                        <p:cTn id="27" dur="500" fill="hold"/>
                                        <p:tgtEl>
                                          <p:spTgt spid="1925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6" grpId="0"/>
      <p:bldP spid="1925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idx="4294967295"/>
          </p:nvPr>
        </p:nvSpPr>
        <p:spPr>
          <a:xfrm>
            <a:off x="1485900" y="512763"/>
            <a:ext cx="8420100" cy="914400"/>
          </a:xfrm>
        </p:spPr>
        <p:txBody>
          <a:bodyPr/>
          <a:lstStyle/>
          <a:p>
            <a:r>
              <a:rPr lang="en-US" dirty="0">
                <a:solidFill>
                  <a:srgbClr val="FF0000"/>
                </a:solidFill>
              </a:rPr>
              <a:t>Hydrogen-Powered Rockets</a:t>
            </a:r>
          </a:p>
        </p:txBody>
      </p:sp>
      <p:pic>
        <p:nvPicPr>
          <p:cNvPr id="216069" name="Picture 5" descr="h2x33"/>
          <p:cNvPicPr>
            <a:picLocks noChangeAspect="1" noChangeArrowheads="1"/>
          </p:cNvPicPr>
          <p:nvPr/>
        </p:nvPicPr>
        <p:blipFill>
          <a:blip r:embed="rId3" cstate="print"/>
          <a:srcRect/>
          <a:stretch>
            <a:fillRect/>
          </a:stretch>
        </p:blipFill>
        <p:spPr bwMode="auto">
          <a:xfrm>
            <a:off x="2228850" y="1371603"/>
            <a:ext cx="5613400" cy="4621213"/>
          </a:xfrm>
          <a:prstGeom prst="rect">
            <a:avLst/>
          </a:prstGeom>
          <a:noFill/>
          <a:ln w="9525">
            <a:solidFill>
              <a:schemeClr val="tx1"/>
            </a:solidFill>
            <a:miter lim="800000"/>
            <a:headEnd/>
            <a:tailEnd/>
          </a:ln>
        </p:spPr>
      </p:pic>
    </p:spTree>
    <p:extLst>
      <p:ext uri="{BB962C8B-B14F-4D97-AF65-F5344CB8AC3E}">
        <p14:creationId xmlns="" xmlns:p14="http://schemas.microsoft.com/office/powerpoint/2010/main" val="1632500495"/>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6066"/>
                                        </p:tgtEl>
                                        <p:attrNameLst>
                                          <p:attrName>style.visibility</p:attrName>
                                        </p:attrNameLst>
                                      </p:cBhvr>
                                      <p:to>
                                        <p:strVal val="visible"/>
                                      </p:to>
                                    </p:set>
                                    <p:animEffect transition="in" filter="fade">
                                      <p:cBhvr>
                                        <p:cTn id="7" dur="1000"/>
                                        <p:tgtEl>
                                          <p:spTgt spid="216066"/>
                                        </p:tgtEl>
                                      </p:cBhvr>
                                    </p:animEffect>
                                    <p:anim calcmode="lin" valueType="num">
                                      <p:cBhvr>
                                        <p:cTn id="8" dur="1000" fill="hold"/>
                                        <p:tgtEl>
                                          <p:spTgt spid="216066"/>
                                        </p:tgtEl>
                                        <p:attrNameLst>
                                          <p:attrName>ppt_x</p:attrName>
                                        </p:attrNameLst>
                                      </p:cBhvr>
                                      <p:tavLst>
                                        <p:tav tm="0">
                                          <p:val>
                                            <p:strVal val="#ppt_x"/>
                                          </p:val>
                                        </p:tav>
                                        <p:tav tm="100000">
                                          <p:val>
                                            <p:strVal val="#ppt_x"/>
                                          </p:val>
                                        </p:tav>
                                      </p:tavLst>
                                    </p:anim>
                                    <p:anim calcmode="lin" valueType="num">
                                      <p:cBhvr>
                                        <p:cTn id="9" dur="1000" fill="hold"/>
                                        <p:tgtEl>
                                          <p:spTgt spid="2160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6" fill="hold" nodeType="clickEffect">
                                  <p:stCondLst>
                                    <p:cond delay="0"/>
                                  </p:stCondLst>
                                  <p:childTnLst>
                                    <p:set>
                                      <p:cBhvr>
                                        <p:cTn id="13" dur="1" fill="hold">
                                          <p:stCondLst>
                                            <p:cond delay="0"/>
                                          </p:stCondLst>
                                        </p:cTn>
                                        <p:tgtEl>
                                          <p:spTgt spid="216069"/>
                                        </p:tgtEl>
                                        <p:attrNameLst>
                                          <p:attrName>style.visibility</p:attrName>
                                        </p:attrNameLst>
                                      </p:cBhvr>
                                      <p:to>
                                        <p:strVal val="visible"/>
                                      </p:to>
                                    </p:set>
                                    <p:anim calcmode="lin" valueType="num">
                                      <p:cBhvr additive="base">
                                        <p:cTn id="14" dur="500" fill="hold"/>
                                        <p:tgtEl>
                                          <p:spTgt spid="216069"/>
                                        </p:tgtEl>
                                        <p:attrNameLst>
                                          <p:attrName>ppt_x</p:attrName>
                                        </p:attrNameLst>
                                      </p:cBhvr>
                                      <p:tavLst>
                                        <p:tav tm="0">
                                          <p:val>
                                            <p:strVal val="1+#ppt_w/2"/>
                                          </p:val>
                                        </p:tav>
                                        <p:tav tm="100000">
                                          <p:val>
                                            <p:strVal val="#ppt_x"/>
                                          </p:val>
                                        </p:tav>
                                      </p:tavLst>
                                    </p:anim>
                                    <p:anim calcmode="lin" valueType="num">
                                      <p:cBhvr additive="base">
                                        <p:cTn id="15" dur="500" fill="hold"/>
                                        <p:tgtEl>
                                          <p:spTgt spid="2160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ford_diagram"/>
          <p:cNvPicPr>
            <a:picLocks noChangeAspect="1" noChangeArrowheads="1"/>
          </p:cNvPicPr>
          <p:nvPr/>
        </p:nvPicPr>
        <p:blipFill>
          <a:blip r:embed="rId2" cstate="print"/>
          <a:srcRect/>
          <a:stretch>
            <a:fillRect/>
          </a:stretch>
        </p:blipFill>
        <p:spPr bwMode="auto">
          <a:xfrm>
            <a:off x="247650" y="1447805"/>
            <a:ext cx="9410700" cy="4994275"/>
          </a:xfrm>
          <a:prstGeom prst="roundRect">
            <a:avLst/>
          </a:prstGeom>
          <a:noFill/>
          <a:ln w="9525">
            <a:noFill/>
            <a:miter lim="800000"/>
            <a:headEnd/>
            <a:tailEnd/>
          </a:ln>
        </p:spPr>
      </p:pic>
      <p:sp>
        <p:nvSpPr>
          <p:cNvPr id="4" name="Title 3"/>
          <p:cNvSpPr>
            <a:spLocks noGrp="1"/>
          </p:cNvSpPr>
          <p:nvPr>
            <p:ph type="title" idx="4294967295"/>
          </p:nvPr>
        </p:nvSpPr>
        <p:spPr>
          <a:xfrm>
            <a:off x="0" y="274638"/>
            <a:ext cx="8915400" cy="1143000"/>
          </a:xfrm>
        </p:spPr>
        <p:txBody>
          <a:bodyPr/>
          <a:lstStyle/>
          <a:p>
            <a:pPr algn="ctr" eaLnBrk="1" fontAlgn="auto" hangingPunct="1">
              <a:spcAft>
                <a:spcPts val="0"/>
              </a:spcAft>
              <a:defRPr/>
            </a:pPr>
            <a:r>
              <a:rPr lang="en-US" dirty="0" smtClean="0">
                <a:solidFill>
                  <a:srgbClr val="EDECB8"/>
                </a:solidFill>
              </a:rPr>
              <a:t>Guts of a Fuel Cell Vehicle</a:t>
            </a:r>
            <a:endParaRPr lang="en-US" dirty="0">
              <a:solidFill>
                <a:srgbClr val="EDECB8"/>
              </a:solidFill>
            </a:endParaRPr>
          </a:p>
        </p:txBody>
      </p:sp>
    </p:spTree>
    <p:extLst>
      <p:ext uri="{BB962C8B-B14F-4D97-AF65-F5344CB8AC3E}">
        <p14:creationId xmlns="" xmlns:p14="http://schemas.microsoft.com/office/powerpoint/2010/main" val="2275378913"/>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9459"/>
                                        </p:tgtEl>
                                        <p:attrNameLst>
                                          <p:attrName>style.visibility</p:attrName>
                                        </p:attrNameLst>
                                      </p:cBhvr>
                                      <p:to>
                                        <p:strVal val="visible"/>
                                      </p:to>
                                    </p:set>
                                    <p:anim calcmode="lin" valueType="num">
                                      <p:cBhvr additive="base">
                                        <p:cTn id="12" dur="500" fill="hold"/>
                                        <p:tgtEl>
                                          <p:spTgt spid="19459"/>
                                        </p:tgtEl>
                                        <p:attrNameLst>
                                          <p:attrName>ppt_x</p:attrName>
                                        </p:attrNameLst>
                                      </p:cBhvr>
                                      <p:tavLst>
                                        <p:tav tm="0">
                                          <p:val>
                                            <p:strVal val="#ppt_x"/>
                                          </p:val>
                                        </p:tav>
                                        <p:tav tm="100000">
                                          <p:val>
                                            <p:strVal val="#ppt_x"/>
                                          </p:val>
                                        </p:tav>
                                      </p:tavLst>
                                    </p:anim>
                                    <p:anim calcmode="lin" valueType="num">
                                      <p:cBhvr additive="base">
                                        <p:cTn id="13"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412750" y="1828805"/>
            <a:ext cx="4127500" cy="3954463"/>
          </a:xfrm>
          <a:prstGeom prst="rect">
            <a:avLst/>
          </a:prstGeom>
          <a:noFill/>
          <a:ln w="9525">
            <a:noFill/>
            <a:miter lim="800000"/>
            <a:headEnd/>
            <a:tailEnd/>
          </a:ln>
        </p:spPr>
        <p:txBody>
          <a:bodyPr>
            <a:spAutoFit/>
          </a:bodyPr>
          <a:lstStyle/>
          <a:p>
            <a:pPr eaLnBrk="0" hangingPunct="0">
              <a:spcBef>
                <a:spcPct val="50000"/>
              </a:spcBef>
            </a:pPr>
            <a:r>
              <a:rPr lang="en-US" sz="2800" dirty="0">
                <a:latin typeface="Franklin Gothic Book" pitchFamily="34" charset="0"/>
                <a:cs typeface="Arial" pitchFamily="34" charset="0"/>
              </a:rPr>
              <a:t>While fuel cells do wear out over time, A PEM fuel cell in a vehicle should have a 4,000 hour service life, while stationary applications should last 40,000 hours. </a:t>
            </a:r>
            <a:endParaRPr lang="en-US" sz="2800" dirty="0">
              <a:latin typeface="Franklin Gothic Book" pitchFamily="34" charset="0"/>
              <a:cs typeface="Times New Roman" pitchFamily="18" charset="0"/>
            </a:endParaRPr>
          </a:p>
          <a:p>
            <a:pPr eaLnBrk="0" hangingPunct="0">
              <a:spcBef>
                <a:spcPct val="50000"/>
              </a:spcBef>
            </a:pPr>
            <a:endParaRPr lang="en-US" dirty="0">
              <a:solidFill>
                <a:prstClr val="black"/>
              </a:solidFill>
              <a:latin typeface="Tahoma" pitchFamily="34" charset="0"/>
            </a:endParaRPr>
          </a:p>
        </p:txBody>
      </p:sp>
      <p:pic>
        <p:nvPicPr>
          <p:cNvPr id="30723" name="Picture 9" descr="H:\about need\power point presentations\fuelcellstacks.jpg"/>
          <p:cNvPicPr>
            <a:picLocks noChangeAspect="1" noChangeArrowheads="1"/>
          </p:cNvPicPr>
          <p:nvPr/>
        </p:nvPicPr>
        <p:blipFill>
          <a:blip r:embed="rId2" cstate="print"/>
          <a:srcRect/>
          <a:stretch>
            <a:fillRect/>
          </a:stretch>
        </p:blipFill>
        <p:spPr bwMode="auto">
          <a:xfrm>
            <a:off x="4705352" y="2209800"/>
            <a:ext cx="4815417" cy="2889250"/>
          </a:xfrm>
          <a:prstGeom prst="rect">
            <a:avLst/>
          </a:prstGeom>
          <a:noFill/>
          <a:ln w="9525">
            <a:noFill/>
            <a:miter lim="800000"/>
            <a:headEnd/>
            <a:tailEnd/>
          </a:ln>
        </p:spPr>
      </p:pic>
      <p:sp>
        <p:nvSpPr>
          <p:cNvPr id="5" name="Title 4"/>
          <p:cNvSpPr>
            <a:spLocks noGrp="1"/>
          </p:cNvSpPr>
          <p:nvPr>
            <p:ph type="title" idx="4294967295"/>
          </p:nvPr>
        </p:nvSpPr>
        <p:spPr>
          <a:xfrm>
            <a:off x="0" y="274638"/>
            <a:ext cx="8915400" cy="1143000"/>
          </a:xfrm>
        </p:spPr>
        <p:txBody>
          <a:bodyPr/>
          <a:lstStyle/>
          <a:p>
            <a:pPr algn="ctr" eaLnBrk="1" fontAlgn="auto" hangingPunct="1">
              <a:spcAft>
                <a:spcPts val="0"/>
              </a:spcAft>
              <a:defRPr/>
            </a:pPr>
            <a:r>
              <a:rPr lang="en-US" dirty="0" smtClean="0">
                <a:solidFill>
                  <a:srgbClr val="FF0000"/>
                </a:solidFill>
              </a:rPr>
              <a:t>Fuel Cell Life</a:t>
            </a:r>
            <a:endParaRPr lang="en-US" dirty="0">
              <a:solidFill>
                <a:srgbClr val="FF0000"/>
              </a:solidFill>
            </a:endParaRPr>
          </a:p>
        </p:txBody>
      </p:sp>
    </p:spTree>
    <p:extLst>
      <p:ext uri="{BB962C8B-B14F-4D97-AF65-F5344CB8AC3E}">
        <p14:creationId xmlns="" xmlns:p14="http://schemas.microsoft.com/office/powerpoint/2010/main" val="1860821407"/>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0722"/>
                                        </p:tgtEl>
                                        <p:attrNameLst>
                                          <p:attrName>style.visibility</p:attrName>
                                        </p:attrNameLst>
                                      </p:cBhvr>
                                      <p:to>
                                        <p:strVal val="visible"/>
                                      </p:to>
                                    </p:set>
                                    <p:animEffect transition="in" filter="fade">
                                      <p:cBhvr>
                                        <p:cTn id="13" dur="500"/>
                                        <p:tgtEl>
                                          <p:spTgt spid="30722"/>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0723"/>
                                        </p:tgtEl>
                                        <p:attrNameLst>
                                          <p:attrName>style.visibility</p:attrName>
                                        </p:attrNameLst>
                                      </p:cBhvr>
                                      <p:to>
                                        <p:strVal val="visible"/>
                                      </p:to>
                                    </p:set>
                                    <p:animEffect transition="in" filter="fade">
                                      <p:cBhvr>
                                        <p:cTn id="18" dur="1000"/>
                                        <p:tgtEl>
                                          <p:spTgt spid="30723"/>
                                        </p:tgtEl>
                                      </p:cBhvr>
                                    </p:animEffect>
                                    <p:anim calcmode="lin" valueType="num">
                                      <p:cBhvr>
                                        <p:cTn id="19" dur="1000" fill="hold"/>
                                        <p:tgtEl>
                                          <p:spTgt spid="30723"/>
                                        </p:tgtEl>
                                        <p:attrNameLst>
                                          <p:attrName>ppt_x</p:attrName>
                                        </p:attrNameLst>
                                      </p:cBhvr>
                                      <p:tavLst>
                                        <p:tav tm="0">
                                          <p:val>
                                            <p:strVal val="#ppt_x"/>
                                          </p:val>
                                        </p:tav>
                                        <p:tav tm="100000">
                                          <p:val>
                                            <p:strVal val="#ppt_x"/>
                                          </p:val>
                                        </p:tav>
                                      </p:tavLst>
                                    </p:anim>
                                    <p:anim calcmode="lin" valueType="num">
                                      <p:cBhvr>
                                        <p:cTn id="20" dur="1000" fill="hold"/>
                                        <p:tgtEl>
                                          <p:spTgt spid="307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457200"/>
            <a:ext cx="8667750" cy="6116638"/>
          </a:xfrm>
        </p:spPr>
        <p:txBody>
          <a:bodyPr/>
          <a:lstStyle/>
          <a:p>
            <a:r>
              <a:rPr lang="en-US" sz="2800" dirty="0" smtClean="0">
                <a:solidFill>
                  <a:schemeClr val="tx1"/>
                </a:solidFill>
              </a:rPr>
              <a:t/>
            </a:r>
            <a:br>
              <a:rPr lang="en-US" sz="2800" dirty="0" smtClean="0">
                <a:solidFill>
                  <a:schemeClr val="tx1"/>
                </a:solidFill>
              </a:rPr>
            </a:br>
            <a:r>
              <a:rPr lang="en-US" sz="2800" dirty="0" smtClean="0">
                <a:solidFill>
                  <a:schemeClr val="tx1"/>
                </a:solidFill>
              </a:rPr>
              <a:t>The hydrogen atom</a:t>
            </a:r>
            <a:br>
              <a:rPr lang="en-US" sz="2800" dirty="0" smtClean="0">
                <a:solidFill>
                  <a:schemeClr val="tx1"/>
                </a:solidFill>
              </a:rPr>
            </a:br>
            <a:r>
              <a:rPr lang="en-US" sz="2800" dirty="0" smtClean="0">
                <a:solidFill>
                  <a:schemeClr val="tx1"/>
                </a:solidFill>
              </a:rPr>
              <a:t>consisting  the proton</a:t>
            </a:r>
            <a:br>
              <a:rPr lang="en-US" sz="2800" dirty="0" smtClean="0">
                <a:solidFill>
                  <a:schemeClr val="tx1"/>
                </a:solidFill>
              </a:rPr>
            </a:br>
            <a:r>
              <a:rPr lang="en-US" sz="2800" dirty="0" smtClean="0">
                <a:solidFill>
                  <a:schemeClr val="tx1"/>
                </a:solidFill>
              </a:rPr>
              <a:t>in the centre or the </a:t>
            </a:r>
            <a:br>
              <a:rPr lang="en-US" sz="2800" dirty="0" smtClean="0">
                <a:solidFill>
                  <a:schemeClr val="tx1"/>
                </a:solidFill>
              </a:rPr>
            </a:br>
            <a:r>
              <a:rPr lang="en-US" sz="2800" dirty="0" smtClean="0">
                <a:solidFill>
                  <a:schemeClr val="tx1"/>
                </a:solidFill>
              </a:rPr>
              <a:t>nucleus of the hydro-</a:t>
            </a:r>
            <a:br>
              <a:rPr lang="en-US" sz="2800" dirty="0" smtClean="0">
                <a:solidFill>
                  <a:schemeClr val="tx1"/>
                </a:solidFill>
              </a:rPr>
            </a:br>
            <a:r>
              <a:rPr lang="en-US" sz="2800" dirty="0" smtClean="0">
                <a:solidFill>
                  <a:schemeClr val="tx1"/>
                </a:solidFill>
              </a:rPr>
              <a:t>gen atom and the ele-</a:t>
            </a:r>
            <a:br>
              <a:rPr lang="en-US" sz="2800" dirty="0" smtClean="0">
                <a:solidFill>
                  <a:schemeClr val="tx1"/>
                </a:solidFill>
              </a:rPr>
            </a:br>
            <a:r>
              <a:rPr lang="en-US" sz="2800" dirty="0" smtClean="0">
                <a:solidFill>
                  <a:schemeClr val="tx1"/>
                </a:solidFill>
              </a:rPr>
              <a:t>ctron travelling aroun-</a:t>
            </a:r>
            <a:br>
              <a:rPr lang="en-US" sz="2800" dirty="0" smtClean="0">
                <a:solidFill>
                  <a:schemeClr val="tx1"/>
                </a:solidFill>
              </a:rPr>
            </a:br>
            <a:r>
              <a:rPr lang="en-US" sz="2800" dirty="0" smtClean="0">
                <a:solidFill>
                  <a:schemeClr val="tx1"/>
                </a:solidFill>
              </a:rPr>
              <a:t>d the nucleus.</a:t>
            </a:r>
            <a:endParaRPr lang="en-US" sz="2800" dirty="0">
              <a:solidFill>
                <a:schemeClr val="tx1"/>
              </a:solidFill>
            </a:endParaRPr>
          </a:p>
        </p:txBody>
      </p:sp>
      <p:pic>
        <p:nvPicPr>
          <p:cNvPr id="2050" name="Picture 2" descr="C:\Users\asus\Desktop\химия\Английский язык\Химия на англ.яз\Рисунки\hydrogenatom.jpg"/>
          <p:cNvPicPr>
            <a:picLocks noChangeAspect="1" noChangeArrowheads="1"/>
          </p:cNvPicPr>
          <p:nvPr/>
        </p:nvPicPr>
        <p:blipFill>
          <a:blip r:embed="rId2" cstate="print"/>
          <a:srcRect/>
          <a:stretch>
            <a:fillRect/>
          </a:stretch>
        </p:blipFill>
        <p:spPr bwMode="auto">
          <a:xfrm>
            <a:off x="4419600" y="838200"/>
            <a:ext cx="5080000" cy="508000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a:xfrm>
            <a:off x="0" y="274638"/>
            <a:ext cx="8915400" cy="1143000"/>
          </a:xfrm>
        </p:spPr>
        <p:txBody>
          <a:bodyPr>
            <a:normAutofit/>
          </a:bodyPr>
          <a:lstStyle/>
          <a:p>
            <a:pPr algn="r"/>
            <a:r>
              <a:rPr lang="en-US" dirty="0">
                <a:solidFill>
                  <a:srgbClr val="1D68FF"/>
                </a:solidFill>
              </a:rPr>
              <a:t>Disadvantages of </a:t>
            </a:r>
            <a:r>
              <a:rPr lang="en-US" dirty="0" smtClean="0">
                <a:solidFill>
                  <a:srgbClr val="1D68FF"/>
                </a:solidFill>
              </a:rPr>
              <a:t>Hydrogen Economy</a:t>
            </a:r>
            <a:endParaRPr lang="en-US" dirty="0">
              <a:solidFill>
                <a:srgbClr val="1D68FF"/>
              </a:solidFill>
            </a:endParaRPr>
          </a:p>
        </p:txBody>
      </p:sp>
      <p:sp>
        <p:nvSpPr>
          <p:cNvPr id="221187" name="Rectangle 3"/>
          <p:cNvSpPr>
            <a:spLocks noGrp="1" noChangeArrowheads="1"/>
          </p:cNvSpPr>
          <p:nvPr>
            <p:ph type="body" idx="4294967295"/>
          </p:nvPr>
        </p:nvSpPr>
        <p:spPr>
          <a:xfrm>
            <a:off x="0" y="1600202"/>
            <a:ext cx="8915400" cy="4525963"/>
          </a:xfrm>
        </p:spPr>
        <p:txBody>
          <a:bodyPr>
            <a:normAutofit/>
          </a:bodyPr>
          <a:lstStyle/>
          <a:p>
            <a:r>
              <a:rPr lang="en-US" dirty="0"/>
              <a:t>Low energy densities</a:t>
            </a:r>
          </a:p>
          <a:p>
            <a:r>
              <a:rPr lang="en-US" dirty="0"/>
              <a:t>Difficulty in handling, storage, transport</a:t>
            </a:r>
          </a:p>
          <a:p>
            <a:r>
              <a:rPr lang="en-US" dirty="0"/>
              <a:t>Requires an entirely new infrastructure</a:t>
            </a:r>
          </a:p>
          <a:p>
            <a:r>
              <a:rPr lang="en-US" dirty="0"/>
              <a:t>Creates CO</a:t>
            </a:r>
            <a:r>
              <a:rPr lang="en-US" baseline="-25000" dirty="0"/>
              <a:t>2</a:t>
            </a:r>
            <a:r>
              <a:rPr lang="en-US" dirty="0"/>
              <a:t> if made from fossil fuels</a:t>
            </a:r>
          </a:p>
          <a:p>
            <a:r>
              <a:rPr lang="en-US" dirty="0"/>
              <a:t>Low net energy yields</a:t>
            </a:r>
          </a:p>
          <a:p>
            <a:pPr lvl="1"/>
            <a:r>
              <a:rPr lang="en-US" dirty="0"/>
              <a:t>Much energy needed to create hydrogen</a:t>
            </a:r>
          </a:p>
          <a:p>
            <a:r>
              <a:rPr lang="en-US" dirty="0"/>
              <a:t>Possible environmental problems</a:t>
            </a:r>
          </a:p>
          <a:p>
            <a:pPr lvl="1"/>
            <a:r>
              <a:rPr lang="en-US" dirty="0"/>
              <a:t>Ozone depletion (not proven at this point)</a:t>
            </a:r>
          </a:p>
        </p:txBody>
      </p:sp>
    </p:spTree>
    <p:extLst>
      <p:ext uri="{BB962C8B-B14F-4D97-AF65-F5344CB8AC3E}">
        <p14:creationId xmlns="" xmlns:p14="http://schemas.microsoft.com/office/powerpoint/2010/main" val="3569448669"/>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1186"/>
                                        </p:tgtEl>
                                        <p:attrNameLst>
                                          <p:attrName>style.visibility</p:attrName>
                                        </p:attrNameLst>
                                      </p:cBhvr>
                                      <p:to>
                                        <p:strVal val="visible"/>
                                      </p:to>
                                    </p:set>
                                    <p:anim calcmode="lin" valueType="num">
                                      <p:cBhvr additive="base">
                                        <p:cTn id="7" dur="500" fill="hold"/>
                                        <p:tgtEl>
                                          <p:spTgt spid="221186"/>
                                        </p:tgtEl>
                                        <p:attrNameLst>
                                          <p:attrName>ppt_x</p:attrName>
                                        </p:attrNameLst>
                                      </p:cBhvr>
                                      <p:tavLst>
                                        <p:tav tm="0">
                                          <p:val>
                                            <p:strVal val="#ppt_x"/>
                                          </p:val>
                                        </p:tav>
                                        <p:tav tm="100000">
                                          <p:val>
                                            <p:strVal val="#ppt_x"/>
                                          </p:val>
                                        </p:tav>
                                      </p:tavLst>
                                    </p:anim>
                                    <p:anim calcmode="lin" valueType="num">
                                      <p:cBhvr additive="base">
                                        <p:cTn id="8" dur="500" fill="hold"/>
                                        <p:tgtEl>
                                          <p:spTgt spid="2211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21187">
                                            <p:txEl>
                                              <p:pRg st="0" end="0"/>
                                            </p:txEl>
                                          </p:spTgt>
                                        </p:tgtEl>
                                        <p:attrNameLst>
                                          <p:attrName>style.visibility</p:attrName>
                                        </p:attrNameLst>
                                      </p:cBhvr>
                                      <p:to>
                                        <p:strVal val="visible"/>
                                      </p:to>
                                    </p:set>
                                    <p:animEffect transition="in" filter="fade">
                                      <p:cBhvr>
                                        <p:cTn id="13" dur="1000"/>
                                        <p:tgtEl>
                                          <p:spTgt spid="221187">
                                            <p:txEl>
                                              <p:pRg st="0" end="0"/>
                                            </p:txEl>
                                          </p:spTgt>
                                        </p:tgtEl>
                                      </p:cBhvr>
                                    </p:animEffect>
                                    <p:anim calcmode="lin" valueType="num">
                                      <p:cBhvr>
                                        <p:cTn id="14" dur="1000" fill="hold"/>
                                        <p:tgtEl>
                                          <p:spTgt spid="221187">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22118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21187">
                                            <p:txEl>
                                              <p:pRg st="1" end="1"/>
                                            </p:txEl>
                                          </p:spTgt>
                                        </p:tgtEl>
                                        <p:attrNameLst>
                                          <p:attrName>style.visibility</p:attrName>
                                        </p:attrNameLst>
                                      </p:cBhvr>
                                      <p:to>
                                        <p:strVal val="visible"/>
                                      </p:to>
                                    </p:set>
                                    <p:animEffect transition="in" filter="fade">
                                      <p:cBhvr>
                                        <p:cTn id="20" dur="1000"/>
                                        <p:tgtEl>
                                          <p:spTgt spid="221187">
                                            <p:txEl>
                                              <p:pRg st="1" end="1"/>
                                            </p:txEl>
                                          </p:spTgt>
                                        </p:tgtEl>
                                      </p:cBhvr>
                                    </p:animEffect>
                                    <p:anim calcmode="lin" valueType="num">
                                      <p:cBhvr>
                                        <p:cTn id="21" dur="1000" fill="hold"/>
                                        <p:tgtEl>
                                          <p:spTgt spid="221187">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22118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21187">
                                            <p:txEl>
                                              <p:pRg st="2" end="2"/>
                                            </p:txEl>
                                          </p:spTgt>
                                        </p:tgtEl>
                                        <p:attrNameLst>
                                          <p:attrName>style.visibility</p:attrName>
                                        </p:attrNameLst>
                                      </p:cBhvr>
                                      <p:to>
                                        <p:strVal val="visible"/>
                                      </p:to>
                                    </p:set>
                                    <p:animEffect transition="in" filter="fade">
                                      <p:cBhvr>
                                        <p:cTn id="27" dur="1000"/>
                                        <p:tgtEl>
                                          <p:spTgt spid="221187">
                                            <p:txEl>
                                              <p:pRg st="2" end="2"/>
                                            </p:txEl>
                                          </p:spTgt>
                                        </p:tgtEl>
                                      </p:cBhvr>
                                    </p:animEffect>
                                    <p:anim calcmode="lin" valueType="num">
                                      <p:cBhvr>
                                        <p:cTn id="28" dur="1000" fill="hold"/>
                                        <p:tgtEl>
                                          <p:spTgt spid="221187">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22118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21187">
                                            <p:txEl>
                                              <p:pRg st="3" end="3"/>
                                            </p:txEl>
                                          </p:spTgt>
                                        </p:tgtEl>
                                        <p:attrNameLst>
                                          <p:attrName>style.visibility</p:attrName>
                                        </p:attrNameLst>
                                      </p:cBhvr>
                                      <p:to>
                                        <p:strVal val="visible"/>
                                      </p:to>
                                    </p:set>
                                    <p:animEffect transition="in" filter="fade">
                                      <p:cBhvr>
                                        <p:cTn id="34" dur="1000"/>
                                        <p:tgtEl>
                                          <p:spTgt spid="221187">
                                            <p:txEl>
                                              <p:pRg st="3" end="3"/>
                                            </p:txEl>
                                          </p:spTgt>
                                        </p:tgtEl>
                                      </p:cBhvr>
                                    </p:animEffect>
                                    <p:anim calcmode="lin" valueType="num">
                                      <p:cBhvr>
                                        <p:cTn id="35" dur="1000" fill="hold"/>
                                        <p:tgtEl>
                                          <p:spTgt spid="221187">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22118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21187">
                                            <p:txEl>
                                              <p:pRg st="4" end="4"/>
                                            </p:txEl>
                                          </p:spTgt>
                                        </p:tgtEl>
                                        <p:attrNameLst>
                                          <p:attrName>style.visibility</p:attrName>
                                        </p:attrNameLst>
                                      </p:cBhvr>
                                      <p:to>
                                        <p:strVal val="visible"/>
                                      </p:to>
                                    </p:set>
                                    <p:animEffect transition="in" filter="fade">
                                      <p:cBhvr>
                                        <p:cTn id="41" dur="1000"/>
                                        <p:tgtEl>
                                          <p:spTgt spid="221187">
                                            <p:txEl>
                                              <p:pRg st="4" end="4"/>
                                            </p:txEl>
                                          </p:spTgt>
                                        </p:tgtEl>
                                      </p:cBhvr>
                                    </p:animEffect>
                                    <p:anim calcmode="lin" valueType="num">
                                      <p:cBhvr>
                                        <p:cTn id="42" dur="1000" fill="hold"/>
                                        <p:tgtEl>
                                          <p:spTgt spid="221187">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221187">
                                            <p:txEl>
                                              <p:pRg st="4" end="4"/>
                                            </p:tx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21187">
                                            <p:txEl>
                                              <p:pRg st="5" end="5"/>
                                            </p:txEl>
                                          </p:spTgt>
                                        </p:tgtEl>
                                        <p:attrNameLst>
                                          <p:attrName>style.visibility</p:attrName>
                                        </p:attrNameLst>
                                      </p:cBhvr>
                                      <p:to>
                                        <p:strVal val="visible"/>
                                      </p:to>
                                    </p:set>
                                    <p:animEffect transition="in" filter="fade">
                                      <p:cBhvr>
                                        <p:cTn id="46" dur="1000"/>
                                        <p:tgtEl>
                                          <p:spTgt spid="221187">
                                            <p:txEl>
                                              <p:pRg st="5" end="5"/>
                                            </p:txEl>
                                          </p:spTgt>
                                        </p:tgtEl>
                                      </p:cBhvr>
                                    </p:animEffect>
                                    <p:anim calcmode="lin" valueType="num">
                                      <p:cBhvr>
                                        <p:cTn id="47" dur="1000" fill="hold"/>
                                        <p:tgtEl>
                                          <p:spTgt spid="221187">
                                            <p:txEl>
                                              <p:pRg st="5" end="5"/>
                                            </p:txEl>
                                          </p:spTgt>
                                        </p:tgtEl>
                                        <p:attrNameLst>
                                          <p:attrName>ppt_x</p:attrName>
                                        </p:attrNameLst>
                                      </p:cBhvr>
                                      <p:tavLst>
                                        <p:tav tm="0">
                                          <p:val>
                                            <p:strVal val="#ppt_x"/>
                                          </p:val>
                                        </p:tav>
                                        <p:tav tm="100000">
                                          <p:val>
                                            <p:strVal val="#ppt_x"/>
                                          </p:val>
                                        </p:tav>
                                      </p:tavLst>
                                    </p:anim>
                                    <p:anim calcmode="lin" valueType="num">
                                      <p:cBhvr>
                                        <p:cTn id="48" dur="1000" fill="hold"/>
                                        <p:tgtEl>
                                          <p:spTgt spid="22118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21187">
                                            <p:txEl>
                                              <p:pRg st="6" end="6"/>
                                            </p:txEl>
                                          </p:spTgt>
                                        </p:tgtEl>
                                        <p:attrNameLst>
                                          <p:attrName>style.visibility</p:attrName>
                                        </p:attrNameLst>
                                      </p:cBhvr>
                                      <p:to>
                                        <p:strVal val="visible"/>
                                      </p:to>
                                    </p:set>
                                    <p:animEffect transition="in" filter="fade">
                                      <p:cBhvr>
                                        <p:cTn id="53" dur="1000"/>
                                        <p:tgtEl>
                                          <p:spTgt spid="221187">
                                            <p:txEl>
                                              <p:pRg st="6" end="6"/>
                                            </p:txEl>
                                          </p:spTgt>
                                        </p:tgtEl>
                                      </p:cBhvr>
                                    </p:animEffect>
                                    <p:anim calcmode="lin" valueType="num">
                                      <p:cBhvr>
                                        <p:cTn id="54" dur="1000" fill="hold"/>
                                        <p:tgtEl>
                                          <p:spTgt spid="221187">
                                            <p:txEl>
                                              <p:pRg st="6" end="6"/>
                                            </p:txEl>
                                          </p:spTgt>
                                        </p:tgtEl>
                                        <p:attrNameLst>
                                          <p:attrName>ppt_x</p:attrName>
                                        </p:attrNameLst>
                                      </p:cBhvr>
                                      <p:tavLst>
                                        <p:tav tm="0">
                                          <p:val>
                                            <p:strVal val="#ppt_x"/>
                                          </p:val>
                                        </p:tav>
                                        <p:tav tm="100000">
                                          <p:val>
                                            <p:strVal val="#ppt_x"/>
                                          </p:val>
                                        </p:tav>
                                      </p:tavLst>
                                    </p:anim>
                                    <p:anim calcmode="lin" valueType="num">
                                      <p:cBhvr>
                                        <p:cTn id="55" dur="1000" fill="hold"/>
                                        <p:tgtEl>
                                          <p:spTgt spid="221187">
                                            <p:txEl>
                                              <p:pRg st="6" end="6"/>
                                            </p:txEl>
                                          </p:spTgt>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21187">
                                            <p:txEl>
                                              <p:pRg st="7" end="7"/>
                                            </p:txEl>
                                          </p:spTgt>
                                        </p:tgtEl>
                                        <p:attrNameLst>
                                          <p:attrName>style.visibility</p:attrName>
                                        </p:attrNameLst>
                                      </p:cBhvr>
                                      <p:to>
                                        <p:strVal val="visible"/>
                                      </p:to>
                                    </p:set>
                                    <p:animEffect transition="in" filter="fade">
                                      <p:cBhvr>
                                        <p:cTn id="58" dur="1000"/>
                                        <p:tgtEl>
                                          <p:spTgt spid="221187">
                                            <p:txEl>
                                              <p:pRg st="7" end="7"/>
                                            </p:txEl>
                                          </p:spTgt>
                                        </p:tgtEl>
                                      </p:cBhvr>
                                    </p:animEffect>
                                    <p:anim calcmode="lin" valueType="num">
                                      <p:cBhvr>
                                        <p:cTn id="59" dur="1000" fill="hold"/>
                                        <p:tgtEl>
                                          <p:spTgt spid="221187">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221187">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6" grpId="0"/>
      <p:bldP spid="221187"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4"/>
          <p:cNvSpPr>
            <a:spLocks noGrp="1" noChangeArrowheads="1"/>
          </p:cNvSpPr>
          <p:nvPr>
            <p:ph type="title" idx="4294967295"/>
          </p:nvPr>
        </p:nvSpPr>
        <p:spPr>
          <a:xfrm>
            <a:off x="76200" y="274638"/>
            <a:ext cx="9753600" cy="1143000"/>
          </a:xfrm>
        </p:spPr>
        <p:style>
          <a:lnRef idx="3">
            <a:schemeClr val="lt1"/>
          </a:lnRef>
          <a:fillRef idx="1">
            <a:schemeClr val="accent6"/>
          </a:fillRef>
          <a:effectRef idx="1">
            <a:schemeClr val="accent6"/>
          </a:effectRef>
          <a:fontRef idx="minor">
            <a:schemeClr val="lt1"/>
          </a:fontRef>
        </p:style>
        <p:txBody>
          <a:bodyPr/>
          <a:lstStyle/>
          <a:p>
            <a:r>
              <a:rPr lang="en-US" sz="5400" b="1"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 Vision of a Hydrogen Future</a:t>
            </a:r>
          </a:p>
        </p:txBody>
      </p:sp>
      <p:sp>
        <p:nvSpPr>
          <p:cNvPr id="86021" name="Rectangle 5"/>
          <p:cNvSpPr>
            <a:spLocks noChangeArrowheads="1"/>
          </p:cNvSpPr>
          <p:nvPr/>
        </p:nvSpPr>
        <p:spPr bwMode="auto">
          <a:xfrm>
            <a:off x="660400" y="1597829"/>
            <a:ext cx="8750300" cy="3970318"/>
          </a:xfrm>
          <a:prstGeom prst="rect">
            <a:avLst/>
          </a:prstGeom>
          <a:noFill/>
          <a:ln w="9525">
            <a:noFill/>
            <a:miter lim="800000"/>
            <a:headEnd/>
            <a:tailEnd/>
          </a:ln>
          <a:effectLst/>
        </p:spPr>
        <p:txBody>
          <a:bodyPr anchor="ctr">
            <a:spAutoFit/>
          </a:bodyPr>
          <a:lstStyle/>
          <a:p>
            <a:r>
              <a:rPr lang="en-US" sz="2800" i="1" dirty="0">
                <a:solidFill>
                  <a:prstClr val="black"/>
                </a:solidFill>
              </a:rPr>
              <a:t>"</a:t>
            </a:r>
            <a:r>
              <a:rPr lang="en-US" sz="2800" i="1" dirty="0"/>
              <a:t>I believe that water will one day be employed as fuel, that hydrogen and oxygen which constitute it, used singly or together, will furnish an inexhaustible source of heat and light, of an intensity of which coal is not capable. I believe then that when the deposits of coal are exhausted, we shall heat and warm ourselves with water. Water will be the coal of the future." </a:t>
            </a:r>
            <a:endParaRPr lang="en-US" sz="2800" dirty="0"/>
          </a:p>
          <a:p>
            <a:pPr algn="ctr"/>
            <a:endParaRPr lang="en-US" sz="2800" dirty="0"/>
          </a:p>
          <a:p>
            <a:pPr algn="r"/>
            <a:r>
              <a:rPr lang="en-US" sz="2800" dirty="0"/>
              <a:t>Jules </a:t>
            </a:r>
            <a:r>
              <a:rPr lang="en-US" sz="2800" dirty="0" err="1"/>
              <a:t>Vernes</a:t>
            </a:r>
            <a:r>
              <a:rPr lang="en-US" sz="2800" dirty="0"/>
              <a:t> (1870) </a:t>
            </a:r>
            <a:r>
              <a:rPr lang="en-US" sz="2800" i="1" dirty="0" err="1"/>
              <a:t>L´île</a:t>
            </a:r>
            <a:r>
              <a:rPr lang="en-US" sz="2800" i="1" dirty="0"/>
              <a:t> </a:t>
            </a:r>
            <a:r>
              <a:rPr lang="en-US" sz="2800" i="1" dirty="0" err="1"/>
              <a:t>mystérieuse</a:t>
            </a:r>
            <a:endParaRPr lang="en-US" sz="2800" i="1" dirty="0"/>
          </a:p>
        </p:txBody>
      </p:sp>
    </p:spTree>
    <p:extLst>
      <p:ext uri="{BB962C8B-B14F-4D97-AF65-F5344CB8AC3E}">
        <p14:creationId xmlns="" xmlns:p14="http://schemas.microsoft.com/office/powerpoint/2010/main" val="2188921481"/>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6020"/>
                                        </p:tgtEl>
                                        <p:attrNameLst>
                                          <p:attrName>style.visibility</p:attrName>
                                        </p:attrNameLst>
                                      </p:cBhvr>
                                      <p:to>
                                        <p:strVal val="visible"/>
                                      </p:to>
                                    </p:set>
                                    <p:animEffect transition="in" filter="wipe(down)">
                                      <p:cBhvr>
                                        <p:cTn id="7" dur="580">
                                          <p:stCondLst>
                                            <p:cond delay="0"/>
                                          </p:stCondLst>
                                        </p:cTn>
                                        <p:tgtEl>
                                          <p:spTgt spid="86020"/>
                                        </p:tgtEl>
                                      </p:cBhvr>
                                    </p:animEffect>
                                    <p:anim calcmode="lin" valueType="num">
                                      <p:cBhvr>
                                        <p:cTn id="8" dur="1822" tmFilter="0,0; 0.14,0.36; 0.43,0.73; 0.71,0.91; 1.0,1.0">
                                          <p:stCondLst>
                                            <p:cond delay="0"/>
                                          </p:stCondLst>
                                        </p:cTn>
                                        <p:tgtEl>
                                          <p:spTgt spid="860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60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60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60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6020"/>
                                        </p:tgtEl>
                                        <p:attrNameLst>
                                          <p:attrName>ppt_y</p:attrName>
                                        </p:attrNameLst>
                                      </p:cBhvr>
                                      <p:tavLst>
                                        <p:tav tm="0" fmla="#ppt_y-sin(pi*$)/81">
                                          <p:val>
                                            <p:fltVal val="0"/>
                                          </p:val>
                                        </p:tav>
                                        <p:tav tm="100000">
                                          <p:val>
                                            <p:fltVal val="1"/>
                                          </p:val>
                                        </p:tav>
                                      </p:tavLst>
                                    </p:anim>
                                    <p:animScale>
                                      <p:cBhvr>
                                        <p:cTn id="13" dur="26">
                                          <p:stCondLst>
                                            <p:cond delay="650"/>
                                          </p:stCondLst>
                                        </p:cTn>
                                        <p:tgtEl>
                                          <p:spTgt spid="86020"/>
                                        </p:tgtEl>
                                      </p:cBhvr>
                                      <p:to x="100000" y="60000"/>
                                    </p:animScale>
                                    <p:animScale>
                                      <p:cBhvr>
                                        <p:cTn id="14" dur="166" decel="50000">
                                          <p:stCondLst>
                                            <p:cond delay="676"/>
                                          </p:stCondLst>
                                        </p:cTn>
                                        <p:tgtEl>
                                          <p:spTgt spid="86020"/>
                                        </p:tgtEl>
                                      </p:cBhvr>
                                      <p:to x="100000" y="100000"/>
                                    </p:animScale>
                                    <p:animScale>
                                      <p:cBhvr>
                                        <p:cTn id="15" dur="26">
                                          <p:stCondLst>
                                            <p:cond delay="1312"/>
                                          </p:stCondLst>
                                        </p:cTn>
                                        <p:tgtEl>
                                          <p:spTgt spid="86020"/>
                                        </p:tgtEl>
                                      </p:cBhvr>
                                      <p:to x="100000" y="80000"/>
                                    </p:animScale>
                                    <p:animScale>
                                      <p:cBhvr>
                                        <p:cTn id="16" dur="166" decel="50000">
                                          <p:stCondLst>
                                            <p:cond delay="1338"/>
                                          </p:stCondLst>
                                        </p:cTn>
                                        <p:tgtEl>
                                          <p:spTgt spid="86020"/>
                                        </p:tgtEl>
                                      </p:cBhvr>
                                      <p:to x="100000" y="100000"/>
                                    </p:animScale>
                                    <p:animScale>
                                      <p:cBhvr>
                                        <p:cTn id="17" dur="26">
                                          <p:stCondLst>
                                            <p:cond delay="1642"/>
                                          </p:stCondLst>
                                        </p:cTn>
                                        <p:tgtEl>
                                          <p:spTgt spid="86020"/>
                                        </p:tgtEl>
                                      </p:cBhvr>
                                      <p:to x="100000" y="90000"/>
                                    </p:animScale>
                                    <p:animScale>
                                      <p:cBhvr>
                                        <p:cTn id="18" dur="166" decel="50000">
                                          <p:stCondLst>
                                            <p:cond delay="1668"/>
                                          </p:stCondLst>
                                        </p:cTn>
                                        <p:tgtEl>
                                          <p:spTgt spid="86020"/>
                                        </p:tgtEl>
                                      </p:cBhvr>
                                      <p:to x="100000" y="100000"/>
                                    </p:animScale>
                                    <p:animScale>
                                      <p:cBhvr>
                                        <p:cTn id="19" dur="26">
                                          <p:stCondLst>
                                            <p:cond delay="1808"/>
                                          </p:stCondLst>
                                        </p:cTn>
                                        <p:tgtEl>
                                          <p:spTgt spid="86020"/>
                                        </p:tgtEl>
                                      </p:cBhvr>
                                      <p:to x="100000" y="95000"/>
                                    </p:animScale>
                                    <p:animScale>
                                      <p:cBhvr>
                                        <p:cTn id="20" dur="166" decel="50000">
                                          <p:stCondLst>
                                            <p:cond delay="1834"/>
                                          </p:stCondLst>
                                        </p:cTn>
                                        <p:tgtEl>
                                          <p:spTgt spid="8602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6021"/>
                                        </p:tgtEl>
                                        <p:attrNameLst>
                                          <p:attrName>style.visibility</p:attrName>
                                        </p:attrNameLst>
                                      </p:cBhvr>
                                      <p:to>
                                        <p:strVal val="visible"/>
                                      </p:to>
                                    </p:set>
                                    <p:animEffect transition="in" filter="fade">
                                      <p:cBhvr>
                                        <p:cTn id="25" dur="500"/>
                                        <p:tgtEl>
                                          <p:spTgt spid="86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animBg="1"/>
      <p:bldP spid="8602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2600" y="1828800"/>
            <a:ext cx="5638800" cy="2554545"/>
          </a:xfrm>
          <a:prstGeom prst="rect">
            <a:avLst/>
          </a:prstGeom>
          <a:noFill/>
        </p:spPr>
        <p:txBody>
          <a:bodyPr wrap="square" rtlCol="0">
            <a:spAutoFit/>
          </a:bodyPr>
          <a:lstStyle/>
          <a:p>
            <a:pPr algn="ctr"/>
            <a:r>
              <a:rPr lang="en-US" sz="8000" dirty="0" smtClean="0">
                <a:solidFill>
                  <a:srgbClr val="002060"/>
                </a:solidFill>
                <a:effectLst>
                  <a:glow rad="101600">
                    <a:schemeClr val="accent1">
                      <a:lumMod val="40000"/>
                      <a:lumOff val="60000"/>
                      <a:alpha val="60000"/>
                    </a:schemeClr>
                  </a:glow>
                </a:effectLst>
                <a:latin typeface="Algerian" pitchFamily="82" charset="0"/>
              </a:rPr>
              <a:t>RISKS</a:t>
            </a:r>
            <a:r>
              <a:rPr lang="en-US" sz="6000" dirty="0" smtClean="0">
                <a:solidFill>
                  <a:srgbClr val="002060"/>
                </a:solidFill>
                <a:effectLst>
                  <a:glow rad="101600">
                    <a:schemeClr val="accent1">
                      <a:lumMod val="40000"/>
                      <a:lumOff val="60000"/>
                      <a:alpha val="60000"/>
                    </a:schemeClr>
                  </a:glow>
                </a:effectLst>
                <a:latin typeface="Algerian" pitchFamily="82" charset="0"/>
              </a:rPr>
              <a:t> </a:t>
            </a:r>
            <a:r>
              <a:rPr lang="en-US" sz="8000" dirty="0" smtClean="0">
                <a:solidFill>
                  <a:srgbClr val="002060"/>
                </a:solidFill>
                <a:effectLst>
                  <a:glow rad="101600">
                    <a:schemeClr val="accent1">
                      <a:lumMod val="40000"/>
                      <a:lumOff val="60000"/>
                      <a:alpha val="60000"/>
                    </a:schemeClr>
                  </a:glow>
                </a:effectLst>
                <a:latin typeface="Algerian" pitchFamily="82" charset="0"/>
              </a:rPr>
              <a:t>OF</a:t>
            </a:r>
            <a:r>
              <a:rPr lang="en-US" sz="6000" dirty="0" smtClean="0">
                <a:solidFill>
                  <a:srgbClr val="002060"/>
                </a:solidFill>
                <a:effectLst>
                  <a:glow rad="101600">
                    <a:schemeClr val="accent1">
                      <a:lumMod val="40000"/>
                      <a:lumOff val="60000"/>
                      <a:alpha val="60000"/>
                    </a:schemeClr>
                  </a:glow>
                </a:effectLst>
                <a:latin typeface="Algerian" pitchFamily="82" charset="0"/>
              </a:rPr>
              <a:t> </a:t>
            </a:r>
            <a:r>
              <a:rPr lang="en-US" sz="8000" dirty="0" smtClean="0">
                <a:solidFill>
                  <a:srgbClr val="002060"/>
                </a:solidFill>
                <a:effectLst>
                  <a:glow rad="101600">
                    <a:schemeClr val="accent1">
                      <a:lumMod val="40000"/>
                      <a:lumOff val="60000"/>
                      <a:alpha val="60000"/>
                    </a:schemeClr>
                  </a:glow>
                </a:effectLst>
                <a:latin typeface="Algerian" pitchFamily="82" charset="0"/>
              </a:rPr>
              <a:t>HYDROGEN</a:t>
            </a:r>
            <a:endParaRPr lang="en-US" sz="3600" dirty="0">
              <a:solidFill>
                <a:srgbClr val="002060"/>
              </a:solidFill>
              <a:effectLst>
                <a:glow rad="101600">
                  <a:schemeClr val="accent1">
                    <a:lumMod val="40000"/>
                    <a:lumOff val="60000"/>
                    <a:alpha val="60000"/>
                  </a:schemeClr>
                </a:glow>
              </a:effectLst>
              <a:latin typeface="Algerian" pitchFamily="82" charset="0"/>
            </a:endParaRPr>
          </a:p>
        </p:txBody>
      </p:sp>
    </p:spTree>
    <p:extLst>
      <p:ext uri="{BB962C8B-B14F-4D97-AF65-F5344CB8AC3E}">
        <p14:creationId xmlns="" xmlns:p14="http://schemas.microsoft.com/office/powerpoint/2010/main" val="1674409722"/>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1066800" y="1676400"/>
            <a:ext cx="7467600" cy="3581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effectLst>
                  <a:outerShdw blurRad="38100" dist="38100" dir="2700000" algn="tl">
                    <a:srgbClr val="000000">
                      <a:alpha val="43137"/>
                    </a:srgbClr>
                  </a:outerShdw>
                </a:effectLst>
              </a:rPr>
              <a:t>Very dangerous !</a:t>
            </a:r>
            <a:endParaRPr lang="ru-RU" sz="5400" b="1" dirty="0" smtClean="0">
              <a:effectLst>
                <a:outerShdw blurRad="38100" dist="38100" dir="2700000" algn="tl">
                  <a:srgbClr val="000000">
                    <a:alpha val="43137"/>
                  </a:srgbClr>
                </a:outerShdw>
              </a:effectLst>
            </a:endParaRPr>
          </a:p>
          <a:p>
            <a:pPr algn="ctr"/>
            <a:endParaRPr lang="ru-RU"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85900" y="512763"/>
            <a:ext cx="8420100" cy="914400"/>
          </a:xfrm>
        </p:spPr>
        <p:txBody>
          <a:bodyPr/>
          <a:lstStyle/>
          <a:p>
            <a:r>
              <a:rPr lang="en-US" b="1" dirty="0" smtClean="0">
                <a:solidFill>
                  <a:schemeClr val="accent5"/>
                </a:solidFill>
                <a:effectLst>
                  <a:outerShdw blurRad="38100" dist="38100" dir="2700000" algn="tl">
                    <a:srgbClr val="000000">
                      <a:alpha val="43137"/>
                    </a:srgbClr>
                  </a:outerShdw>
                </a:effectLst>
              </a:rPr>
              <a:t>USES OF HYDROGEN</a:t>
            </a:r>
            <a:endParaRPr lang="en-US" b="1" dirty="0">
              <a:solidFill>
                <a:schemeClr val="accent5"/>
              </a:solidFill>
              <a:effectLst>
                <a:outerShdw blurRad="38100" dist="38100" dir="2700000" algn="tl">
                  <a:srgbClr val="000000">
                    <a:alpha val="43137"/>
                  </a:srgbClr>
                </a:outerShdw>
              </a:effectLst>
            </a:endParaRPr>
          </a:p>
        </p:txBody>
      </p:sp>
      <p:sp>
        <p:nvSpPr>
          <p:cNvPr id="3" name="Content Placeholder 2"/>
          <p:cNvSpPr>
            <a:spLocks noGrp="1"/>
          </p:cNvSpPr>
          <p:nvPr>
            <p:ph idx="4294967295"/>
          </p:nvPr>
        </p:nvSpPr>
        <p:spPr>
          <a:xfrm>
            <a:off x="228600" y="1371600"/>
            <a:ext cx="8420100" cy="5181600"/>
          </a:xfrm>
        </p:spPr>
        <p:txBody>
          <a:bodyPr>
            <a:normAutofit fontScale="92500" lnSpcReduction="10000"/>
          </a:bodyPr>
          <a:lstStyle/>
          <a:p>
            <a:r>
              <a:rPr lang="en-US" dirty="0" smtClean="0"/>
              <a:t>The largest use of dihydrogen is in the synthesis of  ammonia which is used in the manufacture of nitric acid &amp; nitrogenous fertilizers.</a:t>
            </a:r>
          </a:p>
          <a:p>
            <a:r>
              <a:rPr lang="en-US" dirty="0" smtClean="0"/>
              <a:t>Dihydrogen is used in the manufacture of vanaspati fat.</a:t>
            </a:r>
          </a:p>
          <a:p>
            <a:r>
              <a:rPr lang="en-US" dirty="0" smtClean="0"/>
              <a:t>It is used in the manufacture of bulk organic chemicals, particularly methanol.  </a:t>
            </a:r>
          </a:p>
          <a:p>
            <a:r>
              <a:rPr lang="en-US" dirty="0" smtClean="0"/>
              <a:t>It is widely used for the manufacture  of  metal  hydrides.</a:t>
            </a:r>
          </a:p>
          <a:p>
            <a:r>
              <a:rPr lang="en-US" dirty="0" smtClean="0"/>
              <a:t>It is used for the preparation of hydrogen chloride, a highly useful chemical.</a:t>
            </a:r>
          </a:p>
          <a:p>
            <a:pPr>
              <a:buNone/>
            </a:pPr>
            <a:r>
              <a:rPr lang="en-US" baseline="30000" dirty="0" smtClean="0"/>
              <a:t>                       </a:t>
            </a:r>
            <a:endParaRPr lang="en-US" baseline="30000"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additive="base">
                                        <p:cTn id="3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additive="base">
                                        <p:cTn id="4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90600" y="512763"/>
            <a:ext cx="7772400" cy="914400"/>
          </a:xfrm>
        </p:spPr>
        <p:txBody>
          <a:bodyPr/>
          <a:lstStyle/>
          <a:p>
            <a:pPr algn="ctr"/>
            <a:r>
              <a:rPr lang="en-US" dirty="0" smtClean="0">
                <a:solidFill>
                  <a:schemeClr val="accent5"/>
                </a:solidFill>
              </a:rPr>
              <a:t>Various uses of hydrogen</a:t>
            </a:r>
            <a:endParaRPr lang="en-US" dirty="0">
              <a:solidFill>
                <a:schemeClr val="accent5"/>
              </a:solidFill>
            </a:endParaRPr>
          </a:p>
        </p:txBody>
      </p:sp>
      <p:pic>
        <p:nvPicPr>
          <p:cNvPr id="9218" name="Picture 2" descr="C:\Users\abhishek\Downloads\images (8).jpg"/>
          <p:cNvPicPr>
            <a:picLocks noGrp="1" noChangeAspect="1" noChangeArrowheads="1"/>
          </p:cNvPicPr>
          <p:nvPr>
            <p:ph idx="4294967295"/>
          </p:nvPr>
        </p:nvPicPr>
        <p:blipFill>
          <a:blip r:embed="rId2" cstate="print"/>
          <a:srcRect/>
          <a:stretch>
            <a:fillRect/>
          </a:stretch>
        </p:blipFill>
        <p:spPr bwMode="auto">
          <a:xfrm>
            <a:off x="685800" y="1988457"/>
            <a:ext cx="3300413" cy="3581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219" name="Picture 3" descr="C:\Users\abhishek\Downloads\images (9).jpg"/>
          <p:cNvPicPr>
            <a:picLocks noChangeAspect="1" noChangeArrowheads="1"/>
          </p:cNvPicPr>
          <p:nvPr/>
        </p:nvPicPr>
        <p:blipFill>
          <a:blip r:embed="rId3" cstate="print"/>
          <a:srcRect/>
          <a:stretch>
            <a:fillRect/>
          </a:stretch>
        </p:blipFill>
        <p:spPr bwMode="auto">
          <a:xfrm>
            <a:off x="5530850" y="1981200"/>
            <a:ext cx="3271796" cy="3505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9218"/>
                                        </p:tgtEl>
                                        <p:attrNameLst>
                                          <p:attrName>style.visibility</p:attrName>
                                        </p:attrNameLst>
                                      </p:cBhvr>
                                      <p:to>
                                        <p:strVal val="visible"/>
                                      </p:to>
                                    </p:set>
                                    <p:animEffect transition="in" filter="fade">
                                      <p:cBhvr>
                                        <p:cTn id="11" dur="1000"/>
                                        <p:tgtEl>
                                          <p:spTgt spid="9218"/>
                                        </p:tgtEl>
                                      </p:cBhvr>
                                    </p:animEffect>
                                    <p:anim calcmode="lin" valueType="num">
                                      <p:cBhvr>
                                        <p:cTn id="12" dur="1000" fill="hold"/>
                                        <p:tgtEl>
                                          <p:spTgt spid="9218"/>
                                        </p:tgtEl>
                                        <p:attrNameLst>
                                          <p:attrName>ppt_x</p:attrName>
                                        </p:attrNameLst>
                                      </p:cBhvr>
                                      <p:tavLst>
                                        <p:tav tm="0">
                                          <p:val>
                                            <p:strVal val="#ppt_x"/>
                                          </p:val>
                                        </p:tav>
                                        <p:tav tm="100000">
                                          <p:val>
                                            <p:strVal val="#ppt_x"/>
                                          </p:val>
                                        </p:tav>
                                      </p:tavLst>
                                    </p:anim>
                                    <p:anim calcmode="lin" valueType="num">
                                      <p:cBhvr>
                                        <p:cTn id="13"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219"/>
                                        </p:tgtEl>
                                        <p:attrNameLst>
                                          <p:attrName>style.visibility</p:attrName>
                                        </p:attrNameLst>
                                      </p:cBhvr>
                                      <p:to>
                                        <p:strVal val="visible"/>
                                      </p:to>
                                    </p:set>
                                    <p:anim calcmode="lin" valueType="num">
                                      <p:cBhvr additive="base">
                                        <p:cTn id="18" dur="500" fill="hold"/>
                                        <p:tgtEl>
                                          <p:spTgt spid="9219"/>
                                        </p:tgtEl>
                                        <p:attrNameLst>
                                          <p:attrName>ppt_x</p:attrName>
                                        </p:attrNameLst>
                                      </p:cBhvr>
                                      <p:tavLst>
                                        <p:tav tm="0">
                                          <p:val>
                                            <p:strVal val="#ppt_x"/>
                                          </p:val>
                                        </p:tav>
                                        <p:tav tm="100000">
                                          <p:val>
                                            <p:strVal val="#ppt_x"/>
                                          </p:val>
                                        </p:tav>
                                      </p:tavLst>
                                    </p:anim>
                                    <p:anim calcmode="lin" valueType="num">
                                      <p:cBhvr additive="base">
                                        <p:cTn id="19"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abhishek\Downloads\images (10).jpg"/>
          <p:cNvPicPr>
            <a:picLocks noGrp="1" noChangeAspect="1" noChangeArrowheads="1"/>
          </p:cNvPicPr>
          <p:nvPr>
            <p:ph idx="4294967295"/>
          </p:nvPr>
        </p:nvPicPr>
        <p:blipFill>
          <a:blip r:embed="rId2" cstate="print"/>
          <a:srcRect/>
          <a:stretch>
            <a:fillRect/>
          </a:stretch>
        </p:blipFill>
        <p:spPr bwMode="auto">
          <a:xfrm>
            <a:off x="609600" y="1219200"/>
            <a:ext cx="3467100" cy="40671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43" name="Picture 3" descr="C:\Users\abhishek\Downloads\images (11).jpg"/>
          <p:cNvPicPr>
            <a:picLocks noChangeAspect="1" noChangeArrowheads="1"/>
          </p:cNvPicPr>
          <p:nvPr/>
        </p:nvPicPr>
        <p:blipFill>
          <a:blip r:embed="rId3" cstate="print"/>
          <a:srcRect/>
          <a:stretch>
            <a:fillRect/>
          </a:stretch>
        </p:blipFill>
        <p:spPr bwMode="auto">
          <a:xfrm>
            <a:off x="5695950" y="1143000"/>
            <a:ext cx="3549650" cy="4038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circle(out)">
                                      <p:cBhvr>
                                        <p:cTn id="12" dur="2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abhishek\Downloads\images (7).jpg"/>
          <p:cNvPicPr>
            <a:picLocks noGrp="1" noChangeAspect="1" noChangeArrowheads="1"/>
          </p:cNvPicPr>
          <p:nvPr>
            <p:ph idx="4294967295"/>
          </p:nvPr>
        </p:nvPicPr>
        <p:blipFill>
          <a:blip r:embed="rId2" cstate="print"/>
          <a:srcRect/>
          <a:stretch>
            <a:fillRect/>
          </a:stretch>
        </p:blipFill>
        <p:spPr bwMode="auto">
          <a:xfrm>
            <a:off x="838200" y="1066800"/>
            <a:ext cx="3549650" cy="4191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267" name="Picture 3" descr="C:\Users\abhishek\Downloads\download (1).jpg"/>
          <p:cNvPicPr>
            <a:picLocks noChangeAspect="1" noChangeArrowheads="1"/>
          </p:cNvPicPr>
          <p:nvPr/>
        </p:nvPicPr>
        <p:blipFill>
          <a:blip r:embed="rId3" cstate="print"/>
          <a:srcRect/>
          <a:stretch>
            <a:fillRect/>
          </a:stretch>
        </p:blipFill>
        <p:spPr bwMode="auto">
          <a:xfrm>
            <a:off x="5530850" y="990600"/>
            <a:ext cx="3632200" cy="41421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1267"/>
                                        </p:tgtEl>
                                        <p:attrNameLst>
                                          <p:attrName>style.visibility</p:attrName>
                                        </p:attrNameLst>
                                      </p:cBhvr>
                                      <p:to>
                                        <p:strVal val="visible"/>
                                      </p:to>
                                    </p:set>
                                    <p:animEffect transition="in" filter="circle(in)">
                                      <p:cBhvr>
                                        <p:cTn id="14" dur="2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9095" y="571482"/>
            <a:ext cx="8358246" cy="470898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4000" b="1" dirty="0" smtClean="0">
                <a:solidFill>
                  <a:srgbClr val="FF0000"/>
                </a:solidFill>
                <a:latin typeface="Algerian" pitchFamily="82" charset="0"/>
              </a:rPr>
              <a:t>PROJECT HYDROGEN SUMMARY:-</a:t>
            </a:r>
          </a:p>
          <a:p>
            <a:endParaRPr lang="en-US" dirty="0" smtClean="0">
              <a:solidFill>
                <a:srgbClr val="FF0000"/>
              </a:solidFill>
            </a:endParaRPr>
          </a:p>
          <a:p>
            <a:r>
              <a:rPr lang="en-US" sz="2800" dirty="0" smtClean="0">
                <a:solidFill>
                  <a:srgbClr val="FF0000"/>
                </a:solidFill>
              </a:rPr>
              <a:t>1)Hydrogen is the most abundant and simplest element in the universe.</a:t>
            </a:r>
          </a:p>
          <a:p>
            <a:r>
              <a:rPr lang="en-US" sz="2800" dirty="0" smtClean="0">
                <a:solidFill>
                  <a:srgbClr val="FF0000"/>
                </a:solidFill>
              </a:rPr>
              <a:t>2)Hydrogen has no elasticity.</a:t>
            </a:r>
          </a:p>
          <a:p>
            <a:r>
              <a:rPr lang="en-US" sz="2800" dirty="0" smtClean="0">
                <a:solidFill>
                  <a:srgbClr val="FF0000"/>
                </a:solidFill>
              </a:rPr>
              <a:t>3)Hydrogen is flameable.</a:t>
            </a:r>
          </a:p>
          <a:p>
            <a:r>
              <a:rPr lang="en-US" sz="2800" dirty="0" smtClean="0">
                <a:solidFill>
                  <a:srgbClr val="FF0000"/>
                </a:solidFill>
              </a:rPr>
              <a:t>4)Hydrogen is energy carrier.</a:t>
            </a:r>
          </a:p>
          <a:p>
            <a:r>
              <a:rPr lang="en-US" sz="2800" dirty="0" smtClean="0">
                <a:solidFill>
                  <a:srgbClr val="FF0000"/>
                </a:solidFill>
              </a:rPr>
              <a:t>5)Hydrogen can be cooled and stored as a liquid.</a:t>
            </a:r>
          </a:p>
          <a:p>
            <a:r>
              <a:rPr lang="en-US" sz="2800" dirty="0" smtClean="0">
                <a:solidFill>
                  <a:srgbClr val="FF0000"/>
                </a:solidFill>
              </a:rPr>
              <a:t>6)Atomic hydrogen is highly reactive.</a:t>
            </a:r>
          </a:p>
          <a:p>
            <a:r>
              <a:rPr lang="en-US" sz="2800" dirty="0" smtClean="0">
                <a:solidFill>
                  <a:srgbClr val="FF0000"/>
                </a:solidFill>
              </a:rPr>
              <a:t>7)Nascent hydrogen is very reactive form of hydrogen.</a:t>
            </a:r>
          </a:p>
          <a:p>
            <a:endParaRPr lang="en-IN" dirty="0">
              <a:solidFill>
                <a:srgbClr val="FF0000"/>
              </a:solidFill>
            </a:endParaRPr>
          </a:p>
        </p:txBody>
      </p:sp>
    </p:spTree>
    <p:extLst>
      <p:ext uri="{BB962C8B-B14F-4D97-AF65-F5344CB8AC3E}">
        <p14:creationId xmlns="" xmlns:p14="http://schemas.microsoft.com/office/powerpoint/2010/main" val="2556064700"/>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485900" y="3200400"/>
            <a:ext cx="8420100" cy="4572000"/>
          </a:xfrm>
        </p:spPr>
        <p:txBody>
          <a:bodyPr>
            <a:normAutofit/>
          </a:bodyPr>
          <a:lstStyle/>
          <a:p>
            <a:r>
              <a:rPr lang="en-US" sz="2800" b="1" dirty="0" smtClean="0">
                <a:latin typeface="Aharoni" pitchFamily="2" charset="-79"/>
                <a:cs typeface="Aharoni" pitchFamily="2" charset="-79"/>
              </a:rPr>
              <a:t>10</a:t>
            </a:r>
            <a:r>
              <a:rPr lang="en-US" sz="2800" b="1" baseline="30000" dirty="0" smtClean="0">
                <a:latin typeface="Aharoni" pitchFamily="2" charset="-79"/>
                <a:cs typeface="Aharoni" pitchFamily="2" charset="-79"/>
              </a:rPr>
              <a:t>TH</a:t>
            </a:r>
            <a:r>
              <a:rPr lang="en-US" sz="2800" b="1" dirty="0" smtClean="0">
                <a:latin typeface="Aharoni" pitchFamily="2" charset="-79"/>
                <a:cs typeface="Aharoni" pitchFamily="2" charset="-79"/>
              </a:rPr>
              <a:t> , 11</a:t>
            </a:r>
            <a:r>
              <a:rPr lang="en-US" sz="2800" b="1" baseline="30000" dirty="0" smtClean="0">
                <a:latin typeface="Aharoni" pitchFamily="2" charset="-79"/>
                <a:cs typeface="Aharoni" pitchFamily="2" charset="-79"/>
              </a:rPr>
              <a:t>TH</a:t>
            </a:r>
            <a:r>
              <a:rPr lang="en-US" sz="2800" b="1" dirty="0" smtClean="0">
                <a:latin typeface="Aharoni" pitchFamily="2" charset="-79"/>
                <a:cs typeface="Aharoni" pitchFamily="2" charset="-79"/>
              </a:rPr>
              <a:t> TEXTBOOKS.</a:t>
            </a:r>
          </a:p>
          <a:p>
            <a:r>
              <a:rPr lang="en-US" sz="2800" b="1" dirty="0" smtClean="0">
                <a:latin typeface="Aharoni" pitchFamily="2" charset="-79"/>
                <a:cs typeface="Aharoni" pitchFamily="2" charset="-79"/>
              </a:rPr>
              <a:t>HYDROGEN REFERENCE BOOK (BRITISH LIBIRARY).</a:t>
            </a:r>
          </a:p>
          <a:p>
            <a:r>
              <a:rPr lang="en-US" sz="2800" b="1" dirty="0" smtClean="0">
                <a:latin typeface="Aharoni" pitchFamily="2" charset="-79"/>
                <a:cs typeface="Aharoni" pitchFamily="2" charset="-79"/>
              </a:rPr>
              <a:t>INTERNET :- GOOGLE,YAHOO ETC.</a:t>
            </a:r>
          </a:p>
          <a:p>
            <a:r>
              <a:rPr lang="en-US" sz="2800" b="1" dirty="0" smtClean="0">
                <a:latin typeface="Aharoni" pitchFamily="2" charset="-79"/>
                <a:cs typeface="Aharoni" pitchFamily="2" charset="-79"/>
              </a:rPr>
              <a:t>INTERNET :- MAPS , STATITICS , PHOTOS ETC.</a:t>
            </a:r>
          </a:p>
          <a:p>
            <a:pPr>
              <a:buNone/>
            </a:pPr>
            <a:endParaRPr lang="en-IN" sz="2000" dirty="0"/>
          </a:p>
        </p:txBody>
      </p:sp>
      <p:sp>
        <p:nvSpPr>
          <p:cNvPr id="2" name="Title 1"/>
          <p:cNvSpPr>
            <a:spLocks noGrp="1"/>
          </p:cNvSpPr>
          <p:nvPr>
            <p:ph type="title" idx="4294967295"/>
          </p:nvPr>
        </p:nvSpPr>
        <p:spPr>
          <a:xfrm>
            <a:off x="457200" y="609600"/>
            <a:ext cx="8420100" cy="914400"/>
          </a:xfrm>
        </p:spPr>
        <p:txBody>
          <a:bodyPr>
            <a:noAutofit/>
          </a:bodyPr>
          <a:lstStyle/>
          <a:p>
            <a:pPr algn="ctr"/>
            <a:r>
              <a:rPr lang="en-US" sz="7200" dirty="0" smtClean="0">
                <a:solidFill>
                  <a:schemeClr val="accent6">
                    <a:lumMod val="60000"/>
                    <a:lumOff val="40000"/>
                  </a:schemeClr>
                </a:solidFill>
                <a:latin typeface="Algerian" pitchFamily="82" charset="0"/>
              </a:rPr>
              <a:t>PROJECT HELPERS</a:t>
            </a:r>
            <a:r>
              <a:rPr lang="en-US" sz="7200" dirty="0" smtClean="0"/>
              <a:t/>
            </a:r>
            <a:br>
              <a:rPr lang="en-US" sz="7200" dirty="0" smtClean="0"/>
            </a:br>
            <a:endParaRPr lang="en-IN" sz="7200" dirty="0"/>
          </a:p>
        </p:txBody>
      </p:sp>
      <p:sp>
        <p:nvSpPr>
          <p:cNvPr id="4" name="TextBox 3"/>
          <p:cNvSpPr txBox="1"/>
          <p:nvPr/>
        </p:nvSpPr>
        <p:spPr>
          <a:xfrm>
            <a:off x="1828800" y="2590800"/>
            <a:ext cx="5943600" cy="461665"/>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sz="2400" dirty="0" smtClean="0"/>
              <a:t>GUIDANCE :- HEENA SHAIKH MADAM</a:t>
            </a:r>
            <a:endParaRPr lang="en-US" sz="2400" dirty="0"/>
          </a:p>
        </p:txBody>
      </p:sp>
    </p:spTree>
    <p:extLst>
      <p:ext uri="{BB962C8B-B14F-4D97-AF65-F5344CB8AC3E}">
        <p14:creationId xmlns="" xmlns:p14="http://schemas.microsoft.com/office/powerpoint/2010/main" val="3248270014"/>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mph" presetSubtype="0" fill="hold" grpId="0" nodeType="clickEffect">
                                  <p:stCondLst>
                                    <p:cond delay="0"/>
                                  </p:stCondLst>
                                  <p:childTnLst>
                                    <p:animClr clrSpc="hsl" dir="cw">
                                      <p:cBhvr override="childStyle">
                                        <p:cTn id="12" dur="500" fill="hold"/>
                                        <p:tgtEl>
                                          <p:spTgt spid="4"/>
                                        </p:tgtEl>
                                        <p:attrNameLst>
                                          <p:attrName>style.color</p:attrName>
                                        </p:attrNameLst>
                                      </p:cBhvr>
                                      <p:by>
                                        <p:hsl h="7200000" s="0" l="0"/>
                                      </p:by>
                                    </p:animClr>
                                    <p:animClr clrSpc="hsl" dir="cw">
                                      <p:cBhvr>
                                        <p:cTn id="13" dur="500" fill="hold"/>
                                        <p:tgtEl>
                                          <p:spTgt spid="4"/>
                                        </p:tgtEl>
                                        <p:attrNameLst>
                                          <p:attrName>fillcolor</p:attrName>
                                        </p:attrNameLst>
                                      </p:cBhvr>
                                      <p:by>
                                        <p:hsl h="7200000" s="0" l="0"/>
                                      </p:by>
                                    </p:animClr>
                                    <p:animClr clrSpc="hsl" dir="cw">
                                      <p:cBhvr>
                                        <p:cTn id="14" dur="500" fill="hold"/>
                                        <p:tgtEl>
                                          <p:spTgt spid="4"/>
                                        </p:tgtEl>
                                        <p:attrNameLst>
                                          <p:attrName>stroke.color</p:attrName>
                                        </p:attrNameLst>
                                      </p:cBhvr>
                                      <p:by>
                                        <p:hsl h="7200000" s="0" l="0"/>
                                      </p:by>
                                    </p:animClr>
                                    <p:set>
                                      <p:cBhvr>
                                        <p:cTn id="15" dur="500" fill="hold"/>
                                        <p:tgtEl>
                                          <p:spTgt spid="4"/>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Grp="1" noChangeArrowheads="1"/>
          </p:cNvSpPr>
          <p:nvPr>
            <p:ph type="title" idx="4294967295"/>
          </p:nvPr>
        </p:nvSpPr>
        <p:spPr>
          <a:xfrm>
            <a:off x="0" y="274638"/>
            <a:ext cx="8915400" cy="1143000"/>
          </a:xfrm>
        </p:spPr>
        <p:txBody>
          <a:bodyPr/>
          <a:lstStyle/>
          <a:p>
            <a:pPr algn="ctr"/>
            <a:r>
              <a:rPr lang="en-US" dirty="0">
                <a:solidFill>
                  <a:schemeClr val="accent2"/>
                </a:solidFill>
              </a:rPr>
              <a:t>The Hydrogen H</a:t>
            </a:r>
            <a:r>
              <a:rPr lang="en-US" baseline="-25000" dirty="0">
                <a:solidFill>
                  <a:schemeClr val="accent2"/>
                </a:solidFill>
              </a:rPr>
              <a:t>2</a:t>
            </a:r>
            <a:r>
              <a:rPr lang="en-US" dirty="0">
                <a:solidFill>
                  <a:schemeClr val="accent2"/>
                </a:solidFill>
              </a:rPr>
              <a:t> Molecule</a:t>
            </a:r>
          </a:p>
        </p:txBody>
      </p:sp>
      <p:pic>
        <p:nvPicPr>
          <p:cNvPr id="72710" name="Picture 6" descr="hydrogen"/>
          <p:cNvPicPr>
            <a:picLocks noChangeAspect="1" noChangeArrowheads="1"/>
          </p:cNvPicPr>
          <p:nvPr/>
        </p:nvPicPr>
        <p:blipFill>
          <a:blip r:embed="rId2" cstate="print">
            <a:clrChange>
              <a:clrFrom>
                <a:srgbClr val="000401"/>
              </a:clrFrom>
              <a:clrTo>
                <a:srgbClr val="000401">
                  <a:alpha val="0"/>
                </a:srgbClr>
              </a:clrTo>
            </a:clrChange>
          </a:blip>
          <a:srcRect/>
          <a:stretch>
            <a:fillRect/>
          </a:stretch>
        </p:blipFill>
        <p:spPr bwMode="auto">
          <a:xfrm>
            <a:off x="742950" y="1828800"/>
            <a:ext cx="3879850" cy="3581400"/>
          </a:xfrm>
          <a:prstGeom prst="rect">
            <a:avLst/>
          </a:prstGeom>
          <a:noFill/>
        </p:spPr>
      </p:pic>
      <p:pic>
        <p:nvPicPr>
          <p:cNvPr id="72713" name="Picture 9" descr="o320a"/>
          <p:cNvPicPr>
            <a:picLocks noChangeAspect="1" noChangeArrowheads="1"/>
          </p:cNvPicPr>
          <p:nvPr/>
        </p:nvPicPr>
        <p:blipFill>
          <a:blip r:embed="rId3" cstate="print">
            <a:clrChange>
              <a:clrFrom>
                <a:srgbClr val="000000"/>
              </a:clrFrom>
              <a:clrTo>
                <a:srgbClr val="000000">
                  <a:alpha val="0"/>
                </a:srgbClr>
              </a:clrTo>
            </a:clrChange>
          </a:blip>
          <a:srcRect/>
          <a:stretch>
            <a:fillRect/>
          </a:stretch>
        </p:blipFill>
        <p:spPr bwMode="auto">
          <a:xfrm>
            <a:off x="5283200" y="1828800"/>
            <a:ext cx="3962400" cy="3657600"/>
          </a:xfrm>
          <a:prstGeom prst="rect">
            <a:avLst/>
          </a:prstGeom>
          <a:noFill/>
        </p:spPr>
      </p:pic>
    </p:spTree>
    <p:extLst>
      <p:ext uri="{BB962C8B-B14F-4D97-AF65-F5344CB8AC3E}">
        <p14:creationId xmlns="" xmlns:p14="http://schemas.microsoft.com/office/powerpoint/2010/main" val="2371417925"/>
      </p:ext>
    </p:extLst>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72710"/>
                                        </p:tgtEl>
                                        <p:attrNameLst>
                                          <p:attrName>style.visibility</p:attrName>
                                        </p:attrNameLst>
                                      </p:cBhvr>
                                      <p:to>
                                        <p:strVal val="visible"/>
                                      </p:to>
                                    </p:set>
                                    <p:animEffect transition="in" filter="fade">
                                      <p:cBhvr>
                                        <p:cTn id="7" dur="2000"/>
                                        <p:tgtEl>
                                          <p:spTgt spid="72710"/>
                                        </p:tgtEl>
                                      </p:cBhvr>
                                    </p:animEffect>
                                    <p:anim calcmode="lin" valueType="num">
                                      <p:cBhvr>
                                        <p:cTn id="8" dur="2000" fill="hold"/>
                                        <p:tgtEl>
                                          <p:spTgt spid="72710"/>
                                        </p:tgtEl>
                                        <p:attrNameLst>
                                          <p:attrName>ppt_w</p:attrName>
                                        </p:attrNameLst>
                                      </p:cBhvr>
                                      <p:tavLst>
                                        <p:tav tm="0" fmla="#ppt_w*sin(2.5*pi*$)">
                                          <p:val>
                                            <p:fltVal val="0"/>
                                          </p:val>
                                        </p:tav>
                                        <p:tav tm="100000">
                                          <p:val>
                                            <p:fltVal val="1"/>
                                          </p:val>
                                        </p:tav>
                                      </p:tavLst>
                                    </p:anim>
                                    <p:anim calcmode="lin" valueType="num">
                                      <p:cBhvr>
                                        <p:cTn id="9" dur="2000" fill="hold"/>
                                        <p:tgtEl>
                                          <p:spTgt spid="72710"/>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72713"/>
                                        </p:tgtEl>
                                        <p:attrNameLst>
                                          <p:attrName>style.visibility</p:attrName>
                                        </p:attrNameLst>
                                      </p:cBhvr>
                                      <p:to>
                                        <p:strVal val="visible"/>
                                      </p:to>
                                    </p:set>
                                    <p:anim calcmode="lin" valueType="num">
                                      <p:cBhvr>
                                        <p:cTn id="14" dur="1000" fill="hold"/>
                                        <p:tgtEl>
                                          <p:spTgt spid="72713"/>
                                        </p:tgtEl>
                                        <p:attrNameLst>
                                          <p:attrName>ppt_w</p:attrName>
                                        </p:attrNameLst>
                                      </p:cBhvr>
                                      <p:tavLst>
                                        <p:tav tm="0">
                                          <p:val>
                                            <p:fltVal val="0"/>
                                          </p:val>
                                        </p:tav>
                                        <p:tav tm="100000">
                                          <p:val>
                                            <p:strVal val="#ppt_w"/>
                                          </p:val>
                                        </p:tav>
                                      </p:tavLst>
                                    </p:anim>
                                    <p:anim calcmode="lin" valueType="num">
                                      <p:cBhvr>
                                        <p:cTn id="15" dur="1000" fill="hold"/>
                                        <p:tgtEl>
                                          <p:spTgt spid="72713"/>
                                        </p:tgtEl>
                                        <p:attrNameLst>
                                          <p:attrName>ppt_h</p:attrName>
                                        </p:attrNameLst>
                                      </p:cBhvr>
                                      <p:tavLst>
                                        <p:tav tm="0">
                                          <p:val>
                                            <p:fltVal val="0"/>
                                          </p:val>
                                        </p:tav>
                                        <p:tav tm="100000">
                                          <p:val>
                                            <p:strVal val="#ppt_h"/>
                                          </p:val>
                                        </p:tav>
                                      </p:tavLst>
                                    </p:anim>
                                    <p:anim calcmode="lin" valueType="num">
                                      <p:cBhvr>
                                        <p:cTn id="16" dur="1000" fill="hold"/>
                                        <p:tgtEl>
                                          <p:spTgt spid="72713"/>
                                        </p:tgtEl>
                                        <p:attrNameLst>
                                          <p:attrName>style.rotation</p:attrName>
                                        </p:attrNameLst>
                                      </p:cBhvr>
                                      <p:tavLst>
                                        <p:tav tm="0">
                                          <p:val>
                                            <p:fltVal val="90"/>
                                          </p:val>
                                        </p:tav>
                                        <p:tav tm="100000">
                                          <p:val>
                                            <p:fltVal val="0"/>
                                          </p:val>
                                        </p:tav>
                                      </p:tavLst>
                                    </p:anim>
                                    <p:animEffect transition="in" filter="fade">
                                      <p:cBhvr>
                                        <p:cTn id="17" dur="1000"/>
                                        <p:tgtEl>
                                          <p:spTgt spid="727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8750300" cy="6116638"/>
          </a:xfrm>
        </p:spPr>
        <p:txBody>
          <a:bodyPr/>
          <a:lstStyle/>
          <a:p>
            <a:pPr algn="ct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b="1" dirty="0">
              <a:solidFill>
                <a:schemeClr val="bg1">
                  <a:lumMod val="95000"/>
                  <a:lumOff val="5000"/>
                </a:schemeClr>
              </a:solidFill>
              <a:latin typeface="Comic Sans MS" pitchFamily="66" charset="0"/>
            </a:endParaRPr>
          </a:p>
        </p:txBody>
      </p:sp>
      <p:pic>
        <p:nvPicPr>
          <p:cNvPr id="29698" name="Picture 2" descr="C:\Users\abhishek\Downloads\images (53).jpg"/>
          <p:cNvPicPr>
            <a:picLocks noGrp="1" noChangeAspect="1" noChangeArrowheads="1"/>
          </p:cNvPicPr>
          <p:nvPr>
            <p:ph idx="4294967295"/>
          </p:nvPr>
        </p:nvPicPr>
        <p:blipFill>
          <a:blip r:embed="rId2" cstate="print"/>
          <a:srcRect/>
          <a:stretch>
            <a:fillRect/>
          </a:stretch>
        </p:blipFill>
        <p:spPr bwMode="auto">
          <a:xfrm>
            <a:off x="4397829" y="685800"/>
            <a:ext cx="5486400" cy="3762103"/>
          </a:xfrm>
          <a:prstGeom prst="rect">
            <a:avLst/>
          </a:prstGeom>
          <a:noFill/>
        </p:spPr>
      </p:pic>
      <p:sp>
        <p:nvSpPr>
          <p:cNvPr id="4" name="TextBox 3"/>
          <p:cNvSpPr txBox="1"/>
          <p:nvPr/>
        </p:nvSpPr>
        <p:spPr>
          <a:xfrm rot="20392899">
            <a:off x="2235" y="2530789"/>
            <a:ext cx="5131749" cy="923330"/>
          </a:xfrm>
          <a:prstGeom prst="rect">
            <a:avLst/>
          </a:prstGeom>
          <a:noFill/>
        </p:spPr>
        <p:txBody>
          <a:bodyPr wrap="square" rtlCol="0">
            <a:spAutoFit/>
          </a:bodyPr>
          <a:lstStyle/>
          <a:p>
            <a:r>
              <a:rPr lang="en-US" sz="5400" b="1" dirty="0" smtClean="0">
                <a:solidFill>
                  <a:schemeClr val="accent1">
                    <a:lumMod val="60000"/>
                    <a:lumOff val="40000"/>
                  </a:schemeClr>
                </a:solidFill>
                <a:latin typeface="Comic Sans MS" pitchFamily="66" charset="0"/>
              </a:rPr>
              <a:t>THANK YOU</a:t>
            </a:r>
            <a:endParaRPr lang="en-US" sz="5400" dirty="0">
              <a:solidFill>
                <a:schemeClr val="accent1">
                  <a:lumMod val="60000"/>
                  <a:lumOff val="40000"/>
                </a:schemeClr>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fade">
                                      <p:cBhvr>
                                        <p:cTn id="7" dur="1000"/>
                                        <p:tgtEl>
                                          <p:spTgt spid="29698"/>
                                        </p:tgtEl>
                                      </p:cBhvr>
                                    </p:animEffect>
                                    <p:anim calcmode="lin" valueType="num">
                                      <p:cBhvr>
                                        <p:cTn id="8" dur="1000" fill="hold"/>
                                        <p:tgtEl>
                                          <p:spTgt spid="29698"/>
                                        </p:tgtEl>
                                        <p:attrNameLst>
                                          <p:attrName>ppt_x</p:attrName>
                                        </p:attrNameLst>
                                      </p:cBhvr>
                                      <p:tavLst>
                                        <p:tav tm="0">
                                          <p:val>
                                            <p:strVal val="#ppt_x"/>
                                          </p:val>
                                        </p:tav>
                                        <p:tav tm="100000">
                                          <p:val>
                                            <p:strVal val="#ppt_x"/>
                                          </p:val>
                                        </p:tav>
                                      </p:tavLst>
                                    </p:anim>
                                    <p:anim calcmode="lin" valueType="num">
                                      <p:cBhvr>
                                        <p:cTn id="9" dur="1000" fill="hold"/>
                                        <p:tgtEl>
                                          <p:spTgt spid="296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85900" y="512763"/>
            <a:ext cx="8420100" cy="914400"/>
          </a:xfrm>
        </p:spPr>
        <p:txBody>
          <a:bodyPr/>
          <a:lstStyle/>
          <a:p>
            <a:pPr algn="ctr"/>
            <a:r>
              <a:rPr lang="en-US" dirty="0" smtClean="0">
                <a:solidFill>
                  <a:schemeClr val="accent5"/>
                </a:solidFill>
              </a:rPr>
              <a:t>Hydrogen  in 3D</a:t>
            </a:r>
            <a:endParaRPr lang="en-US" dirty="0">
              <a:solidFill>
                <a:schemeClr val="accent5"/>
              </a:solidFill>
            </a:endParaRPr>
          </a:p>
        </p:txBody>
      </p:sp>
      <p:pic>
        <p:nvPicPr>
          <p:cNvPr id="6148" name="Picture 4" descr="C:\Users\abhishek\Downloads\images (4).jpg"/>
          <p:cNvPicPr>
            <a:picLocks noGrp="1" noChangeAspect="1" noChangeArrowheads="1"/>
          </p:cNvPicPr>
          <p:nvPr>
            <p:ph idx="4294967295"/>
          </p:nvPr>
        </p:nvPicPr>
        <p:blipFill>
          <a:blip r:embed="rId2" cstate="print"/>
          <a:srcRect/>
          <a:stretch>
            <a:fillRect/>
          </a:stretch>
        </p:blipFill>
        <p:spPr bwMode="auto">
          <a:xfrm>
            <a:off x="1524000" y="2362200"/>
            <a:ext cx="6280151" cy="38084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circle(in)">
                                      <p:cBhvr>
                                        <p:cTn id="12" dur="2000"/>
                                        <p:tgtEl>
                                          <p:spTgt spid="6148"/>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fade">
                                      <p:cBhvr>
                                        <p:cTn id="17" dur="2000"/>
                                        <p:tgtEl>
                                          <p:spTgt spid="6148"/>
                                        </p:tgtEl>
                                      </p:cBhvr>
                                    </p:animEffect>
                                    <p:anim calcmode="lin" valueType="num">
                                      <p:cBhvr>
                                        <p:cTn id="18" dur="2000" fill="hold"/>
                                        <p:tgtEl>
                                          <p:spTgt spid="6148"/>
                                        </p:tgtEl>
                                        <p:attrNameLst>
                                          <p:attrName>ppt_w</p:attrName>
                                        </p:attrNameLst>
                                      </p:cBhvr>
                                      <p:tavLst>
                                        <p:tav tm="0" fmla="#ppt_w*sin(2.5*pi*$)">
                                          <p:val>
                                            <p:fltVal val="0"/>
                                          </p:val>
                                        </p:tav>
                                        <p:tav tm="100000">
                                          <p:val>
                                            <p:fltVal val="1"/>
                                          </p:val>
                                        </p:tav>
                                      </p:tavLst>
                                    </p:anim>
                                    <p:anim calcmode="lin" valueType="num">
                                      <p:cBhvr>
                                        <p:cTn id="19" dur="2000" fill="hold"/>
                                        <p:tgtEl>
                                          <p:spTgt spid="61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90600" y="304800"/>
            <a:ext cx="8420100" cy="1219200"/>
          </a:xfrm>
        </p:spPr>
        <p:txBody>
          <a:bodyPr>
            <a:normAutofit fontScale="90000"/>
          </a:bodyPr>
          <a:lstStyle/>
          <a:p>
            <a:r>
              <a:rPr lang="en-US" b="1" dirty="0" smtClean="0">
                <a:solidFill>
                  <a:schemeClr val="accent5"/>
                </a:solidFill>
                <a:effectLst>
                  <a:outerShdw blurRad="38100" dist="38100" dir="2700000" algn="tl">
                    <a:srgbClr val="000000">
                      <a:alpha val="43137"/>
                    </a:srgbClr>
                  </a:outerShdw>
                </a:effectLst>
              </a:rPr>
              <a:t>POSITION IN THE PERIODIC TABLE</a:t>
            </a:r>
            <a:endParaRPr lang="en-US" b="1" dirty="0">
              <a:solidFill>
                <a:schemeClr val="accent5"/>
              </a:solidFill>
              <a:effectLst>
                <a:outerShdw blurRad="38100" dist="38100" dir="2700000" algn="tl">
                  <a:srgbClr val="000000">
                    <a:alpha val="43137"/>
                  </a:srgbClr>
                </a:outerShdw>
              </a:effectLst>
            </a:endParaRPr>
          </a:p>
        </p:txBody>
      </p:sp>
      <p:sp>
        <p:nvSpPr>
          <p:cNvPr id="3" name="Content Placeholder 2"/>
          <p:cNvSpPr>
            <a:spLocks noGrp="1"/>
          </p:cNvSpPr>
          <p:nvPr>
            <p:ph idx="4294967295"/>
          </p:nvPr>
        </p:nvSpPr>
        <p:spPr>
          <a:xfrm>
            <a:off x="762000" y="1828800"/>
            <a:ext cx="8420100" cy="4572000"/>
          </a:xfrm>
        </p:spPr>
        <p:txBody>
          <a:bodyPr>
            <a:normAutofit fontScale="92500" lnSpcReduction="10000"/>
          </a:bodyPr>
          <a:lstStyle/>
          <a:p>
            <a:r>
              <a:rPr lang="en-US" dirty="0" smtClean="0"/>
              <a:t>Hydrogen is the first element in the periodic table of the elements and is represented by the symbol H.</a:t>
            </a:r>
          </a:p>
          <a:p>
            <a:r>
              <a:rPr lang="en-US" dirty="0" smtClean="0"/>
              <a:t>Hydrogen, with only one proton, is the simplest element. It is usually placed in Period 1 and Group 1 of the periodic table.</a:t>
            </a:r>
          </a:p>
          <a:p>
            <a:r>
              <a:rPr lang="en-US" dirty="0" smtClean="0"/>
              <a:t> Hydrogen can combine chemically with almost every other element and forms more compounds than does any other element. These compounds include water, minerals, and hydrocarbons—compounds made of hydrogen and carbon—such as petroleum and natural gas.</a:t>
            </a:r>
          </a:p>
          <a:p>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08050" y="457201"/>
            <a:ext cx="8997950" cy="1046163"/>
          </a:xfrm>
        </p:spPr>
        <p:txBody>
          <a:bodyPr/>
          <a:lstStyle/>
          <a:p>
            <a:r>
              <a:rPr lang="en-US" sz="3600" dirty="0" smtClean="0">
                <a:solidFill>
                  <a:srgbClr val="00B050"/>
                </a:solidFill>
              </a:rPr>
              <a:t>Position of hydrogen in the periodic table</a:t>
            </a:r>
            <a:endParaRPr lang="en-US" sz="3600" dirty="0">
              <a:solidFill>
                <a:srgbClr val="00B050"/>
              </a:solidFill>
            </a:endParaRPr>
          </a:p>
        </p:txBody>
      </p:sp>
      <p:pic>
        <p:nvPicPr>
          <p:cNvPr id="4100" name="Picture 4" descr="C:\Users\abhishek\Downloads\cnt_per.jpg"/>
          <p:cNvPicPr>
            <a:picLocks noGrp="1" noChangeAspect="1" noChangeArrowheads="1"/>
          </p:cNvPicPr>
          <p:nvPr>
            <p:ph idx="4294967295"/>
          </p:nvPr>
        </p:nvPicPr>
        <p:blipFill>
          <a:blip r:embed="rId2" cstate="print"/>
          <a:srcRect/>
          <a:stretch>
            <a:fillRect/>
          </a:stretch>
        </p:blipFill>
        <p:spPr bwMode="auto">
          <a:xfrm>
            <a:off x="990601" y="1447800"/>
            <a:ext cx="8077200" cy="50815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 xmlns:p14="http://schemas.microsoft.com/office/powerpoint/2010/main" Requires="p14">
      <p:transition spd="slow" p14:dur="2000" advClick="0" advTm="10000">
        <p14:prism isContent="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1600000">
                                      <p:cBhvr>
                                        <p:cTn id="10" dur="2000" fill="hold"/>
                                        <p:tgtEl>
                                          <p:spTgt spid="410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9.jpeg"/></Relationships>
</file>

<file path=ppt/theme/_rels/theme6.xml.rels><?xml version="1.0" encoding="UTF-8" standalone="yes"?>
<Relationships xmlns="http://schemas.openxmlformats.org/package/2006/relationships"><Relationship Id="rId1" Type="http://schemas.openxmlformats.org/officeDocument/2006/relationships/image" Target="../media/image10.jpeg"/></Relationships>
</file>

<file path=ppt/theme/theme1.xml><?xml version="1.0" encoding="utf-8"?>
<a:theme xmlns:a="http://schemas.openxmlformats.org/drawingml/2006/main" name="Metro">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1_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3.xml><?xml version="1.0" encoding="utf-8"?>
<a:theme xmlns:a="http://schemas.openxmlformats.org/drawingml/2006/main" name="Hardcov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4.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5.xml><?xml version="1.0" encoding="utf-8"?>
<a:theme xmlns:a="http://schemas.openxmlformats.org/drawingml/2006/main" name="Foundry">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6.xml><?xml version="1.0" encoding="utf-8"?>
<a:theme xmlns:a="http://schemas.openxmlformats.org/drawingml/2006/main" name="Concourse">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2558</TotalTime>
  <Words>2006</Words>
  <Application>Microsoft Office PowerPoint</Application>
  <PresentationFormat>Лист A4 (210x297 мм)</PresentationFormat>
  <Paragraphs>237</Paragraphs>
  <Slides>60</Slides>
  <Notes>9</Notes>
  <HiddenSlides>0</HiddenSlides>
  <MMClips>0</MMClips>
  <ScaleCrop>false</ScaleCrop>
  <HeadingPairs>
    <vt:vector size="4" baseType="variant">
      <vt:variant>
        <vt:lpstr>Тема</vt:lpstr>
      </vt:variant>
      <vt:variant>
        <vt:i4>6</vt:i4>
      </vt:variant>
      <vt:variant>
        <vt:lpstr>Заголовки слайдов</vt:lpstr>
      </vt:variant>
      <vt:variant>
        <vt:i4>60</vt:i4>
      </vt:variant>
    </vt:vector>
  </HeadingPairs>
  <TitlesOfParts>
    <vt:vector size="66" baseType="lpstr">
      <vt:lpstr>Metro</vt:lpstr>
      <vt:lpstr>1_Metro</vt:lpstr>
      <vt:lpstr>Hardcover</vt:lpstr>
      <vt:lpstr>Pushpin</vt:lpstr>
      <vt:lpstr>Foundry</vt:lpstr>
      <vt:lpstr>Concourse</vt:lpstr>
      <vt:lpstr>Hydrogen  for  chemistry</vt:lpstr>
      <vt:lpstr>HYDROGEN</vt:lpstr>
      <vt:lpstr>                 INTRODUCTION</vt:lpstr>
      <vt:lpstr>HOW  WAS  HYDRGOEN FOUND</vt:lpstr>
      <vt:lpstr> The hydrogen atom consisting  the proton in the centre or the  nucleus of the hydro- gen atom and the ele- ctron travelling aroun- d the nucleus.</vt:lpstr>
      <vt:lpstr>The Hydrogen H2 Molecule</vt:lpstr>
      <vt:lpstr>Hydrogen  in 3D</vt:lpstr>
      <vt:lpstr>POSITION IN THE PERIODIC TABLE</vt:lpstr>
      <vt:lpstr>Position of hydrogen in the periodic table</vt:lpstr>
      <vt:lpstr>           INTERIOR OF THE SUN</vt:lpstr>
      <vt:lpstr>Слайд 11</vt:lpstr>
      <vt:lpstr>How is Hydrogen Produced?</vt:lpstr>
      <vt:lpstr>Produce of hydrogen</vt:lpstr>
      <vt:lpstr>CARBON MONOXIDE REFORMING</vt:lpstr>
      <vt:lpstr>Hydrogen Steam Reforming Plants</vt:lpstr>
      <vt:lpstr>Electrolysis of Water (H2O)</vt:lpstr>
      <vt:lpstr>Renewable Energy for Electrolysis</vt:lpstr>
      <vt:lpstr>Biomass Electrolysis Module</vt:lpstr>
      <vt:lpstr>Слайд 19</vt:lpstr>
      <vt:lpstr>PHYSICAL PROPERTIES OF H2</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CHEMICAL PROPERTIES OF H2</vt:lpstr>
      <vt:lpstr>Hydrogen's properties</vt:lpstr>
      <vt:lpstr>Слайд 35</vt:lpstr>
      <vt:lpstr>Hydrogen's properties</vt:lpstr>
      <vt:lpstr>Слайд 37</vt:lpstr>
      <vt:lpstr>Presence of hydrogen in volcanoes and                     in  our  food  particles                  </vt:lpstr>
      <vt:lpstr> About of hydrogen</vt:lpstr>
      <vt:lpstr>Important  hydrogen's’ molecules </vt:lpstr>
      <vt:lpstr>Слайд 41</vt:lpstr>
      <vt:lpstr>Слайд 42</vt:lpstr>
      <vt:lpstr>Transporting Hydrogen</vt:lpstr>
      <vt:lpstr>Hydrogen-Powered Autos</vt:lpstr>
      <vt:lpstr>Hydrogen-Powered Trucks</vt:lpstr>
      <vt:lpstr>Hydrogen-Powered Aircraft</vt:lpstr>
      <vt:lpstr>Hydrogen-Powered Rockets</vt:lpstr>
      <vt:lpstr>Guts of a Fuel Cell Vehicle</vt:lpstr>
      <vt:lpstr>Fuel Cell Life</vt:lpstr>
      <vt:lpstr>Disadvantages of Hydrogen Economy</vt:lpstr>
      <vt:lpstr>A Vision of a Hydrogen Future</vt:lpstr>
      <vt:lpstr>Слайд 52</vt:lpstr>
      <vt:lpstr>Слайд 53</vt:lpstr>
      <vt:lpstr>USES OF HYDROGEN</vt:lpstr>
      <vt:lpstr>Various uses of hydrogen</vt:lpstr>
      <vt:lpstr>Слайд 56</vt:lpstr>
      <vt:lpstr>Слайд 57</vt:lpstr>
      <vt:lpstr>Слайд 58</vt:lpstr>
      <vt:lpstr>PROJECT HELPERS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CHEMISTRY PROJECT</dc:title>
  <dc:creator>PANKAJ</dc:creator>
  <cp:lastModifiedBy>asus</cp:lastModifiedBy>
  <cp:revision>362</cp:revision>
  <dcterms:created xsi:type="dcterms:W3CDTF">2008-12-25T00:52:05Z</dcterms:created>
  <dcterms:modified xsi:type="dcterms:W3CDTF">2015-01-12T17:35:31Z</dcterms:modified>
</cp:coreProperties>
</file>