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sh dir="u"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chool.ort.spb.ru/library/physics/8class/tema_2/lesson_1/electrof_3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school.ort.spb.ru/library/physics/8class/tema_2/lesson_1/term_para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chool.ort.spb.ru/library/physics/8class/tema_2/lesson_1/solar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3429000"/>
            <a:ext cx="8286750" cy="31393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Электрический ток. Источники </a:t>
            </a:r>
            <a:r>
              <a:rPr lang="ru-RU" sz="6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электрического тока</a:t>
            </a:r>
          </a:p>
        </p:txBody>
      </p:sp>
      <p:pic>
        <p:nvPicPr>
          <p:cNvPr id="6147" name="Рисунок 6" descr="Batteri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85728"/>
            <a:ext cx="4357688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9" descr="ris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1928813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Рисунок 10" descr="il3c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285728"/>
            <a:ext cx="1776412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4" descr="929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643188"/>
            <a:ext cx="2825750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7" descr="il3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4929188"/>
            <a:ext cx="2811462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11"/>
          <p:cNvSpPr>
            <a:spLocks noChangeArrowheads="1"/>
          </p:cNvSpPr>
          <p:nvPr/>
        </p:nvSpPr>
        <p:spPr bwMode="auto">
          <a:xfrm>
            <a:off x="500063" y="438150"/>
            <a:ext cx="8001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Батарея (элемент питания)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обиходное название источника электричества для автономного питания портативного устройства. Может представлять собой одиночный гальванический элемент, аккумулятор или их соединение в батарею для увеличения напряжения.</a:t>
            </a:r>
          </a:p>
        </p:txBody>
      </p:sp>
      <p:pic>
        <p:nvPicPr>
          <p:cNvPr id="18437" name="Рисунок 6" descr="il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86188" y="2571750"/>
            <a:ext cx="1495425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10" descr="il4b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768727">
            <a:off x="5075238" y="3146425"/>
            <a:ext cx="2928937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7" descr="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50" y="3714750"/>
            <a:ext cx="2286000" cy="193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6" descr="PLATINUM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3643313"/>
            <a:ext cx="2643188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571500" y="785813"/>
            <a:ext cx="8001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Аккумулятор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химический источник тока многоразового действия. Если поместить в раствор соли два угольных электрода, то гальванометр не показывает наличие тока. Если же аккумулятор предварительно зарядить, то его можно использовать в качестве самостоятельного источника тока. Существуют различные типы аккумуляторов: кислотные и щелочные.  Заряды в них разделяются также в результате химических реакций.</a:t>
            </a:r>
          </a:p>
        </p:txBody>
      </p:sp>
      <p:sp>
        <p:nvSpPr>
          <p:cNvPr id="19461" name="Прямоугольник 2"/>
          <p:cNvSpPr>
            <a:spLocks noChangeArrowheads="1"/>
          </p:cNvSpPr>
          <p:nvPr/>
        </p:nvSpPr>
        <p:spPr bwMode="auto">
          <a:xfrm>
            <a:off x="3071813" y="357188"/>
            <a:ext cx="24812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Аккумулятор </a:t>
            </a:r>
          </a:p>
        </p:txBody>
      </p:sp>
      <p:pic>
        <p:nvPicPr>
          <p:cNvPr id="19462" name="Рисунок 9" descr="flash-battary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88" y="3786188"/>
            <a:ext cx="242887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Прямоугольник 8"/>
          <p:cNvSpPr>
            <a:spLocks noChangeArrowheads="1"/>
          </p:cNvSpPr>
          <p:nvPr/>
        </p:nvSpPr>
        <p:spPr bwMode="auto">
          <a:xfrm>
            <a:off x="428625" y="5500688"/>
            <a:ext cx="8429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Электрические аккумуляторы используются для накопления энергии и автономного питания различных потребителей. 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" descr="Tita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2214563"/>
            <a:ext cx="2643188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500063" y="4857750"/>
            <a:ext cx="82867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Аккумулятор</a:t>
            </a:r>
            <a:r>
              <a:rPr lang="ru-RU" b="1" dirty="0"/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(от лат.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accumulator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собиратель)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устройство для накопления энергии с целью ее последующего использования.</a:t>
            </a:r>
          </a:p>
        </p:txBody>
      </p:sp>
      <p:pic>
        <p:nvPicPr>
          <p:cNvPr id="20484" name="Рисунок 4" descr="32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13" y="3143250"/>
            <a:ext cx="16192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5" descr="Gara_20605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2857500"/>
            <a:ext cx="3154363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7" descr="p_7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5" y="571500"/>
            <a:ext cx="18573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Рисунок 8" descr="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500" y="1143000"/>
            <a:ext cx="16859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2" descr="4697_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63" y="3214688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4" descr="93165046667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2500313"/>
            <a:ext cx="2643187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5" descr="accumulator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4054475"/>
            <a:ext cx="3786187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7" descr="4694_sm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50" y="4857750"/>
            <a:ext cx="15001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3" descr="0708160024m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3214688"/>
            <a:ext cx="1427163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8" descr="el07_0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00250" y="2214563"/>
            <a:ext cx="41624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Рисунок 6" descr="batarymch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4875" y="4897438"/>
            <a:ext cx="2000250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Рисунок 1" descr="4696_sm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57813" y="3857625"/>
            <a:ext cx="1214437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6" name="Прямоугольник 9"/>
          <p:cNvSpPr>
            <a:spLocks noChangeArrowheads="1"/>
          </p:cNvSpPr>
          <p:nvPr/>
        </p:nvSpPr>
        <p:spPr bwMode="auto">
          <a:xfrm>
            <a:off x="323850" y="188913"/>
            <a:ext cx="882015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Герметичные малогабаритные аккумуляторы (ГМА)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dirty="0"/>
              <a:t>    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ГМА используются для малогабаритных потребителей электрической энергии (телефонные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радиотрубки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переносные радиоприемники, электронные часы, измерительные приборы, сотовые телефоны и др.).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28625" y="1381125"/>
            <a:ext cx="828675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514350" indent="-514350" eaLnBrk="0" hangingPunct="0">
              <a:buFont typeface="Verdana" pitchFamily="34" charset="0"/>
              <a:buAutoNum type="arabicPeriod"/>
            </a:pPr>
            <a:r>
              <a:rPr lang="ru-RU" sz="2800" b="1">
                <a:solidFill>
                  <a:srgbClr val="105766"/>
                </a:solidFill>
                <a:latin typeface="Times New Roman" pitchFamily="18" charset="0"/>
                <a:cs typeface="Times New Roman" pitchFamily="18" charset="0"/>
              </a:rPr>
              <a:t>Что называется электрическим током?</a:t>
            </a:r>
          </a:p>
          <a:p>
            <a:pPr marL="514350" indent="-514350" eaLnBrk="0" hangingPunct="0"/>
            <a:r>
              <a:rPr lang="ru-RU" sz="2400" b="1" i="1">
                <a:solidFill>
                  <a:srgbClr val="6D1014"/>
                </a:solidFill>
                <a:latin typeface="Times New Roman" pitchFamily="18" charset="0"/>
                <a:cs typeface="Times New Roman" pitchFamily="18" charset="0"/>
              </a:rPr>
              <a:t>        (Электрическим током называется упорядоченное движение заряженных частиц.)</a:t>
            </a:r>
          </a:p>
          <a:p>
            <a:pPr marL="514350" indent="-514350" eaLnBrk="0" hangingPunct="0"/>
            <a:r>
              <a:rPr lang="ru-RU" sz="2800" b="1">
                <a:solidFill>
                  <a:srgbClr val="105766"/>
                </a:solidFill>
                <a:latin typeface="Times New Roman" pitchFamily="18" charset="0"/>
                <a:cs typeface="Times New Roman" pitchFamily="18" charset="0"/>
              </a:rPr>
              <a:t>2.   Что может заставить заряженные частицы упорядоченно двигаться?</a:t>
            </a:r>
          </a:p>
          <a:p>
            <a:pPr marL="514350" indent="-514350" eaLnBrk="0" hangingPunct="0"/>
            <a:r>
              <a:rPr lang="ru-RU" sz="2800" b="1" i="1">
                <a:solidFill>
                  <a:srgbClr val="105766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i="1">
                <a:solidFill>
                  <a:srgbClr val="6D1014"/>
                </a:solidFill>
                <a:latin typeface="Times New Roman" pitchFamily="18" charset="0"/>
                <a:cs typeface="Times New Roman" pitchFamily="18" charset="0"/>
              </a:rPr>
              <a:t>(Электрическое поле.)</a:t>
            </a:r>
          </a:p>
          <a:p>
            <a:pPr marL="514350" indent="-514350" eaLnBrk="0" hangingPunct="0"/>
            <a:r>
              <a:rPr lang="ru-RU" sz="2800" b="1">
                <a:solidFill>
                  <a:srgbClr val="105766"/>
                </a:solidFill>
                <a:latin typeface="Times New Roman" pitchFamily="18" charset="0"/>
                <a:cs typeface="Times New Roman" pitchFamily="18" charset="0"/>
              </a:rPr>
              <a:t>3.   Как можно создать электрическое поле?</a:t>
            </a:r>
          </a:p>
          <a:p>
            <a:pPr marL="514350" indent="-514350" eaLnBrk="0" hangingPunct="0"/>
            <a:r>
              <a:rPr lang="ru-RU" sz="2800" b="1" i="1">
                <a:solidFill>
                  <a:srgbClr val="1057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i="1">
                <a:solidFill>
                  <a:srgbClr val="6D1014"/>
                </a:solidFill>
                <a:latin typeface="Times New Roman" pitchFamily="18" charset="0"/>
                <a:cs typeface="Times New Roman" pitchFamily="18" charset="0"/>
              </a:rPr>
              <a:t>(С помощью электризации.)</a:t>
            </a:r>
          </a:p>
          <a:p>
            <a:pPr marL="514350" indent="-514350" eaLnBrk="0" hangingPunct="0"/>
            <a:r>
              <a:rPr lang="ru-RU" sz="2800" b="1">
                <a:solidFill>
                  <a:srgbClr val="105766"/>
                </a:solidFill>
                <a:latin typeface="Times New Roman" pitchFamily="18" charset="0"/>
                <a:cs typeface="Times New Roman" pitchFamily="18" charset="0"/>
              </a:rPr>
              <a:t>4.  Можно ли искру, возникшую в электрофорной машине, назвать электрическим током?</a:t>
            </a:r>
          </a:p>
          <a:p>
            <a:pPr marL="514350" indent="-514350" eaLnBrk="0" hangingPunct="0"/>
            <a:r>
              <a:rPr lang="ru-RU" sz="2400" b="1" i="1">
                <a:solidFill>
                  <a:srgbClr val="6D1014"/>
                </a:solidFill>
                <a:latin typeface="Times New Roman" pitchFamily="18" charset="0"/>
                <a:cs typeface="Times New Roman" pitchFamily="18" charset="0"/>
              </a:rPr>
              <a:t>         (Да, так как имеет место кратковременное</a:t>
            </a:r>
            <a:br>
              <a:rPr lang="ru-RU" sz="2400" b="1" i="1">
                <a:solidFill>
                  <a:srgbClr val="6D101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>
                <a:solidFill>
                  <a:srgbClr val="6D1014"/>
                </a:solidFill>
                <a:latin typeface="Times New Roman" pitchFamily="18" charset="0"/>
                <a:cs typeface="Times New Roman" pitchFamily="18" charset="0"/>
              </a:rPr>
              <a:t>упорядоченное движение заряженных частиц.)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3276600" y="620713"/>
            <a:ext cx="20240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6D1014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66" descr="Рисунок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071942"/>
            <a:ext cx="1882778" cy="114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714375" y="1522413"/>
            <a:ext cx="78581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</a:p>
          <a:p>
            <a:pPr algn="ctr" eaLnBrk="0" hangingPunct="0"/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Verdana" pitchFamily="34" charset="0"/>
              <a:buAutoNum type="arabicPeriod"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§§ 61,62,63; задание 56, Р.Т. №275,276.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 dirty="0">
              <a:ea typeface="Times New Roman" pitchFamily="18" charset="0"/>
              <a:cs typeface="Arial" charset="0"/>
            </a:endParaRPr>
          </a:p>
        </p:txBody>
      </p:sp>
      <p:pic>
        <p:nvPicPr>
          <p:cNvPr id="29700" name="Рисунок 4" descr="la_essays_s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071810"/>
            <a:ext cx="22034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428625" y="3857625"/>
            <a:ext cx="79248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Электрический ток – упорядоченное движение заряженных частиц.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0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ru-RU" sz="2000" kern="0" dirty="0">
              <a:latin typeface="+mn-lt"/>
            </a:endParaRPr>
          </a:p>
        </p:txBody>
      </p:sp>
      <p:pic>
        <p:nvPicPr>
          <p:cNvPr id="7171" name="Рисунок 3" descr="Рисунок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63" y="1071563"/>
            <a:ext cx="3217862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571500" y="4786313"/>
            <a:ext cx="85725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существования электрического тока необходимы следующие условия:</a:t>
            </a:r>
          </a:p>
          <a:p>
            <a:pPr marL="800100" lvl="1" indent="-342900">
              <a:buFontTx/>
              <a:buAutoNum type="arabicParenR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наличие свободных электрических зарядов в проводнике;</a:t>
            </a:r>
          </a:p>
          <a:p>
            <a:pPr marL="800100" lvl="1" indent="-342900">
              <a:buFontTx/>
              <a:buAutoNum type="arabicParenR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внешнего электрического поля для проводника.</a:t>
            </a:r>
          </a:p>
        </p:txBody>
      </p:sp>
      <p:pic>
        <p:nvPicPr>
          <p:cNvPr id="7173" name="Рисунок 4" descr="09g-i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000125"/>
            <a:ext cx="1928812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Рисунок 6" descr="09g-i3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1000125"/>
            <a:ext cx="1928812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428625" y="5214938"/>
            <a:ext cx="8143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Механический источник тока - механическая энергия преобразуется в электрическую энергию.</a:t>
            </a:r>
            <a:endParaRPr lang="ru-RU" sz="24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Рисунок 2" descr="http://school.ort.spb.ru/library/physics/8class/tema_2/lesson_1/electrof_3_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714500"/>
            <a:ext cx="276860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3357563" y="1357313"/>
            <a:ext cx="542925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конца XVIII века все технические источники тока были основаны на электризации трением. Наиболее эффективным из этих источников стала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электрофорная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машина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(диски машины приводятся во вращение в противоположных направлениях; в результате трения щеток о диски на кондукторах машины накапливаются заряды противоположного знака).</a:t>
            </a:r>
          </a:p>
        </p:txBody>
      </p:sp>
      <p:sp>
        <p:nvSpPr>
          <p:cNvPr id="10245" name="Прямоугольник 7"/>
          <p:cNvSpPr>
            <a:spLocks noChangeArrowheads="1"/>
          </p:cNvSpPr>
          <p:nvPr/>
        </p:nvSpPr>
        <p:spPr bwMode="auto">
          <a:xfrm>
            <a:off x="2428875" y="428625"/>
            <a:ext cx="4257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Электрофорная машина </a:t>
            </a:r>
            <a:endParaRPr lang="ru-RU" sz="2800" b="1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428625" y="5357813"/>
            <a:ext cx="8286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Тепловой источник тока – внутренняя энергия преобразуется в электрическую энергию.</a:t>
            </a:r>
          </a:p>
        </p:txBody>
      </p:sp>
      <p:pic>
        <p:nvPicPr>
          <p:cNvPr id="11267" name="Рисунок 2" descr="http://school.ort.spb.ru/library/physics/8class/tema_2/lesson_1/term_para_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500188"/>
            <a:ext cx="2928930" cy="325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2357438" y="3071813"/>
            <a:ext cx="1273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Термопара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Прямоугольник 5"/>
          <p:cNvSpPr>
            <a:spLocks noChangeArrowheads="1"/>
          </p:cNvSpPr>
          <p:nvPr/>
        </p:nvSpPr>
        <p:spPr bwMode="auto">
          <a:xfrm>
            <a:off x="3643313" y="1214438"/>
            <a:ext cx="478631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две проволоки из разных металлов спаять с одного края, а затем нагреть место спая, то в них возникает ток – заряды при нагревании спая разделяются. Термоэлементы применяются в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термодатчиках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на геотермальных электростанциях в качестве датчика температуры.</a:t>
            </a:r>
          </a:p>
        </p:txBody>
      </p:sp>
      <p:sp>
        <p:nvSpPr>
          <p:cNvPr id="11270" name="Прямоугольник 6"/>
          <p:cNvSpPr>
            <a:spLocks noChangeArrowheads="1"/>
          </p:cNvSpPr>
          <p:nvPr/>
        </p:nvSpPr>
        <p:spPr bwMode="auto">
          <a:xfrm>
            <a:off x="3314700" y="455613"/>
            <a:ext cx="45243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Термоэлемент (термопара)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714375" y="5429250"/>
            <a:ext cx="75009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Энергия света c помощью солнечных батарей преобразуется в электрическую энергию. </a:t>
            </a:r>
          </a:p>
        </p:txBody>
      </p:sp>
      <p:pic>
        <p:nvPicPr>
          <p:cNvPr id="12291" name="Рисунок 2" descr="http://school.ort.spb.ru/library/physics/8class/tema_2/lesson_1/solar_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3143250"/>
            <a:ext cx="2571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Прямоугольник 3"/>
          <p:cNvSpPr>
            <a:spLocks noChangeArrowheads="1"/>
          </p:cNvSpPr>
          <p:nvPr/>
        </p:nvSpPr>
        <p:spPr bwMode="auto">
          <a:xfrm>
            <a:off x="1143000" y="3429000"/>
            <a:ext cx="19764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Солнечная батарея</a:t>
            </a:r>
            <a:endParaRPr lang="ru-RU" sz="1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708400" y="1235075"/>
            <a:ext cx="485775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освещении некоторых веществ светом, в них появляется ток – световая энергия превращается в электрическую энергию. </a:t>
            </a:r>
            <a:endParaRPr lang="ru-RU" sz="2400" dirty="0">
              <a:solidFill>
                <a:srgbClr val="002060"/>
              </a:solidFill>
            </a:endParaRPr>
          </a:p>
          <a:p>
            <a:pPr eaLnBrk="0" hangingPunct="0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данном приборе заряды разделяются под действием света.  Фотоэлементы применяются в солнечных батареях, световых датчиках, калькуляторах, видеокамерах.</a:t>
            </a:r>
          </a:p>
        </p:txBody>
      </p:sp>
      <p:sp>
        <p:nvSpPr>
          <p:cNvPr id="12294" name="Прямоугольник 6"/>
          <p:cNvSpPr>
            <a:spLocks noChangeArrowheads="1"/>
          </p:cNvSpPr>
          <p:nvPr/>
        </p:nvSpPr>
        <p:spPr bwMode="auto">
          <a:xfrm>
            <a:off x="4429125" y="428625"/>
            <a:ext cx="2319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Фотоэлемент</a:t>
            </a: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785813"/>
            <a:ext cx="25717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a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636838"/>
            <a:ext cx="3357563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571500" y="1214438"/>
            <a:ext cx="7929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333375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Электромеханический генератор. Заряды разделяются путем совершения механической работы. Применяется для производства промышленной электроэнергии.</a:t>
            </a:r>
          </a:p>
        </p:txBody>
      </p:sp>
      <p:sp>
        <p:nvSpPr>
          <p:cNvPr id="13316" name="Прямоугольник 2"/>
          <p:cNvSpPr>
            <a:spLocks noChangeArrowheads="1"/>
          </p:cNvSpPr>
          <p:nvPr/>
        </p:nvSpPr>
        <p:spPr bwMode="auto">
          <a:xfrm>
            <a:off x="1928813" y="500063"/>
            <a:ext cx="5548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Электромеханический генератор</a:t>
            </a:r>
          </a:p>
        </p:txBody>
      </p:sp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571500" y="5500688"/>
            <a:ext cx="80724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Генератор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(от лат. 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generator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производитель) </a:t>
            </a:r>
            <a:r>
              <a:rPr lang="ru-RU" dirty="0">
                <a:solidFill>
                  <a:srgbClr val="002060"/>
                </a:solidFill>
              </a:rPr>
              <a:t>–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устройство, аппарат или машина, производящая какой-либо продукт.</a:t>
            </a:r>
          </a:p>
        </p:txBody>
      </p:sp>
      <p:pic>
        <p:nvPicPr>
          <p:cNvPr id="13318" name="Рисунок 7" descr="pr_b9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2357438"/>
            <a:ext cx="4214812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 descr="batraz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285875"/>
            <a:ext cx="33829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2" descr="bateryinside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71563"/>
            <a:ext cx="3500437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428750" y="428625"/>
            <a:ext cx="6464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Устройство гальванического элемента</a:t>
            </a:r>
          </a:p>
        </p:txBody>
      </p:sp>
      <p:sp>
        <p:nvSpPr>
          <p:cNvPr id="15365" name="Rectangle 1"/>
          <p:cNvSpPr>
            <a:spLocks noChangeArrowheads="1"/>
          </p:cNvSpPr>
          <p:nvPr/>
        </p:nvSpPr>
        <p:spPr bwMode="auto">
          <a:xfrm>
            <a:off x="357188" y="4579938"/>
            <a:ext cx="82867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Гальванический элемент </a:t>
            </a:r>
            <a:r>
              <a:rPr lang="ru-RU" dirty="0">
                <a:solidFill>
                  <a:srgbClr val="002060"/>
                </a:solidFill>
              </a:rPr>
              <a:t>–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химический источник тока, в котором электрическая энергия вырабатывается в результате прямого преобразования химической энергии окислительно-восстановительной реакцией.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" descr="batt_mal_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1357313"/>
            <a:ext cx="70008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Рисунок 1" descr="bat_big_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13" y="1428750"/>
            <a:ext cx="1743075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1714500" y="500063"/>
            <a:ext cx="5781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Источники тока</a:t>
            </a:r>
            <a:r>
              <a:rPr lang="en-US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прошлого века… 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" descr="http://class-fizika.narod.ru/8_class/8_urok/8_el/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714500"/>
            <a:ext cx="22256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900113" y="333375"/>
            <a:ext cx="74882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нескольких гальванических элементов можно составить </a:t>
            </a: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батарею</a:t>
            </a:r>
            <a:r>
              <a:rPr lang="ru-RU" sz="2800" b="1" i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7412" name="Рисунок 3" descr="show_image_in_imgta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486060">
            <a:off x="2338388" y="4230688"/>
            <a:ext cx="1357312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4" descr="2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63" y="3643313"/>
            <a:ext cx="245427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5" descr="Копия 1042103308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5" y="1785938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Рисунок 6" descr="il5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3" y="4214813"/>
            <a:ext cx="1785937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5">
      <a:dk1>
        <a:sysClr val="windowText" lastClr="000000"/>
      </a:dk1>
      <a:lt1>
        <a:sysClr val="window" lastClr="FFFFFF"/>
      </a:lt1>
      <a:dk2>
        <a:srgbClr val="9BAF25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</TotalTime>
  <Words>500</Words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5</cp:revision>
  <dcterms:modified xsi:type="dcterms:W3CDTF">2011-01-31T12:53:57Z</dcterms:modified>
</cp:coreProperties>
</file>