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259" r:id="rId2"/>
    <p:sldId id="324" r:id="rId3"/>
    <p:sldId id="323" r:id="rId4"/>
    <p:sldId id="312" r:id="rId5"/>
    <p:sldId id="320" r:id="rId6"/>
    <p:sldId id="321" r:id="rId7"/>
    <p:sldId id="316" r:id="rId8"/>
    <p:sldId id="322" r:id="rId9"/>
    <p:sldId id="314" r:id="rId10"/>
    <p:sldId id="313" r:id="rId11"/>
    <p:sldId id="315" r:id="rId12"/>
    <p:sldId id="317" r:id="rId13"/>
    <p:sldId id="302" r:id="rId14"/>
    <p:sldId id="300" r:id="rId15"/>
    <p:sldId id="301" r:id="rId16"/>
    <p:sldId id="311" r:id="rId17"/>
    <p:sldId id="303" r:id="rId18"/>
    <p:sldId id="261" r:id="rId19"/>
    <p:sldId id="273" r:id="rId20"/>
    <p:sldId id="260" r:id="rId21"/>
    <p:sldId id="257" r:id="rId22"/>
    <p:sldId id="305" r:id="rId23"/>
    <p:sldId id="306" r:id="rId24"/>
    <p:sldId id="271" r:id="rId25"/>
    <p:sldId id="319" r:id="rId26"/>
    <p:sldId id="279" r:id="rId27"/>
    <p:sldId id="258" r:id="rId28"/>
    <p:sldId id="280" r:id="rId29"/>
    <p:sldId id="283" r:id="rId30"/>
    <p:sldId id="292" r:id="rId31"/>
    <p:sldId id="284" r:id="rId32"/>
    <p:sldId id="291" r:id="rId33"/>
    <p:sldId id="285" r:id="rId34"/>
    <p:sldId id="293" r:id="rId35"/>
    <p:sldId id="294" r:id="rId36"/>
    <p:sldId id="296" r:id="rId37"/>
    <p:sldId id="286" r:id="rId38"/>
    <p:sldId id="295" r:id="rId39"/>
    <p:sldId id="298" r:id="rId40"/>
    <p:sldId id="281" r:id="rId41"/>
    <p:sldId id="268" r:id="rId42"/>
    <p:sldId id="287" r:id="rId43"/>
    <p:sldId id="282" r:id="rId44"/>
    <p:sldId id="289" r:id="rId45"/>
    <p:sldId id="310" r:id="rId46"/>
    <p:sldId id="299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7" autoAdjust="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0AFDA-5B7F-4491-AAFE-B05CC1F32B6B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ADE61-2D63-4D13-BC49-D913BF0E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1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DE61-2D63-4D13-BC49-D913BF0E9D4E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5AAD-6162-4576-A024-CCAFA93552C8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61B04-E842-44D9-B4F1-940DA58BA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5AAD-6162-4576-A024-CCAFA93552C8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1B04-E842-44D9-B4F1-940DA58BA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5AAD-6162-4576-A024-CCAFA93552C8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1B04-E842-44D9-B4F1-940DA58BA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8F5AAD-6162-4576-A024-CCAFA93552C8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0B61B04-E842-44D9-B4F1-940DA58BA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5AAD-6162-4576-A024-CCAFA93552C8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1B04-E842-44D9-B4F1-940DA58BA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5AAD-6162-4576-A024-CCAFA93552C8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1B04-E842-44D9-B4F1-940DA58BA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1B04-E842-44D9-B4F1-940DA58BA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5AAD-6162-4576-A024-CCAFA93552C8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5AAD-6162-4576-A024-CCAFA93552C8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1B04-E842-44D9-B4F1-940DA58BA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5AAD-6162-4576-A024-CCAFA93552C8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1B04-E842-44D9-B4F1-940DA58BA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8F5AAD-6162-4576-A024-CCAFA93552C8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B61B04-E842-44D9-B4F1-940DA58BA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5AAD-6162-4576-A024-CCAFA93552C8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61B04-E842-44D9-B4F1-940DA58BA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8F5AAD-6162-4576-A024-CCAFA93552C8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0B61B04-E842-44D9-B4F1-940DA58BA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H:\&#1055;&#1088;&#1086;&#1077;&#1082;&#1090;%20%20&#1057;&#1080;&#1085;&#1082;&#1074;&#1077;&#1081;&#1085;%20&#1052;&#1054;%20&#1048;&#1053;&#1054;1\YAponskaya_muzika-Zvuki_prirodi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.wav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ифертити\Sakura_Blossoms_by_firstsin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71876"/>
            <a:ext cx="8929718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Impact" pitchFamily="34" charset="0"/>
              </a:rPr>
              <a:t>ИССЛЕДОВАТЕЛЬСКИЙ ПРОЕКТ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Impact" pitchFamily="34" charset="0"/>
            </a:endParaRPr>
          </a:p>
          <a:p>
            <a:pPr algn="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Impact" pitchFamily="34" charset="0"/>
              </a:rPr>
              <a:t>СИНКВЕЙН</a:t>
            </a:r>
          </a:p>
          <a:p>
            <a:pPr algn="ctr"/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Impact" pitchFamily="34" charset="0"/>
            </a:endParaRPr>
          </a:p>
          <a:p>
            <a:pPr algn="ctr"/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Impact" pitchFamily="34" charset="0"/>
            </a:endParaRPr>
          </a:p>
        </p:txBody>
      </p:sp>
      <p:pic>
        <p:nvPicPr>
          <p:cNvPr id="9" name="YAponskaya_muzika-Zvuki_prirod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1. Иностранный язык</a:t>
            </a:r>
          </a:p>
          <a:p>
            <a:pPr>
              <a:buNone/>
            </a:pPr>
            <a:r>
              <a:rPr lang="ru-RU" sz="3600" dirty="0" smtClean="0"/>
              <a:t>2. Литература</a:t>
            </a:r>
          </a:p>
          <a:p>
            <a:pPr>
              <a:buNone/>
            </a:pPr>
            <a:r>
              <a:rPr lang="ru-RU" sz="3600" dirty="0" smtClean="0"/>
              <a:t>3. Русский язык</a:t>
            </a:r>
          </a:p>
          <a:p>
            <a:pPr>
              <a:buNone/>
            </a:pPr>
            <a:r>
              <a:rPr lang="ru-RU" sz="3600" dirty="0" smtClean="0"/>
              <a:t>4. История</a:t>
            </a:r>
          </a:p>
          <a:p>
            <a:pPr>
              <a:buNone/>
            </a:pPr>
            <a:r>
              <a:rPr lang="ru-RU" sz="3600" dirty="0" smtClean="0"/>
              <a:t>5. География</a:t>
            </a:r>
          </a:p>
          <a:p>
            <a:pPr>
              <a:buNone/>
            </a:pPr>
            <a:r>
              <a:rPr lang="ru-RU" sz="3600" dirty="0" smtClean="0"/>
              <a:t>6. Химия</a:t>
            </a:r>
          </a:p>
          <a:p>
            <a:pPr>
              <a:buNone/>
            </a:pPr>
            <a:r>
              <a:rPr lang="ru-RU" sz="3600" dirty="0" smtClean="0"/>
              <a:t>7. Обществознание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УЧЕБНЫЕ  ПРЕДМЕТЫ</a:t>
            </a:r>
            <a:r>
              <a:rPr lang="ru-RU" sz="6000" dirty="0" smtClean="0"/>
              <a:t>:</a:t>
            </a:r>
            <a:endParaRPr lang="ru-RU" sz="6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60848"/>
            <a:ext cx="8363272" cy="4368548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4000" dirty="0" smtClean="0"/>
              <a:t>1. Публичное представление </a:t>
            </a:r>
            <a:r>
              <a:rPr lang="ru-RU" sz="4000" dirty="0" err="1" smtClean="0"/>
              <a:t>с</a:t>
            </a:r>
            <a:r>
              <a:rPr lang="ru-RU" sz="4000" dirty="0" err="1" smtClean="0"/>
              <a:t>инквейнов</a:t>
            </a:r>
            <a:r>
              <a:rPr lang="ru-RU" sz="4000" dirty="0" smtClean="0"/>
              <a:t> детьми, учителями, родителями </a:t>
            </a:r>
            <a:r>
              <a:rPr lang="ru-RU" sz="4000" dirty="0" smtClean="0"/>
              <a:t>по различным учебным предметам;</a:t>
            </a:r>
          </a:p>
          <a:p>
            <a:pPr>
              <a:buNone/>
            </a:pPr>
            <a:r>
              <a:rPr lang="ru-RU" sz="4000" dirty="0" smtClean="0"/>
              <a:t>2. Создание буклетов, бюллетеней.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183644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Результаты представления исследований</a:t>
            </a:r>
            <a:endParaRPr lang="ru-RU" sz="48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3239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Дидактическая </a:t>
            </a:r>
            <a:r>
              <a:rPr lang="ru-RU" sz="4400" b="1" dirty="0" smtClean="0">
                <a:solidFill>
                  <a:schemeClr val="tx1"/>
                </a:solidFill>
              </a:rPr>
              <a:t> цель </a:t>
            </a:r>
            <a:r>
              <a:rPr lang="ru-RU" sz="4400" b="1" dirty="0" smtClean="0">
                <a:solidFill>
                  <a:schemeClr val="tx1"/>
                </a:solidFill>
              </a:rPr>
              <a:t>исследования</a:t>
            </a:r>
            <a:r>
              <a:rPr lang="ru-RU" sz="4400" b="1" dirty="0" smtClean="0">
                <a:solidFill>
                  <a:schemeClr val="tx1"/>
                </a:solidFill>
              </a:rPr>
              <a:t>: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472518" cy="457203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 smtClean="0"/>
              <a:t>Главная </a:t>
            </a:r>
            <a:r>
              <a:rPr lang="ru-RU" sz="3600" dirty="0" smtClean="0"/>
              <a:t>цель исследования— </a:t>
            </a:r>
            <a:endParaRPr lang="ru-RU" sz="3600" dirty="0" smtClean="0"/>
          </a:p>
          <a:p>
            <a:pPr eaLnBrk="1" hangingPunct="1">
              <a:buNone/>
            </a:pPr>
            <a:r>
              <a:rPr lang="ru-RU" sz="3600" dirty="0" smtClean="0"/>
              <a:t>   поиск  принципиально  новых педагогических   технологий, способных  решить  проблему  сохранения здоровья учащихся.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58204" cy="61865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+mj-lt"/>
              </a:rPr>
              <a:t> </a:t>
            </a:r>
            <a:r>
              <a:rPr lang="ru-RU" sz="3600" b="1" i="1" dirty="0" smtClean="0">
                <a:latin typeface="+mj-lt"/>
              </a:rPr>
              <a:t>Задачи  образования: </a:t>
            </a:r>
          </a:p>
          <a:p>
            <a:pPr marL="514350" indent="-514350" algn="just">
              <a:buAutoNum type="arabicPeriod"/>
            </a:pPr>
            <a:r>
              <a:rPr lang="ru-RU" sz="3200" dirty="0" smtClean="0"/>
              <a:t>сохранение здоровья школьников; </a:t>
            </a:r>
          </a:p>
          <a:p>
            <a:pPr marL="514350" indent="-514350" algn="just">
              <a:buAutoNum type="arabicPeriod"/>
            </a:pPr>
            <a:r>
              <a:rPr lang="ru-RU" sz="3200" dirty="0" smtClean="0"/>
              <a:t>сопоставление  учебной  нагрузки с индивидуальными  особенностями учащихся  для  сохранения их здоровья. </a:t>
            </a:r>
          </a:p>
          <a:p>
            <a:pPr>
              <a:buNone/>
            </a:pPr>
            <a:endParaRPr lang="ru-RU" sz="3200" dirty="0" smtClean="0"/>
          </a:p>
          <a:p>
            <a:pPr algn="just">
              <a:buNone/>
            </a:pPr>
            <a:r>
              <a:rPr lang="ru-RU" sz="3200" dirty="0" smtClean="0"/>
              <a:t>  Улучшения состояния здоровья школьников можно достичь, внедряя </a:t>
            </a:r>
            <a:r>
              <a:rPr lang="ru-RU" sz="3200" dirty="0" err="1" smtClean="0"/>
              <a:t>здоровьесберегающие</a:t>
            </a:r>
            <a:r>
              <a:rPr lang="ru-RU" sz="3200" dirty="0" smtClean="0"/>
              <a:t> технологии в работу школы.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643998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+mj-lt"/>
              </a:rPr>
              <a:t>Перечень  </a:t>
            </a:r>
            <a:r>
              <a:rPr lang="ru-RU" sz="2800" b="1" i="1" dirty="0" err="1" smtClean="0">
                <a:latin typeface="+mj-lt"/>
              </a:rPr>
              <a:t>здоровьесберегающих</a:t>
            </a:r>
            <a:r>
              <a:rPr lang="ru-RU" sz="2800" b="1" i="1" dirty="0" smtClean="0">
                <a:latin typeface="+mj-lt"/>
              </a:rPr>
              <a:t> </a:t>
            </a:r>
            <a:r>
              <a:rPr lang="ru-RU" sz="2800" b="1" i="1" dirty="0" smtClean="0">
                <a:latin typeface="+mj-lt"/>
              </a:rPr>
              <a:t>педагогических  технологий</a:t>
            </a:r>
            <a:endParaRPr lang="ru-RU" sz="2800" b="1" i="1" dirty="0" smtClean="0">
              <a:latin typeface="+mj-lt"/>
            </a:endParaRPr>
          </a:p>
          <a:p>
            <a:pPr>
              <a:buNone/>
            </a:pPr>
            <a:r>
              <a:rPr lang="ru-RU" sz="2800" dirty="0" smtClean="0"/>
              <a:t>1.Технологии развивающего обучения </a:t>
            </a:r>
          </a:p>
          <a:p>
            <a:pPr>
              <a:buNone/>
            </a:pPr>
            <a:r>
              <a:rPr lang="ru-RU" sz="2800" dirty="0" smtClean="0"/>
              <a:t>2.Педагогическое проектирование </a:t>
            </a:r>
          </a:p>
          <a:p>
            <a:pPr>
              <a:buNone/>
            </a:pPr>
            <a:r>
              <a:rPr lang="ru-RU" sz="2800" dirty="0" smtClean="0"/>
              <a:t>3.Информационные технологии </a:t>
            </a:r>
          </a:p>
          <a:p>
            <a:pPr>
              <a:buNone/>
            </a:pPr>
            <a:r>
              <a:rPr lang="ru-RU" sz="2800" dirty="0" smtClean="0"/>
              <a:t>4.Технологии личностно-ориентированного обучения </a:t>
            </a:r>
          </a:p>
          <a:p>
            <a:pPr>
              <a:buNone/>
            </a:pPr>
            <a:r>
              <a:rPr lang="ru-RU" sz="2800" dirty="0" smtClean="0"/>
              <a:t>5.Элементы  </a:t>
            </a:r>
            <a:r>
              <a:rPr lang="ru-RU" sz="2800" dirty="0" err="1" smtClean="0"/>
              <a:t>здоровьесбережения</a:t>
            </a:r>
            <a:r>
              <a:rPr lang="ru-RU" sz="2800" dirty="0" smtClean="0"/>
              <a:t> в контексте урока или за его рамками 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6.Технологии развития критического мышления </a:t>
            </a:r>
          </a:p>
          <a:p>
            <a:pPr>
              <a:buNone/>
            </a:pPr>
            <a:r>
              <a:rPr lang="ru-RU" sz="2800" dirty="0" smtClean="0"/>
              <a:t>7.Технологии систематизации учебного материала</a:t>
            </a:r>
          </a:p>
          <a:p>
            <a:pPr>
              <a:buNone/>
            </a:pPr>
            <a:r>
              <a:rPr lang="ru-RU" sz="2800" dirty="0" smtClean="0"/>
              <a:t>8. Технологии на основе личностного  подхода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58204" cy="59007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Приём составления </a:t>
            </a:r>
            <a:r>
              <a:rPr lang="ru-RU" sz="3600" dirty="0" err="1" smtClean="0"/>
              <a:t>синквейна</a:t>
            </a:r>
            <a:r>
              <a:rPr lang="ru-RU" sz="3600" dirty="0" smtClean="0"/>
              <a:t> относится к технологии </a:t>
            </a:r>
            <a:r>
              <a:rPr lang="ru-RU" sz="3600" i="1" dirty="0" smtClean="0"/>
              <a:t>развития критического мышления.</a:t>
            </a:r>
          </a:p>
          <a:p>
            <a:pPr algn="just">
              <a:buNone/>
            </a:pPr>
            <a:r>
              <a:rPr lang="ru-RU" sz="3600" i="1" dirty="0" smtClean="0"/>
              <a:t> </a:t>
            </a:r>
            <a:r>
              <a:rPr lang="ru-RU" sz="3600" i="1" dirty="0" err="1" smtClean="0"/>
              <a:t>Синквейн</a:t>
            </a:r>
            <a:r>
              <a:rPr lang="ru-RU" sz="3600" i="1" dirty="0" smtClean="0"/>
              <a:t> </a:t>
            </a:r>
            <a:r>
              <a:rPr lang="ru-RU" sz="3600" dirty="0" smtClean="0"/>
              <a:t>– стихотворная  форма, основанная на рефлексии и построенная «по правилам».</a:t>
            </a:r>
          </a:p>
          <a:p>
            <a:pPr algn="just">
              <a:buNone/>
            </a:pPr>
            <a:r>
              <a:rPr lang="ru-RU" sz="3600" dirty="0" smtClean="0"/>
              <a:t>  Данный прием можно успешно применять при работе над любой темой и на любом этапе обучения. 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8258204" cy="6286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i="1" dirty="0" err="1" smtClean="0"/>
              <a:t>Синквейн</a:t>
            </a:r>
            <a:r>
              <a:rPr lang="ru-RU" sz="3600" dirty="0" smtClean="0"/>
              <a:t> позволяет учителю решить сразу несколько задач: </a:t>
            </a:r>
          </a:p>
          <a:p>
            <a:pPr lvl="0" algn="just"/>
            <a:r>
              <a:rPr lang="ru-RU" sz="3600" dirty="0" smtClean="0"/>
              <a:t>инструмент для </a:t>
            </a:r>
            <a:r>
              <a:rPr lang="ru-RU" sz="3600" dirty="0" err="1" smtClean="0"/>
              <a:t>синтезирования</a:t>
            </a:r>
            <a:r>
              <a:rPr lang="ru-RU" sz="3600" dirty="0" smtClean="0"/>
              <a:t> сложной информации;</a:t>
            </a:r>
          </a:p>
          <a:p>
            <a:pPr lvl="0" algn="just"/>
            <a:r>
              <a:rPr lang="ru-RU" sz="3600" dirty="0" smtClean="0"/>
              <a:t>способ оценки понятийного багажа учащихся;</a:t>
            </a:r>
          </a:p>
          <a:p>
            <a:pPr lvl="0" algn="just"/>
            <a:r>
              <a:rPr lang="ru-RU" sz="3600" dirty="0" smtClean="0"/>
              <a:t>средств развития творческой выразительности.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58204" cy="60007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i="1" dirty="0" smtClean="0"/>
              <a:t>   </a:t>
            </a:r>
            <a:r>
              <a:rPr lang="ru-RU" sz="3600" i="1" dirty="0" err="1" smtClean="0"/>
              <a:t>Синквейн</a:t>
            </a:r>
            <a:r>
              <a:rPr lang="ru-RU" sz="3600" i="1" dirty="0" smtClean="0"/>
              <a:t>  </a:t>
            </a:r>
            <a:r>
              <a:rPr lang="ru-RU" sz="3600" dirty="0" smtClean="0"/>
              <a:t>может быть предложен:</a:t>
            </a:r>
          </a:p>
          <a:p>
            <a:pPr>
              <a:buNone/>
            </a:pPr>
            <a:r>
              <a:rPr lang="ru-RU" sz="3600" dirty="0" smtClean="0"/>
              <a:t> -как индивидуальное самостоятельное   задание,</a:t>
            </a:r>
          </a:p>
          <a:p>
            <a:pPr algn="just">
              <a:buNone/>
            </a:pPr>
            <a:r>
              <a:rPr lang="ru-RU" sz="3600" dirty="0" smtClean="0"/>
              <a:t> -для  работы  в  парах,</a:t>
            </a:r>
          </a:p>
          <a:p>
            <a:pPr algn="just">
              <a:buNone/>
            </a:pPr>
            <a:r>
              <a:rPr lang="ru-RU" sz="3600" dirty="0" smtClean="0"/>
              <a:t> -для  работы  в группах,</a:t>
            </a:r>
          </a:p>
          <a:p>
            <a:pPr algn="just">
              <a:buNone/>
            </a:pPr>
            <a:r>
              <a:rPr lang="ru-RU" sz="3600" dirty="0" smtClean="0"/>
              <a:t> -как  коллективное  творчество. </a:t>
            </a:r>
          </a:p>
          <a:p>
            <a:pPr algn="just">
              <a:buNone/>
            </a:pPr>
            <a:r>
              <a:rPr lang="ru-RU" sz="3600" dirty="0" smtClean="0"/>
              <a:t> Границы  предметной области зависят от гибкости воображения учителя. </a:t>
            </a:r>
            <a:endParaRPr lang="ru-RU" sz="3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14282" y="214290"/>
            <a:ext cx="4214842" cy="6357982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Синквейн</a:t>
            </a:r>
            <a:r>
              <a:rPr lang="ru-RU" sz="2400" dirty="0" smtClean="0"/>
              <a:t>                    </a:t>
            </a:r>
            <a:r>
              <a:rPr lang="ru-RU" sz="2400" dirty="0"/>
              <a:t>(от фр. </a:t>
            </a:r>
            <a:r>
              <a:rPr lang="ru-RU" sz="2400" dirty="0" err="1"/>
              <a:t>cinquains</a:t>
            </a:r>
            <a:r>
              <a:rPr lang="ru-RU" sz="2400" dirty="0"/>
              <a:t>, </a:t>
            </a:r>
            <a:r>
              <a:rPr lang="ru-RU" sz="2400" dirty="0" smtClean="0"/>
              <a:t>              англ</a:t>
            </a:r>
            <a:r>
              <a:rPr lang="ru-RU" sz="2400" dirty="0"/>
              <a:t>. </a:t>
            </a:r>
            <a:r>
              <a:rPr lang="ru-RU" sz="2400" dirty="0" err="1"/>
              <a:t>cinquain</a:t>
            </a:r>
            <a:r>
              <a:rPr lang="ru-RU" sz="2400" dirty="0"/>
              <a:t>) — </a:t>
            </a:r>
            <a:r>
              <a:rPr lang="ru-RU" sz="2400" dirty="0" err="1"/>
              <a:t>пятистрочная</a:t>
            </a:r>
            <a:r>
              <a:rPr lang="ru-RU" sz="2400" dirty="0"/>
              <a:t> стихотворная форма, возникшая в США в начале XX века под влиянием японской поэзии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/>
              <a:t>В дальнейшем стала использоваться </a:t>
            </a:r>
            <a:r>
              <a:rPr lang="ru-RU" sz="2400" dirty="0" smtClean="0"/>
              <a:t>в </a:t>
            </a:r>
            <a:r>
              <a:rPr lang="ru-RU" sz="2400" dirty="0"/>
              <a:t>дидактических целях, как эффективный метод развития образной речи, который позволяет быстро получить </a:t>
            </a:r>
            <a:r>
              <a:rPr lang="ru-RU" sz="2400" dirty="0" smtClean="0"/>
              <a:t>результат</a:t>
            </a:r>
            <a:r>
              <a:rPr lang="ru-RU" sz="2000" dirty="0" smtClean="0">
                <a:latin typeface="Arial Black" pitchFamily="34" charset="0"/>
              </a:rPr>
              <a:t>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~PP3191.WAV">
            <a:hlinkClick r:id="" action="ppaction://media"/>
          </p:cNvPr>
          <p:cNvPicPr>
            <a:picLocks noRot="1" noChangeAspect="1"/>
          </p:cNvPicPr>
          <p:nvPr>
            <a:wavAudioFile r:embed="rId1" name="~PP3191.WAV"/>
          </p:nvPr>
        </p:nvPicPr>
        <p:blipFill>
          <a:blip r:embed="rId3" cstate="print"/>
          <a:stretch>
            <a:fillRect/>
          </a:stretch>
        </p:blipFill>
        <p:spPr>
          <a:xfrm>
            <a:off x="8839200" y="7358090"/>
            <a:ext cx="304800" cy="304800"/>
          </a:xfrm>
          <a:prstGeom prst="rect">
            <a:avLst/>
          </a:prstGeom>
        </p:spPr>
      </p:pic>
      <p:pic>
        <p:nvPicPr>
          <p:cNvPr id="10" name="Picture 2" descr="J:\картинки-заставки\ОБОИ\какакакк\Речка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429124" y="214290"/>
            <a:ext cx="4572032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57158" y="285728"/>
            <a:ext cx="3929090" cy="628654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j-lt"/>
              </a:rPr>
              <a:t>В начале XX века форму </a:t>
            </a:r>
            <a:r>
              <a:rPr lang="ru-RU" sz="2400" dirty="0" err="1" smtClean="0">
                <a:latin typeface="+mj-lt"/>
              </a:rPr>
              <a:t>синквейна</a:t>
            </a:r>
            <a:r>
              <a:rPr lang="ru-RU" sz="2400" dirty="0" smtClean="0">
                <a:latin typeface="+mj-lt"/>
              </a:rPr>
              <a:t> разработала американская поэтесса Аделаида </a:t>
            </a:r>
            <a:r>
              <a:rPr lang="ru-RU" sz="2400" dirty="0" err="1" smtClean="0">
                <a:latin typeface="+mj-lt"/>
              </a:rPr>
              <a:t>Крэпси</a:t>
            </a:r>
            <a:r>
              <a:rPr lang="ru-RU" sz="2400" dirty="0" smtClean="0">
                <a:latin typeface="+mj-lt"/>
              </a:rPr>
              <a:t> (</a:t>
            </a:r>
            <a:r>
              <a:rPr lang="ru-RU" sz="2400" dirty="0" err="1" smtClean="0">
                <a:latin typeface="+mj-lt"/>
              </a:rPr>
              <a:t>Adelaide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Crapsey</a:t>
            </a:r>
            <a:r>
              <a:rPr lang="ru-RU" sz="2400" dirty="0" smtClean="0">
                <a:latin typeface="+mj-lt"/>
              </a:rPr>
              <a:t>), опиравшаяся  на знакомство с японскими миниатюрами  </a:t>
            </a:r>
            <a:r>
              <a:rPr lang="ru-RU" sz="2400" dirty="0" err="1" smtClean="0">
                <a:latin typeface="+mj-lt"/>
              </a:rPr>
              <a:t>хайку</a:t>
            </a:r>
            <a:r>
              <a:rPr lang="ru-RU" sz="2400" dirty="0" smtClean="0">
                <a:latin typeface="+mj-lt"/>
              </a:rPr>
              <a:t>  и танка. </a:t>
            </a:r>
            <a:r>
              <a:rPr lang="ru-RU" sz="2400" dirty="0" err="1" smtClean="0">
                <a:latin typeface="+mj-lt"/>
              </a:rPr>
              <a:t>Синквейны</a:t>
            </a:r>
            <a:r>
              <a:rPr lang="ru-RU" sz="2400" dirty="0" smtClean="0">
                <a:latin typeface="+mj-lt"/>
              </a:rPr>
              <a:t>   вошли в её посмертное собрание стихотворений, изданное в 1914 году и несколько раз переиздававшееся.</a:t>
            </a:r>
            <a:endParaRPr lang="ru-RU" sz="2400" dirty="0">
              <a:latin typeface="+mj-lt"/>
            </a:endParaRPr>
          </a:p>
        </p:txBody>
      </p:sp>
      <p:pic>
        <p:nvPicPr>
          <p:cNvPr id="12290" name="Picture 2" descr="C:\Documents and Settings\Admin\Рабочий стол\Нифертити\3987591_sakura5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290"/>
            <a:ext cx="4572032" cy="65008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1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Учителя  иностранных языков МОУ-СОШ  села Подлесное  в  составе :</a:t>
            </a:r>
          </a:p>
          <a:p>
            <a:pPr algn="ctr">
              <a:buNone/>
            </a:pPr>
            <a:r>
              <a:rPr lang="ru-RU" sz="3200" i="1" dirty="0" smtClean="0"/>
              <a:t>Алексеевой  Ирины  Петровны, </a:t>
            </a:r>
          </a:p>
          <a:p>
            <a:pPr algn="ctr">
              <a:buNone/>
            </a:pPr>
            <a:r>
              <a:rPr lang="ru-RU" sz="3200" i="1" dirty="0" smtClean="0"/>
              <a:t>Беляковой Татьяны Юрьевны,  </a:t>
            </a:r>
          </a:p>
          <a:p>
            <a:pPr algn="ctr">
              <a:buNone/>
            </a:pPr>
            <a:r>
              <a:rPr lang="ru-RU" sz="3200" i="1" dirty="0" smtClean="0"/>
              <a:t>Харченко Анны Васильевны.</a:t>
            </a:r>
            <a:endParaRPr lang="ru-RU" sz="32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АВТОРЫ ПРОЕКТА:</a:t>
            </a:r>
            <a:endParaRPr lang="ru-RU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J:\АНИМАЦИЯ\Картинки 2 супер\Фон\j0177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71604" y="2786058"/>
            <a:ext cx="5643602" cy="29289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состоит из пяти строк и основан на подсчёте  слогов в каждом стихе: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его слоговая структура — 2—4—6—8—2,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всего 22 слога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(в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хайку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17, в танка — 31)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71546"/>
            <a:ext cx="5357850" cy="171451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Традиционный        </a:t>
            </a:r>
            <a:r>
              <a:rPr lang="en-US" sz="5400" b="1" dirty="0" smtClean="0">
                <a:solidFill>
                  <a:srgbClr val="002060"/>
                </a:solidFill>
              </a:rPr>
              <a:t>                 </a:t>
            </a:r>
            <a:r>
              <a:rPr lang="ru-RU" sz="5400" b="1" dirty="0" err="1" smtClean="0">
                <a:solidFill>
                  <a:srgbClr val="002060"/>
                </a:solidFill>
              </a:rPr>
              <a:t>синквейн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АНИМАЦИЯ\Картинки 2 супер\японские мотивы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635798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Первая строка — тема </a:t>
            </a:r>
            <a:r>
              <a:rPr lang="ru-RU" sz="2000" b="1" i="1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синквейна</a:t>
            </a:r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, заключает в себе одно слово (обычно существительное или местоимение), которое обозначает объект или предмет, о котором пойдет речь.</a:t>
            </a:r>
            <a:b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Вторая строка — два слова (чаще всего прилагательные или причастия), они дают описание признаков и свойств выбранного в синквейне предмета или объекта.</a:t>
            </a:r>
            <a:b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Третья строка — образована тремя глаголами или деепричастиями, описывающими характерные действия объекта.</a:t>
            </a:r>
            <a:b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Четвертая строка — фраза из четырёх слов, выражающая личное отношение автора синквейна к описываемому предмету или объекту.</a:t>
            </a:r>
            <a:b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Пятая строка — одно слово-резюме, характеризующее суть предмета или объекта.</a:t>
            </a: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J:\АНИМАЦИЯ\Картинки 2 супер\Фон\j0177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28" y="1428736"/>
            <a:ext cx="6143668" cy="4286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err="1" smtClean="0">
                <a:solidFill>
                  <a:srgbClr val="002060"/>
                </a:solidFill>
              </a:rPr>
              <a:t>Синквейн</a:t>
            </a:r>
            <a:r>
              <a:rPr lang="ru-RU" sz="3600" b="1" dirty="0" smtClean="0">
                <a:solidFill>
                  <a:srgbClr val="002060"/>
                </a:solidFill>
              </a:rPr>
              <a:t> – форма свободного творчества.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Требования к   автору: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- нахождение  в  информации существенных элементов,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-формулировка выводов.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J:\АНИМАЦИЯ\Картинки 2 супер\Фон\j0177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28" y="1428736"/>
            <a:ext cx="6357982" cy="485778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100" b="1" dirty="0" err="1" smtClean="0">
                <a:solidFill>
                  <a:srgbClr val="002060"/>
                </a:solidFill>
              </a:rPr>
              <a:t>Синквейн</a:t>
            </a:r>
            <a:r>
              <a:rPr lang="ru-RU" sz="4100" b="1" dirty="0" smtClean="0">
                <a:solidFill>
                  <a:srgbClr val="002060"/>
                </a:solidFill>
              </a:rPr>
              <a:t>  -</a:t>
            </a:r>
          </a:p>
          <a:p>
            <a:pPr>
              <a:buNone/>
            </a:pPr>
            <a:r>
              <a:rPr lang="ru-RU" sz="4100" b="1" dirty="0" smtClean="0">
                <a:solidFill>
                  <a:srgbClr val="002060"/>
                </a:solidFill>
              </a:rPr>
              <a:t>вырабатывает  способность к анализу; </a:t>
            </a:r>
          </a:p>
          <a:p>
            <a:pPr>
              <a:buNone/>
            </a:pPr>
            <a:r>
              <a:rPr lang="ru-RU" sz="4100" b="1" dirty="0" smtClean="0">
                <a:solidFill>
                  <a:srgbClr val="002060"/>
                </a:solidFill>
              </a:rPr>
              <a:t>не требует больших временных затрат;</a:t>
            </a:r>
          </a:p>
          <a:p>
            <a:pPr>
              <a:buNone/>
            </a:pPr>
            <a:r>
              <a:rPr lang="ru-RU" sz="4100" b="1" dirty="0" smtClean="0">
                <a:solidFill>
                  <a:srgbClr val="002060"/>
                </a:solidFill>
              </a:rPr>
              <a:t>сочетает элементы основных образовательных систем: </a:t>
            </a:r>
          </a:p>
          <a:p>
            <a:pPr>
              <a:buNone/>
            </a:pPr>
            <a:r>
              <a:rPr lang="ru-RU" sz="4100" b="1" dirty="0" smtClean="0">
                <a:solidFill>
                  <a:srgbClr val="002060"/>
                </a:solidFill>
              </a:rPr>
              <a:t>   -информационной, </a:t>
            </a:r>
          </a:p>
          <a:p>
            <a:pPr>
              <a:buNone/>
            </a:pPr>
            <a:r>
              <a:rPr lang="ru-RU" sz="4100" b="1" dirty="0" smtClean="0">
                <a:solidFill>
                  <a:srgbClr val="002060"/>
                </a:solidFill>
              </a:rPr>
              <a:t>   -</a:t>
            </a:r>
            <a:r>
              <a:rPr lang="ru-RU" sz="4100" b="1" dirty="0" err="1" smtClean="0">
                <a:solidFill>
                  <a:srgbClr val="002060"/>
                </a:solidFill>
              </a:rPr>
              <a:t>деятельностной</a:t>
            </a:r>
            <a:r>
              <a:rPr lang="ru-RU" sz="4100" b="1" dirty="0" smtClean="0">
                <a:solidFill>
                  <a:srgbClr val="002060"/>
                </a:solidFill>
              </a:rPr>
              <a:t>, </a:t>
            </a:r>
          </a:p>
          <a:p>
            <a:pPr>
              <a:buNone/>
            </a:pPr>
            <a:r>
              <a:rPr lang="ru-RU" sz="4100" b="1" dirty="0" smtClean="0">
                <a:solidFill>
                  <a:srgbClr val="002060"/>
                </a:solidFill>
              </a:rPr>
              <a:t>   - личностно - ориентированной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АНИМАЦИЯ\Картинки 2 супер\Анимашки\avatar3215_2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24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6429396"/>
          </a:xfrm>
        </p:spPr>
        <p:txBody>
          <a:bodyPr>
            <a:normAutofit/>
          </a:bodyPr>
          <a:lstStyle/>
          <a:p>
            <a:r>
              <a:rPr lang="ru-RU" sz="4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Варианты  </a:t>
            </a:r>
            <a:r>
              <a:rPr lang="ru-RU" sz="49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синквейнов</a:t>
            </a:r>
            <a:r>
              <a:rPr lang="ru-RU" sz="4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ru-RU" sz="6600" b="1" dirty="0" smtClean="0">
                <a:solidFill>
                  <a:srgbClr val="002060"/>
                </a:solidFill>
              </a:rPr>
              <a:t/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- составление краткого рассказа по готовому </a:t>
            </a:r>
            <a:r>
              <a:rPr lang="ru-RU" sz="3600" dirty="0" err="1" smtClean="0">
                <a:solidFill>
                  <a:srgbClr val="002060"/>
                </a:solidFill>
              </a:rPr>
              <a:t>синквейну</a:t>
            </a:r>
            <a:r>
              <a:rPr lang="ru-RU" sz="3600" dirty="0" smtClean="0">
                <a:solidFill>
                  <a:srgbClr val="002060"/>
                </a:solidFill>
              </a:rPr>
              <a:t> (с использованием слов и фраз, входящих в состав </a:t>
            </a:r>
            <a:r>
              <a:rPr lang="ru-RU" sz="3600" dirty="0" err="1" smtClean="0">
                <a:solidFill>
                  <a:srgbClr val="002060"/>
                </a:solidFill>
              </a:rPr>
              <a:t>синквейна</a:t>
            </a:r>
            <a:r>
              <a:rPr lang="ru-RU" sz="3600" dirty="0" smtClean="0">
                <a:solidFill>
                  <a:srgbClr val="002060"/>
                </a:solidFill>
              </a:rPr>
              <a:t>)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- коррекция и совершенствование готового </a:t>
            </a:r>
            <a:r>
              <a:rPr lang="ru-RU" sz="3600" dirty="0" err="1" smtClean="0">
                <a:solidFill>
                  <a:srgbClr val="002060"/>
                </a:solidFill>
              </a:rPr>
              <a:t>синквейна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- анализ неполного </a:t>
            </a:r>
            <a:r>
              <a:rPr lang="ru-RU" sz="3600" dirty="0" err="1" smtClean="0">
                <a:solidFill>
                  <a:srgbClr val="002060"/>
                </a:solidFill>
              </a:rPr>
              <a:t>синквейна</a:t>
            </a:r>
            <a:r>
              <a:rPr lang="ru-RU" sz="3600" dirty="0" smtClean="0">
                <a:solidFill>
                  <a:srgbClr val="002060"/>
                </a:solidFill>
              </a:rPr>
              <a:t> для определения отсутствующей части (например, дан </a:t>
            </a:r>
            <a:r>
              <a:rPr lang="ru-RU" sz="3600" dirty="0" err="1" smtClean="0">
                <a:solidFill>
                  <a:srgbClr val="002060"/>
                </a:solidFill>
              </a:rPr>
              <a:t>синквейн</a:t>
            </a:r>
            <a:r>
              <a:rPr lang="ru-RU" sz="3600" dirty="0" smtClean="0">
                <a:solidFill>
                  <a:srgbClr val="002060"/>
                </a:solidFill>
              </a:rPr>
              <a:t> без указания темы или без первой строки, необходимо на основе существующих ее определить)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:\АНИМАЦИЯ\Картинки 2 супер\Анимашки\avatar3215_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14290"/>
            <a:ext cx="9572660" cy="278608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6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НАШИ РАБОТЫ</a:t>
            </a:r>
            <a:endParaRPr lang="ru-RU" sz="6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ифертити\Sakura_Blossoms_by_firstsi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420984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857364"/>
            <a:ext cx="857255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Синквейн</a:t>
            </a:r>
            <a:endParaRPr lang="ru-RU" sz="7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 уроке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обществознания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:\АНИМАЦИЯ\Картинки 2 супер\Анимашки\avatar3215_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14290"/>
            <a:ext cx="9572660" cy="46434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       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Ученик</a:t>
            </a:r>
            <a:b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        Любознательный, активный</a:t>
            </a:r>
            <a:b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 Познает, растёт, творит</a:t>
            </a:r>
            <a:b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      Хочет получить образование</a:t>
            </a:r>
            <a:b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                         Ребенок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АНИМАЦИЯ\Картинки 2 супер\Анимашки\avatar3215_2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358346" cy="40719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>            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Демократические выборы.</a:t>
            </a:r>
            <a:b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                    Прямые, равные</a:t>
            </a:r>
            <a:b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 Решают, устанавливают, назначают</a:t>
            </a:r>
            <a:b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          Выборы – свобода человека.</a:t>
            </a:r>
            <a:b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                   Борьба.</a:t>
            </a:r>
            <a:endParaRPr lang="ru-RU" sz="2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Нифертити\Sakura_Blossoms_by_firstsi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420984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42908" y="1857364"/>
            <a:ext cx="907262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Синквейн</a:t>
            </a:r>
            <a:endParaRPr lang="ru-RU" sz="7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 уроке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географии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857364"/>
            <a:ext cx="8572560" cy="4238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+mj-lt"/>
              </a:rPr>
              <a:t>«</a:t>
            </a:r>
            <a:r>
              <a:rPr lang="ru-RU" sz="4000" dirty="0" err="1" smtClean="0">
                <a:latin typeface="+mj-lt"/>
              </a:rPr>
              <a:t>Синквейн</a:t>
            </a:r>
            <a:r>
              <a:rPr lang="ru-RU" sz="4000" dirty="0" smtClean="0">
                <a:latin typeface="+mj-lt"/>
              </a:rPr>
              <a:t>, как нестандартное решение стандартных вопросов сохранения здоровья обучающихся»</a:t>
            </a:r>
            <a:endParaRPr lang="ru-RU" sz="4000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ТЕМА  ИССЛЕДОВАТЕЛЬСКОГО  </a:t>
            </a:r>
            <a:r>
              <a:rPr lang="ru-RU" b="1" dirty="0" smtClean="0"/>
              <a:t>ПРОЕКТА:</a:t>
            </a:r>
            <a:endParaRPr lang="ru-RU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J:\АНИМАЦИЯ\Картинки 2 супер\Анимашки\avatar3215_2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                                                         </a:t>
            </a:r>
            <a:br>
              <a:rPr lang="ru-RU" smtClean="0"/>
            </a:br>
            <a:r>
              <a:rPr lang="ru-RU" smtClean="0"/>
              <a:t> </a:t>
            </a:r>
            <a:endParaRPr lang="ru-RU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643174" y="1975602"/>
            <a:ext cx="32147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6051" y="250030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  <a:t>    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906610" y="928670"/>
            <a:ext cx="10957230" cy="33304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Почва</a:t>
            </a:r>
          </a:p>
          <a:p>
            <a:pPr algn="ctr"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Глинистая, песчаная</a:t>
            </a:r>
          </a:p>
          <a:p>
            <a:pPr algn="ctr"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Чернеет, краснеет, вымывается</a:t>
            </a:r>
          </a:p>
          <a:p>
            <a:pPr algn="ctr"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Кормилица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Нифертити\Sakura_Blossoms_by_firstsi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420984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42908" y="1857364"/>
            <a:ext cx="907262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Синквейн</a:t>
            </a:r>
            <a:endParaRPr lang="ru-RU" sz="7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 уроке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истории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J:\АНИМАЦИЯ\Картинки 2 супер\Анимашки\avatar3215_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                                                         </a:t>
            </a:r>
            <a:br>
              <a:rPr lang="ru-RU" smtClean="0"/>
            </a:br>
            <a:r>
              <a:rPr lang="ru-RU" smtClean="0"/>
              <a:t> </a:t>
            </a:r>
            <a:endParaRPr lang="ru-RU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643174" y="1480830"/>
            <a:ext cx="32147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1214422"/>
            <a:ext cx="91440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     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  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Революция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Беспощадная, кровавая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Крушит, уничтожает все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Не дай нам, Бог!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   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Смерть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Нифертити\Sakura_Blossoms_by_firstsi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420984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42908" y="1857364"/>
            <a:ext cx="907262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Синквейн</a:t>
            </a:r>
            <a:endParaRPr lang="ru-RU" sz="7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 уроке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литературы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J:\АНИМАЦИЯ\Картинки 2 супер\Анимашки\avatar3215_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                                                         </a:t>
            </a:r>
            <a:br>
              <a:rPr lang="ru-RU" smtClean="0"/>
            </a:br>
            <a:r>
              <a:rPr lang="ru-RU" smtClean="0"/>
              <a:t> </a:t>
            </a:r>
            <a:endParaRPr lang="ru-RU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643174" y="1480830"/>
            <a:ext cx="32147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1571612"/>
            <a:ext cx="87154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  Дубровский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Храбрый, честный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Защищает, мстит, любит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Никогда не сдается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   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Герой!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J:\АНИМАЦИЯ\Картинки 2 супер\Анимашки\avatar3215_2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                                                         </a:t>
            </a:r>
            <a:br>
              <a:rPr lang="ru-RU" smtClean="0"/>
            </a:br>
            <a:r>
              <a:rPr lang="ru-RU" smtClean="0"/>
              <a:t> </a:t>
            </a:r>
            <a:endParaRPr lang="ru-RU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643174" y="1480830"/>
            <a:ext cx="32147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928670"/>
            <a:ext cx="90726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  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Поэт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Чувственный, страстный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Творит, любит, борется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Пытается изменить мир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   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Борец!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Нифертити\Sakura_Blossoms_by_firstsi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420984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42908" y="1857364"/>
            <a:ext cx="907262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Синквейн</a:t>
            </a:r>
            <a:endParaRPr lang="ru-RU" sz="7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 уроке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химии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АНИМАЦИЯ\Картинки 2 супер\Анимашки\avatar3215_2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929718" cy="48577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Жидкая, чистая</a:t>
            </a:r>
            <a:b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Питает, очищает, работает</a:t>
            </a:r>
            <a:b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Без воды нельзя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жить.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Жизнь!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Нифертити\Sakura_Blossoms_by_firstsi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420984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42908" y="1857364"/>
            <a:ext cx="907262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Синквейн</a:t>
            </a:r>
            <a:endParaRPr lang="ru-RU" sz="7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 уроке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начальной школе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J:\АНИМАЦИЯ\Картинки 2 супер\Анимашки\avatar3215_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                                                         </a:t>
            </a:r>
            <a:br>
              <a:rPr lang="ru-RU" smtClean="0"/>
            </a:br>
            <a:r>
              <a:rPr lang="ru-RU" smtClean="0"/>
              <a:t> </a:t>
            </a:r>
            <a:endParaRPr lang="ru-RU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643174" y="1480830"/>
            <a:ext cx="32147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857232"/>
            <a:ext cx="87868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Ежик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Колючий, круглый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Собирает, ищет ,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бродит.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Клубок с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иголками.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Лесной житель!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6" name="Picture 2" descr="J:\картинки-заставки\ОБОИ\какакакк\Ёжик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733425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0052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Можно ли </a:t>
            </a:r>
            <a:r>
              <a:rPr lang="ru-RU" sz="4400" dirty="0" err="1" smtClean="0"/>
              <a:t>синквейн</a:t>
            </a:r>
            <a:r>
              <a:rPr lang="ru-RU" sz="4400" dirty="0" smtClean="0"/>
              <a:t> использовать, как технологию </a:t>
            </a:r>
            <a:r>
              <a:rPr lang="ru-RU" sz="4400" dirty="0" err="1" smtClean="0"/>
              <a:t>здоровьесбережения</a:t>
            </a:r>
            <a:r>
              <a:rPr lang="ru-RU" sz="4400" dirty="0" smtClean="0"/>
              <a:t> в школе?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235745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ОСНОВОПОЛАГАЮЩИЙ ВОПРОС</a:t>
            </a:r>
            <a:r>
              <a:rPr lang="ru-RU" sz="44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ифертити\Sakura_Blossoms_by_firstsi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420984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42908" y="1857364"/>
            <a:ext cx="907262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Синквейн</a:t>
            </a:r>
            <a:endParaRPr lang="ru-RU" sz="7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 уроке</a:t>
            </a:r>
          </a:p>
          <a:p>
            <a:pPr algn="ctr"/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нглийского языка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J:\АНИМАЦИЯ\Картинки 2 супер\Анимашки\avatar3215_2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643174" y="1480830"/>
            <a:ext cx="32147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1071546"/>
            <a:ext cx="83582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     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Microwave  oven</a:t>
            </a:r>
          </a:p>
          <a:p>
            <a:pPr>
              <a:lnSpc>
                <a:spcPct val="150000"/>
              </a:lnSpc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Easy, comfortable</a:t>
            </a:r>
          </a:p>
          <a:p>
            <a:pPr>
              <a:lnSpc>
                <a:spcPct val="150000"/>
              </a:lnSpc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Cooks, warms up, bakes</a:t>
            </a:r>
          </a:p>
          <a:p>
            <a:pPr>
              <a:lnSpc>
                <a:spcPct val="150000"/>
              </a:lnSpc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It’s easy to cook with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it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.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       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Thing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J:\АНИМАЦИЯ\Картинки 2 супер\Анимашки\avatar3215_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247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8339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                                                         </a:t>
            </a:r>
            <a:br>
              <a:rPr lang="ru-RU" smtClean="0"/>
            </a:br>
            <a:r>
              <a:rPr lang="ru-RU" smtClean="0"/>
              <a:t> </a:t>
            </a:r>
            <a:endParaRPr lang="ru-RU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643174" y="1480830"/>
            <a:ext cx="32147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785794"/>
            <a:ext cx="87154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МИКРОВОЛНОВАЯ  ПЕЧЬ</a:t>
            </a:r>
          </a:p>
          <a:p>
            <a:pPr algn="ctr"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ЛЕГКО, УДОБНО</a:t>
            </a:r>
          </a:p>
          <a:p>
            <a:pPr algn="ctr"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ГОТОВИТ,РАЗОГРЕВАЕТ, ПЕЧЁТ</a:t>
            </a:r>
          </a:p>
          <a:p>
            <a:pPr algn="ctr"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ДЕЛАЕТ  ЖИЗНЬ ОЧЕНЬ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КОМФОРТНОЙ.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Garamond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ВЕЩЬ!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ru-RU" sz="3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Нифертити\Sakura_Blossoms_by_firstsi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420984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42908" y="1857364"/>
            <a:ext cx="907262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Синквейн</a:t>
            </a:r>
            <a:endParaRPr lang="ru-RU" sz="7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 уроке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немецкого языка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J:\АНИМАЦИЯ\Картинки 2 супер\Анимашки\avatar3215_2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                                                         </a:t>
            </a:r>
            <a:br>
              <a:rPr lang="ru-RU" smtClean="0"/>
            </a:br>
            <a:r>
              <a:rPr lang="ru-RU" smtClean="0"/>
              <a:t> </a:t>
            </a:r>
            <a:endParaRPr lang="ru-RU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643174" y="1480830"/>
            <a:ext cx="32147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6051" y="250030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  <a:t>    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142984"/>
            <a:ext cx="81439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DIE STUNDE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INTERESSANT, WICHTIG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LERNT, ERZIEHT, ENTWICKELT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ICH  HABE  </a:t>
            </a:r>
            <a:r>
              <a:rPr lang="de-DE" sz="4400" b="1" dirty="0" smtClean="0">
                <a:solidFill>
                  <a:schemeClr val="bg1"/>
                </a:solidFill>
              </a:rPr>
              <a:t>VIEL </a:t>
            </a:r>
            <a:r>
              <a:rPr lang="en-US" sz="4400" b="1" dirty="0" smtClean="0">
                <a:solidFill>
                  <a:schemeClr val="bg1"/>
                </a:solidFill>
              </a:rPr>
              <a:t>SPASS!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PRIMA</a:t>
            </a:r>
            <a:r>
              <a:rPr lang="ru-RU" sz="4400" b="1" dirty="0" smtClean="0">
                <a:solidFill>
                  <a:schemeClr val="bg1"/>
                </a:solidFill>
              </a:rPr>
              <a:t>!</a:t>
            </a:r>
            <a:endParaRPr lang="en-US" sz="4400" b="1" dirty="0" smtClean="0">
              <a:solidFill>
                <a:schemeClr val="bg1"/>
              </a:solidFill>
            </a:endParaRPr>
          </a:p>
          <a:p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J:\АНИМАЦИЯ\Картинки 2 супер\Анимашки\avatar3215_2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                                                         </a:t>
            </a:r>
            <a:br>
              <a:rPr lang="ru-RU" smtClean="0"/>
            </a:br>
            <a:r>
              <a:rPr lang="ru-RU" smtClean="0"/>
              <a:t> </a:t>
            </a:r>
            <a:endParaRPr lang="ru-RU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643174" y="1480830"/>
            <a:ext cx="32147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6051" y="250030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  <a:t>    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480"/>
            <a:ext cx="89297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УРОК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ИНТЕРЕСНЫЙ, ВАЖНЫЙ</a:t>
            </a:r>
            <a:endParaRPr lang="de-DE" sz="3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УЧИТ, ВОСПИТЫВАЕТ, РАЗВИВАЕТ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Я ПОЛУЧИЛ  МНОГО УДОВОЛЬСТВИЯ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КЛАССНО!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АНИМАЦИЯ\Картинки 2 супер\Анимашки\avatar3215_2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29"/>
            <a:ext cx="9144000" cy="68524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629003" y="1214423"/>
            <a:ext cx="1040201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«Учитель и ученик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растут вместе: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обучение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наполовину учение»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(Ли 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Цзи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+mj-lt"/>
              </a:rPr>
              <a:t>1.Как можно использовать </a:t>
            </a:r>
            <a:r>
              <a:rPr lang="ru-RU" sz="3200" dirty="0" err="1" smtClean="0">
                <a:latin typeface="+mj-lt"/>
              </a:rPr>
              <a:t>синквейн</a:t>
            </a:r>
            <a:r>
              <a:rPr lang="ru-RU" sz="3200" dirty="0" smtClean="0">
                <a:latin typeface="+mj-lt"/>
              </a:rPr>
              <a:t> в качестве </a:t>
            </a:r>
            <a:r>
              <a:rPr lang="ru-RU" sz="3200" dirty="0" err="1" smtClean="0">
                <a:latin typeface="+mj-lt"/>
              </a:rPr>
              <a:t>здоровьесберегающей</a:t>
            </a:r>
            <a:r>
              <a:rPr lang="ru-RU" sz="3200" dirty="0" smtClean="0">
                <a:latin typeface="+mj-lt"/>
              </a:rPr>
              <a:t> технологии на уроках</a:t>
            </a:r>
            <a:r>
              <a:rPr lang="ru-RU" sz="3200" dirty="0" smtClean="0">
                <a:latin typeface="+mj-lt"/>
              </a:rPr>
              <a:t>?</a:t>
            </a:r>
          </a:p>
          <a:p>
            <a:pPr>
              <a:buNone/>
            </a:pPr>
            <a:endParaRPr lang="ru-RU" sz="3200" dirty="0" smtClean="0">
              <a:latin typeface="+mj-lt"/>
            </a:endParaRPr>
          </a:p>
          <a:p>
            <a:pPr>
              <a:buNone/>
            </a:pPr>
            <a:r>
              <a:rPr lang="ru-RU" sz="3200" dirty="0" smtClean="0">
                <a:latin typeface="+mj-lt"/>
              </a:rPr>
              <a:t>2. Является ли </a:t>
            </a:r>
            <a:r>
              <a:rPr lang="ru-RU" sz="3200" dirty="0" err="1" smtClean="0">
                <a:latin typeface="+mj-lt"/>
              </a:rPr>
              <a:t>синквейн</a:t>
            </a:r>
            <a:r>
              <a:rPr lang="ru-RU" sz="3200" dirty="0" smtClean="0">
                <a:latin typeface="+mj-lt"/>
              </a:rPr>
              <a:t> приёмом активизации речемыслительной деятельности и  эффективной формой рефлексии?</a:t>
            </a:r>
            <a:endParaRPr lang="ru-RU" sz="3200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ПРОБЛЕМНЫЕ ВОПРОСЫ:</a:t>
            </a:r>
            <a:endParaRPr lang="ru-RU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+mj-lt"/>
              </a:rPr>
              <a:t>Внедрение  </a:t>
            </a:r>
            <a:r>
              <a:rPr lang="ru-RU" sz="5400" dirty="0" err="1" smtClean="0">
                <a:latin typeface="+mj-lt"/>
              </a:rPr>
              <a:t>синквейнов</a:t>
            </a:r>
            <a:r>
              <a:rPr lang="ru-RU" sz="5400" dirty="0" smtClean="0">
                <a:latin typeface="+mj-lt"/>
              </a:rPr>
              <a:t> в образовательный процесс.</a:t>
            </a:r>
            <a:endParaRPr lang="ru-RU" sz="5400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ЦЕЛЬ  </a:t>
            </a:r>
            <a:r>
              <a:rPr lang="ru-RU" sz="5400" b="1" dirty="0" smtClean="0"/>
              <a:t>ИССЛЕДОВАНИЯ</a:t>
            </a:r>
            <a:r>
              <a:rPr lang="ru-RU" sz="5400" b="1" dirty="0" smtClean="0"/>
              <a:t>:</a:t>
            </a:r>
            <a:endParaRPr lang="ru-RU" sz="54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</a:rPr>
              <a:t>МЕТОДИЧЕСКИЕ  ЗАДАЧИ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07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1. Познакомить с технологией критического мышления.</a:t>
            </a:r>
          </a:p>
          <a:p>
            <a:pPr marL="0" indent="0">
              <a:buNone/>
            </a:pPr>
            <a:r>
              <a:rPr lang="ru-RU" sz="4000" dirty="0" smtClean="0"/>
              <a:t>2. Научить приёмам и правилам  составления </a:t>
            </a:r>
            <a:r>
              <a:rPr lang="ru-RU" sz="4000" dirty="0" err="1" smtClean="0"/>
              <a:t>синквейнов</a:t>
            </a:r>
            <a:r>
              <a:rPr lang="ru-RU" sz="4000" dirty="0" smtClean="0"/>
              <a:t>.</a:t>
            </a:r>
          </a:p>
          <a:p>
            <a:pPr marL="0" indent="0">
              <a:buNone/>
            </a:pPr>
            <a:r>
              <a:rPr lang="ru-RU" sz="4000" dirty="0" smtClean="0"/>
              <a:t>3. Показать многообразие вариантов составления </a:t>
            </a:r>
            <a:r>
              <a:rPr lang="ru-RU" sz="4000" dirty="0" err="1" smtClean="0"/>
              <a:t>синквейнов</a:t>
            </a:r>
            <a:endParaRPr lang="ru-RU" sz="4000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100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Обогащение  устной  и  письменной  речи обучающихся  и  родителей;</a:t>
            </a:r>
          </a:p>
          <a:p>
            <a:r>
              <a:rPr lang="ru-RU" sz="3200" dirty="0" smtClean="0"/>
              <a:t>развитие  творческого  мышления; </a:t>
            </a:r>
          </a:p>
          <a:p>
            <a:r>
              <a:rPr lang="ru-RU" sz="3200" dirty="0" smtClean="0"/>
              <a:t>обучение  </a:t>
            </a:r>
            <a:r>
              <a:rPr lang="ru-RU" sz="3200" dirty="0" err="1" smtClean="0"/>
              <a:t>синтезированию</a:t>
            </a:r>
            <a:r>
              <a:rPr lang="ru-RU" sz="3200" dirty="0" smtClean="0"/>
              <a:t>  сложной информации; </a:t>
            </a:r>
          </a:p>
          <a:p>
            <a:r>
              <a:rPr lang="ru-RU" sz="3200" dirty="0" smtClean="0"/>
              <a:t>создание  благоприятной  атмосферы  на  уроках.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ОЖИДАЕМЫЕ РЕЗУЛЬТАТЫ</a:t>
            </a:r>
            <a:r>
              <a:rPr lang="ru-RU" sz="5400" dirty="0" smtClean="0"/>
              <a:t>:</a:t>
            </a:r>
            <a:endParaRPr lang="ru-RU" sz="5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10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1. Обучающиеся</a:t>
            </a:r>
          </a:p>
          <a:p>
            <a:pPr>
              <a:buNone/>
            </a:pPr>
            <a:r>
              <a:rPr lang="ru-RU" sz="4400" dirty="0" smtClean="0"/>
              <a:t>2. Учителя – предметники</a:t>
            </a:r>
          </a:p>
          <a:p>
            <a:pPr>
              <a:buNone/>
            </a:pPr>
            <a:r>
              <a:rPr lang="ru-RU" sz="4400" dirty="0" smtClean="0"/>
              <a:t>3. Родители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52400"/>
            <a:ext cx="8715436" cy="199071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УЧАСТНИКИ </a:t>
            </a:r>
            <a:r>
              <a:rPr lang="ru-RU" sz="5400" b="1" dirty="0" smtClean="0"/>
              <a:t>ИССЛЕДОВАНИЯ</a:t>
            </a:r>
            <a:r>
              <a:rPr lang="ru-RU" sz="5400" dirty="0" smtClean="0"/>
              <a:t>:</a:t>
            </a:r>
            <a:endParaRPr lang="ru-RU" sz="5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834</TotalTime>
  <Words>853</Words>
  <Application>Microsoft Office PowerPoint</Application>
  <PresentationFormat>Экран (4:3)</PresentationFormat>
  <Paragraphs>261</Paragraphs>
  <Slides>46</Slides>
  <Notes>19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Бумажная</vt:lpstr>
      <vt:lpstr>Слайд 1</vt:lpstr>
      <vt:lpstr>АВТОРЫ ПРОЕКТА:</vt:lpstr>
      <vt:lpstr>ТЕМА  ИССЛЕДОВАТЕЛЬСКОГО  ПРОЕКТА:</vt:lpstr>
      <vt:lpstr>ОСНОВОПОЛАГАЮЩИЙ ВОПРОС: </vt:lpstr>
      <vt:lpstr>ПРОБЛЕМНЫЕ ВОПРОСЫ:</vt:lpstr>
      <vt:lpstr>ЦЕЛЬ  ИССЛЕДОВАНИЯ:</vt:lpstr>
      <vt:lpstr>МЕТОДИЧЕСКИЕ  ЗАДАЧИ</vt:lpstr>
      <vt:lpstr>ОЖИДАЕМЫЕ РЕЗУЛЬТАТЫ:</vt:lpstr>
      <vt:lpstr>УЧАСТНИКИ ИССЛЕДОВАНИЯ:</vt:lpstr>
      <vt:lpstr>УЧЕБНЫЕ  ПРЕДМЕТЫ:</vt:lpstr>
      <vt:lpstr>Результаты представления исследований</vt:lpstr>
      <vt:lpstr>Дидактическая  цель исследования: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Традиционный                         синквейн</vt:lpstr>
      <vt:lpstr>Первая строка — тема синквейна, заключает в себе одно слово (обычно существительное или местоимение), которое обозначает объект или предмет, о котором пойдет речь.  Вторая строка — два слова (чаще всего прилагательные или причастия), они дают описание признаков и свойств выбранного в синквейне предмета или объекта.  Третья строка — образована тремя глаголами или деепричастиями, описывающими характерные действия объекта.  Четвертая строка — фраза из четырёх слов, выражающая личное отношение автора синквейна к описываемому предмету или объекту.  Пятая строка — одно слово-резюме, характеризующее суть предмета или объекта. </vt:lpstr>
      <vt:lpstr>Слайд 22</vt:lpstr>
      <vt:lpstr>Слайд 23</vt:lpstr>
      <vt:lpstr>Варианты  синквейнов: - составление краткого рассказа по готовому синквейну (с использованием слов и фраз, входящих в состав синквейна)  - коррекция и совершенствование готового синквейна - анализ неполного синквейна для определения отсутствующей части (например, дан синквейн без указания темы или без первой строки, необходимо на основе существующих ее определить)</vt:lpstr>
      <vt:lpstr>НАШИ РАБОТЫ</vt:lpstr>
      <vt:lpstr> </vt:lpstr>
      <vt:lpstr>                           Ученик         Любознательный, активный            Познает, растёт, творит       Хочет получить образование                          Ребенок</vt:lpstr>
      <vt:lpstr>             Демократические выборы.                     Прямые, равные  Решают, устанавливают, назначают           Выборы – свобода человека.                              Борьба.</vt:lpstr>
      <vt:lpstr> </vt:lpstr>
      <vt:lpstr>                                                           </vt:lpstr>
      <vt:lpstr> </vt:lpstr>
      <vt:lpstr>                                                           </vt:lpstr>
      <vt:lpstr> </vt:lpstr>
      <vt:lpstr>                                                           </vt:lpstr>
      <vt:lpstr>                                                           </vt:lpstr>
      <vt:lpstr> </vt:lpstr>
      <vt:lpstr>                        Вода            Жидкая, чистая Питает, очищает, работает     Без воды нельзя жить.                       Жизнь!</vt:lpstr>
      <vt:lpstr> </vt:lpstr>
      <vt:lpstr>                                                           </vt:lpstr>
      <vt:lpstr> </vt:lpstr>
      <vt:lpstr>Слайд 41</vt:lpstr>
      <vt:lpstr>                                                           </vt:lpstr>
      <vt:lpstr> </vt:lpstr>
      <vt:lpstr>                                                           </vt:lpstr>
      <vt:lpstr>                                                           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</cp:lastModifiedBy>
  <cp:revision>97</cp:revision>
  <dcterms:created xsi:type="dcterms:W3CDTF">2010-03-26T07:26:24Z</dcterms:created>
  <dcterms:modified xsi:type="dcterms:W3CDTF">2011-09-17T10:21:45Z</dcterms:modified>
</cp:coreProperties>
</file>