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0DB17-57F6-4FF4-A840-845B1CF23E5C}" type="datetimeFigureOut">
              <a:rPr lang="ru-RU" smtClean="0"/>
              <a:pPr/>
              <a:t>06.03.2010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E7ABF-00B4-4F7A-86E0-20AA52975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57163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/>
              <a:t>ТЕМА:</a:t>
            </a:r>
            <a:endParaRPr lang="ru-RU" sz="28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6400800" cy="1571636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00B050"/>
                </a:solidFill>
              </a:rPr>
              <a:t>Секрет </a:t>
            </a:r>
          </a:p>
          <a:p>
            <a:pPr algn="ctr"/>
            <a:r>
              <a:rPr lang="ru-RU" sz="4800" b="1" dirty="0" smtClean="0">
                <a:solidFill>
                  <a:srgbClr val="00B050"/>
                </a:solidFill>
              </a:rPr>
              <a:t>имён      числительных</a:t>
            </a:r>
            <a:endParaRPr lang="ru-RU" sz="48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 flipV="1">
            <a:off x="1000100" y="411481"/>
            <a:ext cx="79915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6356" y="642918"/>
            <a:ext cx="8550187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ВЫВОД: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числительное </a:t>
            </a:r>
            <a:r>
              <a:rPr lang="ru-RU" sz="4000" b="1" dirty="0" smtClean="0">
                <a:solidFill>
                  <a:srgbClr val="00B050"/>
                </a:solidFill>
              </a:rPr>
              <a:t>один</a:t>
            </a:r>
            <a:r>
              <a:rPr lang="ru-RU" dirty="0" smtClean="0"/>
              <a:t> вынуждено принимать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b="1" dirty="0" smtClean="0">
                <a:solidFill>
                  <a:srgbClr val="00B050"/>
                </a:solidFill>
              </a:rPr>
              <a:t>форму </a:t>
            </a:r>
            <a:r>
              <a:rPr lang="ru-RU" dirty="0" smtClean="0"/>
              <a:t>множественного числа, </a:t>
            </a:r>
            <a:r>
              <a:rPr lang="ru-RU" b="1" dirty="0" smtClean="0">
                <a:solidFill>
                  <a:srgbClr val="00B050"/>
                </a:solidFill>
              </a:rPr>
              <a:t>род </a:t>
            </a:r>
            <a:r>
              <a:rPr lang="ru-RU" dirty="0" smtClean="0"/>
              <a:t>имени</a:t>
            </a:r>
          </a:p>
          <a:p>
            <a:pPr>
              <a:buNone/>
            </a:pPr>
            <a:r>
              <a:rPr lang="ru-RU" dirty="0" smtClean="0"/>
              <a:t> существительного, с которым оно связано.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86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Имя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b="1" dirty="0" smtClean="0">
                <a:solidFill>
                  <a:srgbClr val="00B050"/>
                </a:solidFill>
              </a:rPr>
              <a:t>числительное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вместе с именем </a:t>
            </a:r>
            <a:r>
              <a:rPr lang="ru-RU" b="1" dirty="0" smtClean="0">
                <a:solidFill>
                  <a:srgbClr val="00B050"/>
                </a:solidFill>
              </a:rPr>
              <a:t>существительным</a:t>
            </a:r>
            <a:r>
              <a:rPr lang="ru-RU" dirty="0" smtClean="0"/>
              <a:t>,</a:t>
            </a:r>
            <a:r>
              <a:rPr lang="ru-RU" dirty="0" smtClean="0">
                <a:solidFill>
                  <a:srgbClr val="00B050"/>
                </a:solidFill>
              </a:rPr>
              <a:t> </a:t>
            </a:r>
            <a:r>
              <a:rPr lang="ru-RU" dirty="0" smtClean="0"/>
              <a:t>к которому оно относится, составляет </a:t>
            </a:r>
            <a:r>
              <a:rPr lang="ru-RU" b="1" u="sng" dirty="0" smtClean="0">
                <a:solidFill>
                  <a:srgbClr val="00B050"/>
                </a:solidFill>
              </a:rPr>
              <a:t>один член предложения</a:t>
            </a:r>
            <a:r>
              <a:rPr lang="ru-RU" sz="1800" b="1" u="sng" dirty="0" smtClean="0">
                <a:solidFill>
                  <a:srgbClr val="00B050"/>
                </a:solidFill>
              </a:rPr>
              <a:t>.</a:t>
            </a:r>
            <a:endParaRPr lang="ru-RU" b="1" u="sng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57562"/>
            <a:ext cx="8229600" cy="321471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2000" dirty="0" err="1" smtClean="0"/>
              <a:t>числ</a:t>
            </a:r>
            <a:r>
              <a:rPr lang="ru-RU" sz="2000" dirty="0" smtClean="0"/>
              <a:t>.           сущ.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</a:t>
            </a:r>
            <a:r>
              <a:rPr lang="ru-RU" b="1" u="sng" dirty="0" smtClean="0"/>
              <a:t>Шесть   мышат  </a:t>
            </a:r>
            <a:r>
              <a:rPr lang="ru-RU" b="1" dirty="0" smtClean="0"/>
              <a:t>в   камыше   шуршат.</a:t>
            </a: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   Опять  пять ребят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нашли </a:t>
            </a:r>
            <a:r>
              <a:rPr lang="ru-RU" b="1" dirty="0" smtClean="0"/>
              <a:t>у пенька пять опят.</a:t>
            </a:r>
          </a:p>
          <a:p>
            <a:pPr>
              <a:buNone/>
            </a:pPr>
            <a:r>
              <a:rPr lang="ru-RU" b="1" dirty="0" smtClean="0"/>
              <a:t>Три сороки тараторки тараторили на горке.</a:t>
            </a:r>
            <a:endParaRPr lang="ru-RU" b="1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857884" y="4429132"/>
            <a:ext cx="1357322" cy="1588"/>
          </a:xfrm>
          <a:prstGeom prst="line">
            <a:avLst/>
          </a:prstGeom>
          <a:ln w="98425" cmpd="dbl">
            <a:solidFill>
              <a:schemeClr val="tx1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3" name="Группа 32"/>
          <p:cNvGrpSpPr/>
          <p:nvPr/>
        </p:nvGrpSpPr>
        <p:grpSpPr>
          <a:xfrm>
            <a:off x="4071934" y="5000636"/>
            <a:ext cx="1143008" cy="73026"/>
            <a:chOff x="4071934" y="5000636"/>
            <a:chExt cx="1143008" cy="73026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>
              <a:off x="4071934" y="5000636"/>
              <a:ext cx="114300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071934" y="5072074"/>
              <a:ext cx="114300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Группа 33"/>
          <p:cNvGrpSpPr/>
          <p:nvPr/>
        </p:nvGrpSpPr>
        <p:grpSpPr>
          <a:xfrm>
            <a:off x="4500562" y="6072206"/>
            <a:ext cx="2071702" cy="73026"/>
            <a:chOff x="4500562" y="6072206"/>
            <a:chExt cx="2071702" cy="73026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>
              <a:off x="4572000" y="6143644"/>
              <a:ext cx="2000264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>
              <a:off x="4500562" y="6072206"/>
              <a:ext cx="2071702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6" name="Прямая соединительная линия 25"/>
          <p:cNvCxnSpPr/>
          <p:nvPr/>
        </p:nvCxnSpPr>
        <p:spPr>
          <a:xfrm>
            <a:off x="2071670" y="5000636"/>
            <a:ext cx="185738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642910" y="6072206"/>
            <a:ext cx="192882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Длину </a:t>
            </a:r>
            <a:r>
              <a:rPr lang="ru-RU" smtClean="0"/>
              <a:t>удава измерили </a:t>
            </a:r>
            <a:r>
              <a:rPr lang="ru-RU" b="1" smtClean="0">
                <a:solidFill>
                  <a:srgbClr val="C00000"/>
                </a:solidFill>
              </a:rPr>
              <a:t>38</a:t>
            </a:r>
            <a:r>
              <a:rPr lang="ru-RU" b="1" dirty="0" smtClean="0">
                <a:solidFill>
                  <a:srgbClr val="C00000"/>
                </a:solidFill>
              </a:rPr>
              <a:t> </a:t>
            </a:r>
            <a:r>
              <a:rPr lang="ru-RU" smtClean="0"/>
              <a:t> </a:t>
            </a:r>
            <a:r>
              <a:rPr lang="ru-RU" dirty="0" smtClean="0"/>
              <a:t>попугайчиками </a:t>
            </a:r>
            <a:r>
              <a:rPr lang="ru-RU" smtClean="0"/>
              <a:t>и </a:t>
            </a:r>
            <a:r>
              <a:rPr lang="ru-RU" b="1" smtClean="0">
                <a:solidFill>
                  <a:srgbClr val="C00000"/>
                </a:solidFill>
              </a:rPr>
              <a:t>2</a:t>
            </a:r>
            <a:r>
              <a:rPr lang="ru-RU" smtClean="0"/>
              <a:t> слонятами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(два, двумя,   тридцатью, восьми,   восьмью, тридцати,)</a:t>
            </a:r>
            <a:endParaRPr lang="ru-RU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357562"/>
            <a:ext cx="7894320" cy="223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ИТОГ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Порядковые, количественные;</a:t>
            </a:r>
          </a:p>
          <a:p>
            <a:r>
              <a:rPr lang="ru-RU" dirty="0" smtClean="0"/>
              <a:t>простые, сложные;</a:t>
            </a:r>
          </a:p>
          <a:p>
            <a:r>
              <a:rPr lang="ru-RU" dirty="0" smtClean="0"/>
              <a:t>изменяются по падежам – у сложных изменяются обе части;</a:t>
            </a:r>
          </a:p>
          <a:p>
            <a:r>
              <a:rPr lang="ru-RU" dirty="0" smtClean="0"/>
              <a:t>числительные  ОДИН и ДВА изменяются по родам;</a:t>
            </a:r>
          </a:p>
          <a:p>
            <a:r>
              <a:rPr lang="ru-RU" dirty="0" smtClean="0"/>
              <a:t>числительное ОДИН принимает форму множественного числа;</a:t>
            </a:r>
          </a:p>
          <a:p>
            <a:r>
              <a:rPr lang="ru-RU" dirty="0" smtClean="0"/>
              <a:t>числительное вместе с существительным, к которому оно относится, составляет один член предложения.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Словарь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двадцать,  одиннадцать, пятьдесят, сорок,</a:t>
            </a:r>
          </a:p>
          <a:p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 шестнадцать, семнадцать, девятнадцать, </a:t>
            </a:r>
          </a:p>
          <a:p>
            <a:pPr>
              <a:buNone/>
            </a:pPr>
            <a:endParaRPr lang="ru-RU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восемнадцать, двенадцать, пятнадцать 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166</Words>
  <Application>Microsoft Office PowerPoint</Application>
  <PresentationFormat>Экран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ТЕМА:</vt:lpstr>
      <vt:lpstr>Слайд 2</vt:lpstr>
      <vt:lpstr>ВЫВОД:</vt:lpstr>
      <vt:lpstr>Имя числительное вместе с именем существительным, к которому оно относится, составляет один член предложения.</vt:lpstr>
      <vt:lpstr>Длину удава измерили 38  попугайчиками и 2 слонятами.</vt:lpstr>
      <vt:lpstr>ИТОГ</vt:lpstr>
      <vt:lpstr>Слайд 7</vt:lpstr>
      <vt:lpstr>Словарь 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</dc:title>
  <dc:creator>Irina</dc:creator>
  <cp:lastModifiedBy>Tata</cp:lastModifiedBy>
  <cp:revision>22</cp:revision>
  <dcterms:created xsi:type="dcterms:W3CDTF">2009-01-14T06:08:55Z</dcterms:created>
  <dcterms:modified xsi:type="dcterms:W3CDTF">2010-03-06T17:51:57Z</dcterms:modified>
</cp:coreProperties>
</file>