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10" r:id="rId2"/>
    <p:sldId id="376" r:id="rId3"/>
    <p:sldId id="377" r:id="rId4"/>
    <p:sldId id="378" r:id="rId5"/>
    <p:sldId id="379" r:id="rId6"/>
    <p:sldId id="382" r:id="rId7"/>
    <p:sldId id="384" r:id="rId8"/>
    <p:sldId id="383" r:id="rId9"/>
    <p:sldId id="381" r:id="rId10"/>
    <p:sldId id="329" r:id="rId11"/>
    <p:sldId id="338" r:id="rId12"/>
    <p:sldId id="346" r:id="rId13"/>
    <p:sldId id="364" r:id="rId14"/>
    <p:sldId id="385" r:id="rId15"/>
    <p:sldId id="386" r:id="rId16"/>
    <p:sldId id="388" r:id="rId17"/>
    <p:sldId id="390" r:id="rId18"/>
    <p:sldId id="391" r:id="rId19"/>
    <p:sldId id="393" r:id="rId20"/>
    <p:sldId id="387" r:id="rId21"/>
    <p:sldId id="394" r:id="rId22"/>
    <p:sldId id="395" r:id="rId23"/>
    <p:sldId id="397" r:id="rId24"/>
    <p:sldId id="396" r:id="rId25"/>
    <p:sldId id="316" r:id="rId26"/>
    <p:sldId id="317" r:id="rId27"/>
    <p:sldId id="318" r:id="rId28"/>
    <p:sldId id="309" r:id="rId29"/>
    <p:sldId id="398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25" autoAdjust="0"/>
    <p:restoredTop sz="94660"/>
  </p:normalViewPr>
  <p:slideViewPr>
    <p:cSldViewPr>
      <p:cViewPr varScale="1">
        <p:scale>
          <a:sx n="70" d="100"/>
          <a:sy n="70" d="100"/>
        </p:scale>
        <p:origin x="-11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15DA6-D998-4FD3-AAEE-AF77EF4F25D3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32FFE-F9EF-4DDE-849C-BA137341AB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914400" y="277813"/>
            <a:ext cx="77724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FA3C0FA-9BB4-4021-8B9E-375F3CB43E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86480-A486-4567-A64D-C34F89F9555A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E0BFA-FD69-47B3-89C9-BA79CFE687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2929356" y="-171450"/>
            <a:ext cx="6072901" cy="1219200"/>
          </a:xfrm>
          <a:noFill/>
        </p:spPr>
        <p:txBody>
          <a:bodyPr/>
          <a:lstStyle/>
          <a:p>
            <a:pPr algn="r" eaLnBrk="1" hangingPunct="1"/>
            <a:r>
              <a:rPr lang="ru-RU" sz="1800" b="1" dirty="0" smtClean="0"/>
              <a:t>Центр гражданского образования ОГО ЦДОД г.Стрежевой </a:t>
            </a:r>
            <a:br>
              <a:rPr lang="ru-RU" sz="1800" b="1" dirty="0" smtClean="0"/>
            </a:br>
            <a:r>
              <a:rPr lang="en-US" sz="1800" b="1" dirty="0" smtClean="0"/>
              <a:t>X</a:t>
            </a:r>
            <a:r>
              <a:rPr lang="ru-RU" sz="1800" b="1" dirty="0" smtClean="0"/>
              <a:t>  Межрегиональный  молодёжный фестиваль гражданских инициатив «Россия – это мы!» </a:t>
            </a:r>
            <a:endParaRPr lang="en-US" sz="1800" b="1" dirty="0" smtClean="0"/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1428455" y="4500570"/>
            <a:ext cx="6350087" cy="1952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ru-RU" sz="3600" b="1" dirty="0" smtClean="0">
                <a:solidFill>
                  <a:schemeClr val="bg1"/>
                </a:solidFill>
              </a:rPr>
              <a:t>Деловая игра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ru-RU" sz="3600" b="1" dirty="0" smtClean="0">
                <a:solidFill>
                  <a:schemeClr val="bg1"/>
                </a:solidFill>
              </a:rPr>
              <a:t>ШКОЛЬНИКИ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>
                <a:solidFill>
                  <a:schemeClr val="bg1"/>
                </a:solidFill>
              </a:rPr>
              <a:t>В УПРАВЛЯЮЩЕМ СОВЕТЕ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1285860"/>
            <a:ext cx="7586500" cy="517064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6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Деловая игра</a:t>
            </a:r>
          </a:p>
          <a:p>
            <a:pPr algn="ctr"/>
            <a:r>
              <a:rPr lang="ru-RU" sz="6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Школьники</a:t>
            </a:r>
          </a:p>
          <a:p>
            <a:pPr algn="ctr"/>
            <a:r>
              <a:rPr lang="ru-RU" sz="6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</a:t>
            </a:r>
          </a:p>
          <a:p>
            <a:pPr algn="ctr"/>
            <a:r>
              <a:rPr lang="ru-RU" sz="6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Управляющем совете</a:t>
            </a:r>
            <a:endParaRPr lang="ru-RU" sz="6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1028"/>
          <p:cNvSpPr>
            <a:spLocks noChangeArrowheads="1"/>
          </p:cNvSpPr>
          <p:nvPr/>
        </p:nvSpPr>
        <p:spPr bwMode="auto">
          <a:xfrm>
            <a:off x="0" y="260351"/>
            <a:ext cx="9144000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3000" b="1" i="1">
                <a:solidFill>
                  <a:srgbClr val="000099"/>
                </a:solidFill>
              </a:rPr>
              <a:t>Структура и состав создаваемого УС</a:t>
            </a:r>
          </a:p>
        </p:txBody>
      </p:sp>
      <p:sp>
        <p:nvSpPr>
          <p:cNvPr id="11268" name="Rectangle 1029"/>
          <p:cNvSpPr>
            <a:spLocks noChangeArrowheads="1"/>
          </p:cNvSpPr>
          <p:nvPr/>
        </p:nvSpPr>
        <p:spPr bwMode="auto">
          <a:xfrm>
            <a:off x="357508" y="836613"/>
            <a:ext cx="878649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ru-RU" sz="2400"/>
              <a:t> </a:t>
            </a:r>
            <a:r>
              <a:rPr lang="ru-RU" sz="2400" b="1"/>
              <a:t>Избираемые члены из числа</a:t>
            </a:r>
            <a:r>
              <a:rPr lang="ru-RU" sz="2400"/>
              <a:t>:</a:t>
            </a:r>
          </a:p>
          <a:p>
            <a:pPr eaLnBrk="0" hangingPunct="0"/>
            <a:r>
              <a:rPr lang="ru-RU" sz="2000"/>
              <a:t>-</a:t>
            </a:r>
            <a:r>
              <a:rPr lang="ru-RU" sz="2400"/>
              <a:t> </a:t>
            </a:r>
            <a:r>
              <a:rPr lang="ru-RU" sz="2000"/>
              <a:t>учащихся старшей школы/8-11 классов;</a:t>
            </a:r>
          </a:p>
          <a:p>
            <a:pPr eaLnBrk="0" hangingPunct="0"/>
            <a:r>
              <a:rPr lang="ru-RU" sz="2000"/>
              <a:t>- работников школы;</a:t>
            </a:r>
          </a:p>
          <a:p>
            <a:pPr eaLnBrk="0" hangingPunct="0">
              <a:buFontTx/>
              <a:buChar char="-"/>
            </a:pPr>
            <a:r>
              <a:rPr lang="ru-RU" sz="2000"/>
              <a:t> родителей учащихся.</a:t>
            </a:r>
          </a:p>
          <a:p>
            <a:pPr eaLnBrk="0" hangingPunct="0"/>
            <a:endParaRPr lang="ru-RU" sz="2000"/>
          </a:p>
          <a:p>
            <a:pPr eaLnBrk="0" hangingPunct="0">
              <a:buFontTx/>
              <a:buChar char="•"/>
            </a:pPr>
            <a:r>
              <a:rPr lang="ru-RU" sz="2400"/>
              <a:t> </a:t>
            </a:r>
            <a:r>
              <a:rPr lang="ru-RU" sz="2400" b="1"/>
              <a:t>Назначаемые и входящие по должности</a:t>
            </a:r>
            <a:r>
              <a:rPr lang="ru-RU" sz="2400"/>
              <a:t>:</a:t>
            </a:r>
          </a:p>
          <a:p>
            <a:pPr eaLnBrk="0" hangingPunct="0">
              <a:buFontTx/>
              <a:buChar char="-"/>
            </a:pPr>
            <a:r>
              <a:rPr lang="ru-RU" sz="2000"/>
              <a:t>представитель учредителя;</a:t>
            </a:r>
          </a:p>
          <a:p>
            <a:pPr eaLnBrk="0" hangingPunct="0">
              <a:buFontTx/>
              <a:buChar char="-"/>
            </a:pPr>
            <a:r>
              <a:rPr lang="ru-RU" sz="2000"/>
              <a:t>директор школы.</a:t>
            </a:r>
          </a:p>
          <a:p>
            <a:pPr eaLnBrk="0" hangingPunct="0"/>
            <a:endParaRPr lang="ru-RU" sz="2000"/>
          </a:p>
          <a:p>
            <a:pPr eaLnBrk="0" hangingPunct="0">
              <a:buFontTx/>
              <a:buChar char="•"/>
            </a:pPr>
            <a:r>
              <a:rPr lang="ru-RU" sz="2400"/>
              <a:t> </a:t>
            </a:r>
            <a:r>
              <a:rPr lang="ru-RU" sz="2400" b="1"/>
              <a:t>Кооптируемые члены из числа</a:t>
            </a:r>
            <a:r>
              <a:rPr lang="ru-RU" sz="2400"/>
              <a:t>:</a:t>
            </a:r>
          </a:p>
          <a:p>
            <a:pPr eaLnBrk="0" hangingPunct="0"/>
            <a:r>
              <a:rPr lang="ru-RU" sz="2000"/>
              <a:t>-</a:t>
            </a:r>
            <a:r>
              <a:rPr lang="ru-RU" sz="2400"/>
              <a:t> </a:t>
            </a:r>
            <a:r>
              <a:rPr lang="ru-RU" sz="2000"/>
              <a:t>выпускников школы;</a:t>
            </a:r>
          </a:p>
          <a:p>
            <a:pPr eaLnBrk="0" hangingPunct="0"/>
            <a:r>
              <a:rPr lang="ru-RU" sz="2000"/>
              <a:t>- работодателей, попечителей;</a:t>
            </a:r>
          </a:p>
          <a:p>
            <a:pPr eaLnBrk="0" hangingPunct="0"/>
            <a:r>
              <a:rPr lang="ru-RU" sz="2000"/>
              <a:t>- представителей организаций образования, науки, культуры;</a:t>
            </a:r>
          </a:p>
          <a:p>
            <a:pPr eaLnBrk="0" hangingPunct="0">
              <a:buFontTx/>
              <a:buChar char="-"/>
            </a:pPr>
            <a:r>
              <a:rPr lang="ru-RU" sz="2000"/>
              <a:t>представителей общественных организаций, профсоюза;</a:t>
            </a:r>
          </a:p>
          <a:p>
            <a:pPr eaLnBrk="0" hangingPunct="0">
              <a:buFontTx/>
              <a:buChar char="-"/>
            </a:pPr>
            <a:r>
              <a:rPr lang="ru-RU" sz="2000"/>
              <a:t> других представителей местного сообщества и социальных партнеров.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/>
              <a:t>Организация работы УС – создание необходимых профильных комиссий по направлениям работы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379" y="1600201"/>
            <a:ext cx="8258894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Программная комиссия</a:t>
            </a:r>
          </a:p>
          <a:p>
            <a:pPr>
              <a:lnSpc>
                <a:spcPct val="90000"/>
              </a:lnSpc>
            </a:pPr>
            <a:r>
              <a:rPr lang="ru-RU"/>
              <a:t>Финансово-экономическая комиссия</a:t>
            </a:r>
          </a:p>
          <a:p>
            <a:pPr>
              <a:lnSpc>
                <a:spcPct val="90000"/>
              </a:lnSpc>
            </a:pPr>
            <a:r>
              <a:rPr lang="ru-RU"/>
              <a:t>Комиссия по правам участников образовательного процесса</a:t>
            </a:r>
          </a:p>
          <a:p>
            <a:pPr>
              <a:lnSpc>
                <a:spcPct val="90000"/>
              </a:lnSpc>
            </a:pPr>
            <a:r>
              <a:rPr lang="ru-RU"/>
              <a:t>Нормативно-правовая комиссия</a:t>
            </a:r>
          </a:p>
          <a:p>
            <a:pPr>
              <a:lnSpc>
                <a:spcPct val="90000"/>
              </a:lnSpc>
            </a:pPr>
            <a:r>
              <a:rPr lang="ru-RU"/>
              <a:t>Комиссия по образовательному процессу</a:t>
            </a:r>
          </a:p>
          <a:p>
            <a:pPr>
              <a:lnSpc>
                <a:spcPct val="90000"/>
              </a:lnSpc>
            </a:pPr>
            <a:r>
              <a:rPr lang="ru-RU"/>
              <a:t>Ученическая комиссия </a:t>
            </a:r>
          </a:p>
          <a:p>
            <a:pPr>
              <a:lnSpc>
                <a:spcPct val="90000"/>
              </a:lnSpc>
            </a:pPr>
            <a:r>
              <a:rPr lang="ru-RU"/>
              <a:t>Иные профильные комиссии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ChangeArrowheads="1"/>
          </p:cNvSpPr>
          <p:nvPr/>
        </p:nvSpPr>
        <p:spPr bwMode="auto">
          <a:xfrm>
            <a:off x="1693043" y="1484314"/>
            <a:ext cx="5255516" cy="4052887"/>
          </a:xfrm>
          <a:custGeom>
            <a:avLst/>
            <a:gdLst>
              <a:gd name="G0" fmla="+- 5400 0 0"/>
              <a:gd name="G1" fmla="+- 8100 0 0"/>
              <a:gd name="G2" fmla="+- 2700 0 0"/>
              <a:gd name="G3" fmla="+- 9450 0 0"/>
              <a:gd name="G4" fmla="+- 21600 0 8100"/>
              <a:gd name="G5" fmla="+- 21600 0 9450"/>
              <a:gd name="G6" fmla="+- 5400 21600 0"/>
              <a:gd name="G7" fmla="*/ G6 1 2"/>
              <a:gd name="G8" fmla="+- 21600 0 5400"/>
              <a:gd name="G9" fmla="+- 21600 0 2700"/>
              <a:gd name="T0" fmla="*/ G0 w 21600"/>
              <a:gd name="T1" fmla="*/ G0 h 21600"/>
              <a:gd name="T2" fmla="*/ G8 w 21600"/>
              <a:gd name="T3" fmla="*/ G8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5400" y="5400"/>
                </a:moveTo>
                <a:lnTo>
                  <a:pt x="9450" y="5400"/>
                </a:lnTo>
                <a:lnTo>
                  <a:pt x="9450" y="2700"/>
                </a:lnTo>
                <a:lnTo>
                  <a:pt x="8100" y="2700"/>
                </a:lnTo>
                <a:lnTo>
                  <a:pt x="10800" y="0"/>
                </a:lnTo>
                <a:lnTo>
                  <a:pt x="13500" y="2700"/>
                </a:lnTo>
                <a:lnTo>
                  <a:pt x="12150" y="2700"/>
                </a:lnTo>
                <a:lnTo>
                  <a:pt x="12150" y="5400"/>
                </a:lnTo>
                <a:lnTo>
                  <a:pt x="16200" y="5400"/>
                </a:lnTo>
                <a:lnTo>
                  <a:pt x="16200" y="9450"/>
                </a:lnTo>
                <a:lnTo>
                  <a:pt x="18900" y="9450"/>
                </a:lnTo>
                <a:lnTo>
                  <a:pt x="18900" y="8100"/>
                </a:lnTo>
                <a:lnTo>
                  <a:pt x="21600" y="10800"/>
                </a:lnTo>
                <a:lnTo>
                  <a:pt x="18900" y="13500"/>
                </a:lnTo>
                <a:lnTo>
                  <a:pt x="18900" y="12150"/>
                </a:lnTo>
                <a:lnTo>
                  <a:pt x="16200" y="12150"/>
                </a:lnTo>
                <a:lnTo>
                  <a:pt x="16200" y="16200"/>
                </a:lnTo>
                <a:lnTo>
                  <a:pt x="12150" y="16200"/>
                </a:lnTo>
                <a:lnTo>
                  <a:pt x="12150" y="18900"/>
                </a:lnTo>
                <a:lnTo>
                  <a:pt x="13500" y="18900"/>
                </a:lnTo>
                <a:lnTo>
                  <a:pt x="10800" y="21600"/>
                </a:lnTo>
                <a:lnTo>
                  <a:pt x="8100" y="18900"/>
                </a:lnTo>
                <a:lnTo>
                  <a:pt x="9450" y="18900"/>
                </a:lnTo>
                <a:lnTo>
                  <a:pt x="9450" y="16200"/>
                </a:lnTo>
                <a:lnTo>
                  <a:pt x="5400" y="16200"/>
                </a:lnTo>
                <a:lnTo>
                  <a:pt x="5400" y="12150"/>
                </a:lnTo>
                <a:lnTo>
                  <a:pt x="2700" y="12150"/>
                </a:lnTo>
                <a:lnTo>
                  <a:pt x="2700" y="13500"/>
                </a:lnTo>
                <a:lnTo>
                  <a:pt x="0" y="10800"/>
                </a:lnTo>
                <a:lnTo>
                  <a:pt x="2700" y="8100"/>
                </a:lnTo>
                <a:lnTo>
                  <a:pt x="2700" y="9450"/>
                </a:lnTo>
                <a:lnTo>
                  <a:pt x="5400" y="945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1" name="WordArt 3"/>
          <p:cNvSpPr>
            <a:spLocks noChangeArrowheads="1" noChangeShapeType="1" noTextEdit="1"/>
          </p:cNvSpPr>
          <p:nvPr/>
        </p:nvSpPr>
        <p:spPr bwMode="auto">
          <a:xfrm>
            <a:off x="3419157" y="5734050"/>
            <a:ext cx="2658469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Секретарь УС</a:t>
            </a:r>
          </a:p>
        </p:txBody>
      </p:sp>
      <p:sp>
        <p:nvSpPr>
          <p:cNvPr id="78852" name="WordArt 4"/>
          <p:cNvSpPr>
            <a:spLocks noChangeArrowheads="1" noChangeShapeType="1" noTextEdit="1"/>
          </p:cNvSpPr>
          <p:nvPr/>
        </p:nvSpPr>
        <p:spPr bwMode="auto">
          <a:xfrm>
            <a:off x="250413" y="2060575"/>
            <a:ext cx="2658469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Комитет</a:t>
            </a:r>
          </a:p>
        </p:txBody>
      </p:sp>
      <p:sp>
        <p:nvSpPr>
          <p:cNvPr id="78853" name="WordArt 5"/>
          <p:cNvSpPr>
            <a:spLocks noChangeArrowheads="1" noChangeShapeType="1" noTextEdit="1"/>
          </p:cNvSpPr>
          <p:nvPr/>
        </p:nvSpPr>
        <p:spPr bwMode="auto">
          <a:xfrm>
            <a:off x="6156372" y="1989138"/>
            <a:ext cx="2656894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Комиссия</a:t>
            </a:r>
          </a:p>
        </p:txBody>
      </p:sp>
      <p:sp>
        <p:nvSpPr>
          <p:cNvPr id="78854" name="WordArt 6"/>
          <p:cNvSpPr>
            <a:spLocks noChangeArrowheads="1" noChangeShapeType="1" noTextEdit="1"/>
          </p:cNvSpPr>
          <p:nvPr/>
        </p:nvSpPr>
        <p:spPr bwMode="auto">
          <a:xfrm>
            <a:off x="250413" y="4149725"/>
            <a:ext cx="2658469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Комиссия</a:t>
            </a:r>
          </a:p>
        </p:txBody>
      </p:sp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5724844" y="4149725"/>
            <a:ext cx="323331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Рабочая группа</a:t>
            </a:r>
          </a:p>
        </p:txBody>
      </p:sp>
      <p:sp>
        <p:nvSpPr>
          <p:cNvPr id="78856" name="WordArt 8"/>
          <p:cNvSpPr>
            <a:spLocks noChangeArrowheads="1" noChangeShapeType="1" noTextEdit="1"/>
          </p:cNvSpPr>
          <p:nvPr/>
        </p:nvSpPr>
        <p:spPr bwMode="auto">
          <a:xfrm>
            <a:off x="3058500" y="3141664"/>
            <a:ext cx="2521451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ПРЕДСЕДАТЕЛЬ УС</a:t>
            </a:r>
          </a:p>
        </p:txBody>
      </p:sp>
      <p:sp>
        <p:nvSpPr>
          <p:cNvPr id="78857" name="AutoShape 9"/>
          <p:cNvSpPr>
            <a:spLocks noChangeArrowheads="1"/>
          </p:cNvSpPr>
          <p:nvPr/>
        </p:nvSpPr>
        <p:spPr bwMode="auto">
          <a:xfrm>
            <a:off x="1187492" y="2924175"/>
            <a:ext cx="485076" cy="1214438"/>
          </a:xfrm>
          <a:prstGeom prst="upDownArrow">
            <a:avLst>
              <a:gd name="adj1" fmla="val 50000"/>
              <a:gd name="adj2" fmla="val 496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8" name="AutoShape 10"/>
          <p:cNvSpPr>
            <a:spLocks noChangeArrowheads="1"/>
          </p:cNvSpPr>
          <p:nvPr/>
        </p:nvSpPr>
        <p:spPr bwMode="auto">
          <a:xfrm>
            <a:off x="7235194" y="2852739"/>
            <a:ext cx="486652" cy="1214437"/>
          </a:xfrm>
          <a:prstGeom prst="upDownArrow">
            <a:avLst>
              <a:gd name="adj1" fmla="val 50000"/>
              <a:gd name="adj2" fmla="val 495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9" name="AutoShape 11"/>
          <p:cNvSpPr>
            <a:spLocks noChangeArrowheads="1"/>
          </p:cNvSpPr>
          <p:nvPr/>
        </p:nvSpPr>
        <p:spPr bwMode="auto">
          <a:xfrm rot="10731456" flipH="1">
            <a:off x="1332384" y="5229226"/>
            <a:ext cx="863058" cy="792163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60" name="AutoShape 12"/>
          <p:cNvSpPr>
            <a:spLocks noChangeArrowheads="1"/>
          </p:cNvSpPr>
          <p:nvPr/>
        </p:nvSpPr>
        <p:spPr bwMode="auto">
          <a:xfrm rot="10800000">
            <a:off x="7019430" y="5300663"/>
            <a:ext cx="721315" cy="792162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395306" y="333375"/>
            <a:ext cx="8353389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Школьное сообщество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0" y="260351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3000" b="1" i="1">
                <a:solidFill>
                  <a:srgbClr val="000099"/>
                </a:solidFill>
              </a:rPr>
              <a:t>Комиссии, рабочие группы, комитеты</a:t>
            </a: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285062" y="1341438"/>
            <a:ext cx="8501432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2800"/>
              <a:t>• </a:t>
            </a:r>
            <a:r>
              <a:rPr lang="ru-RU" sz="2400"/>
              <a:t>Комиссии работают постоянно по профилю деятельности управляющего совета или для планирования и реализации стратегических задач.</a:t>
            </a:r>
          </a:p>
          <a:p>
            <a:pPr>
              <a:lnSpc>
                <a:spcPct val="130000"/>
              </a:lnSpc>
              <a:spcBef>
                <a:spcPct val="20000"/>
              </a:spcBef>
            </a:pPr>
            <a:r>
              <a:rPr lang="ru-RU" sz="2400"/>
              <a:t>• Рабочие группы создаются под конкретную  задачу и завершают свою работу после ее  решения.</a:t>
            </a:r>
          </a:p>
          <a:p>
            <a:pPr>
              <a:lnSpc>
                <a:spcPct val="130000"/>
              </a:lnSpc>
              <a:spcBef>
                <a:spcPct val="20000"/>
              </a:spcBef>
            </a:pPr>
            <a:r>
              <a:rPr lang="ru-RU" sz="2400"/>
              <a:t>• Комитеты – это комиссии, наделенные</a:t>
            </a:r>
            <a:br>
              <a:rPr lang="ru-RU" sz="2400"/>
            </a:br>
            <a:r>
              <a:rPr lang="ru-RU" sz="2400"/>
              <a:t>полномочиями принимать решения от имени УС.</a:t>
            </a:r>
          </a:p>
          <a:p>
            <a:pPr>
              <a:spcBef>
                <a:spcPct val="20000"/>
              </a:spcBef>
            </a:pPr>
            <a:endParaRPr lang="ru-RU" sz="2400"/>
          </a:p>
          <a:p>
            <a:pPr>
              <a:spcBef>
                <a:spcPct val="20000"/>
              </a:spcBef>
            </a:pP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028"/>
          <p:cNvSpPr>
            <a:spLocks noChangeArrowheads="1"/>
          </p:cNvSpPr>
          <p:nvPr/>
        </p:nvSpPr>
        <p:spPr bwMode="auto">
          <a:xfrm>
            <a:off x="0" y="260351"/>
            <a:ext cx="9144000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Какие комиссии могут быть?</a:t>
            </a:r>
          </a:p>
        </p:txBody>
      </p:sp>
      <p:sp>
        <p:nvSpPr>
          <p:cNvPr id="9220" name="Rectangle 1042"/>
          <p:cNvSpPr>
            <a:spLocks noChangeArrowheads="1"/>
          </p:cNvSpPr>
          <p:nvPr/>
        </p:nvSpPr>
        <p:spPr bwMode="auto">
          <a:xfrm>
            <a:off x="500825" y="1484313"/>
            <a:ext cx="8643175" cy="2952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/>
              <a:t> Финансово-экономическая комиссия.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/>
              <a:t> Учебная (педагогическая) комиссия.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/>
              <a:t> Организационно-правовая комиссия.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/>
              <a:t> Комиссия по работе с родителями и местным сообществом.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/>
              <a:t> Другие.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рактикум №1.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21497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3600" dirty="0" smtClean="0"/>
              <a:t>Ваша </a:t>
            </a:r>
            <a:r>
              <a:rPr lang="ru-RU" sz="3600" dirty="0"/>
              <a:t>задача внимательно изучить представленные вам документы и через десять минут предоставить аргументированное выступление по следующим вопросам:</a:t>
            </a:r>
          </a:p>
          <a:p>
            <a:pPr algn="just"/>
            <a:r>
              <a:rPr lang="ru-RU" sz="3600" dirty="0"/>
              <a:t>группа №1: Цели и возможности участия школьников в деятельности Управляющих советов.</a:t>
            </a:r>
          </a:p>
          <a:p>
            <a:pPr algn="just"/>
            <a:r>
              <a:rPr lang="ru-RU" sz="3600" dirty="0"/>
              <a:t>группа №2:	Организация работы школьников в составе Управляющего совета.</a:t>
            </a:r>
          </a:p>
          <a:p>
            <a:pPr algn="just"/>
            <a:r>
              <a:rPr lang="ru-RU" sz="3600" dirty="0"/>
              <a:t>группа №3: Взаимоотношения школьников со взрослыми участниками образовательного процесса</a:t>
            </a:r>
          </a:p>
          <a:p>
            <a:pPr algn="just"/>
            <a:r>
              <a:rPr lang="ru-RU" sz="3600" dirty="0"/>
              <a:t>группа №4: Взаимоотношения со школьниками.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368412"/>
          </a:xfrm>
        </p:spPr>
        <p:txBody>
          <a:bodyPr>
            <a:noAutofit/>
          </a:bodyPr>
          <a:lstStyle/>
          <a:p>
            <a:r>
              <a:rPr lang="ru-RU" sz="3600" dirty="0" smtClean="0"/>
              <a:t>Группа №1</a:t>
            </a:r>
            <a:br>
              <a:rPr lang="ru-RU" sz="3600" dirty="0" smtClean="0"/>
            </a:br>
            <a:r>
              <a:rPr lang="ru-RU" sz="3600" dirty="0" smtClean="0"/>
              <a:t>«</a:t>
            </a:r>
            <a:r>
              <a:rPr lang="ru-RU" sz="3600" b="1" i="1" dirty="0" smtClean="0"/>
              <a:t>Школьник </a:t>
            </a:r>
            <a:r>
              <a:rPr lang="ru-RU" sz="3600" b="1" i="1" dirty="0"/>
              <a:t>в управляющем совете: его цели, задачи, возможности»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Какие </a:t>
            </a:r>
            <a:r>
              <a:rPr lang="ru-RU" dirty="0"/>
              <a:t>цели ставят перед собой школьники в качестве школьных </a:t>
            </a:r>
            <a:r>
              <a:rPr lang="ru-RU" dirty="0" smtClean="0"/>
              <a:t>управляющих? </a:t>
            </a:r>
          </a:p>
          <a:p>
            <a:pPr lvl="0"/>
            <a:r>
              <a:rPr lang="ru-RU" dirty="0"/>
              <a:t>цели, ориентированные на школу;</a:t>
            </a:r>
          </a:p>
          <a:p>
            <a:pPr lvl="0"/>
            <a:r>
              <a:rPr lang="ru-RU" dirty="0"/>
              <a:t>цели, ориентированные на ученическое сообщество;</a:t>
            </a:r>
          </a:p>
          <a:p>
            <a:pPr lvl="0"/>
            <a:r>
              <a:rPr lang="ru-RU" dirty="0"/>
              <a:t>цели, ориентированные на собственное </a:t>
            </a:r>
            <a:r>
              <a:rPr lang="ru-RU" dirty="0" smtClean="0"/>
              <a:t>развитие.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027"/>
          <p:cNvSpPr>
            <a:spLocks noChangeArrowheads="1"/>
          </p:cNvSpPr>
          <p:nvPr/>
        </p:nvSpPr>
        <p:spPr bwMode="auto">
          <a:xfrm>
            <a:off x="0" y="333375"/>
            <a:ext cx="9144000" cy="865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ru-RU" sz="3000" b="1" i="1" dirty="0" smtClean="0">
                <a:solidFill>
                  <a:srgbClr val="000099"/>
                </a:solidFill>
              </a:rPr>
              <a:t>Группа №2 Предмет </a:t>
            </a:r>
            <a:r>
              <a:rPr lang="ru-RU" sz="3000" b="1" i="1" dirty="0">
                <a:solidFill>
                  <a:srgbClr val="000099"/>
                </a:solidFill>
              </a:rPr>
              <a:t>деятельности школьника в управляющем совете</a:t>
            </a:r>
          </a:p>
        </p:txBody>
      </p:sp>
      <p:sp>
        <p:nvSpPr>
          <p:cNvPr id="5124" name="Rectangle 1028"/>
          <p:cNvSpPr>
            <a:spLocks noChangeArrowheads="1"/>
          </p:cNvSpPr>
          <p:nvPr/>
        </p:nvSpPr>
        <p:spPr bwMode="auto">
          <a:xfrm>
            <a:off x="357508" y="1341438"/>
            <a:ext cx="8786492" cy="3313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000"/>
              <a:t> </a:t>
            </a:r>
            <a:r>
              <a:rPr lang="ru-RU" sz="1800"/>
              <a:t>Разработка разумных правил поведения учащихся в школе, закрепление их прав и обязанностей в уставе школы, постоянный контроль над их исполнением, их регулирование.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1800"/>
              <a:t> Выработка и внесение предложений по режиму учебного дня (недели, учебного года), удобного для большинства учеников: расписания занятия, деятельности школьных кружков, клубов и секций во внеурочное время, сроков и программы проведения каникул.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1800"/>
              <a:t> Организация внеурочной, досуговой деятельности в школе (мероприятий и праздников).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1800"/>
              <a:t> Защита прав всех участников образовательного процесса, закрепленных законодательством РФ, отраженных в уставе школы. Защита личных</a:t>
            </a:r>
            <a:br>
              <a:rPr lang="ru-RU" sz="1800"/>
            </a:br>
            <a:r>
              <a:rPr lang="ru-RU" sz="1800"/>
              <a:t>прав учащихся.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1800"/>
              <a:t> Введение новых факультативных и элективных учебных курсов,</a:t>
            </a:r>
            <a:br>
              <a:rPr lang="ru-RU" sz="1800"/>
            </a:br>
            <a:r>
              <a:rPr lang="ru-RU" sz="1800"/>
              <a:t>полезных для большинства учащихся; организация предпрофиль-</a:t>
            </a:r>
            <a:br>
              <a:rPr lang="ru-RU" sz="1800"/>
            </a:br>
            <a:r>
              <a:rPr lang="ru-RU" sz="1800"/>
              <a:t>ного и профильного обучения, социальных и учебных практик.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1800"/>
              <a:t>………………………………………………………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WordArt 2"/>
          <p:cNvSpPr>
            <a:spLocks noChangeArrowheads="1" noChangeShapeType="1" noTextEdit="1"/>
          </p:cNvSpPr>
          <p:nvPr/>
        </p:nvSpPr>
        <p:spPr bwMode="auto">
          <a:xfrm>
            <a:off x="1693043" y="1700213"/>
            <a:ext cx="6263466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ПРЕДСЕДАТЕЛЬ УС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Группа №3. Прямые </a:t>
            </a:r>
            <a:r>
              <a:rPr lang="ru-RU" sz="4000" dirty="0"/>
              <a:t>и обратные связи </a:t>
            </a:r>
            <a:br>
              <a:rPr lang="ru-RU" sz="4000" dirty="0"/>
            </a:br>
            <a:r>
              <a:rPr lang="ru-RU" sz="4000" i="1" dirty="0"/>
              <a:t>УС – школьное сообщество:</a:t>
            </a:r>
          </a:p>
        </p:txBody>
      </p:sp>
      <p:sp>
        <p:nvSpPr>
          <p:cNvPr id="80900" name="WordArt 4"/>
          <p:cNvSpPr>
            <a:spLocks noChangeArrowheads="1" noChangeShapeType="1" noTextEdit="1"/>
          </p:cNvSpPr>
          <p:nvPr/>
        </p:nvSpPr>
        <p:spPr bwMode="auto">
          <a:xfrm>
            <a:off x="1693042" y="3500438"/>
            <a:ext cx="2656894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Комитеты</a:t>
            </a:r>
          </a:p>
        </p:txBody>
      </p:sp>
      <p:sp>
        <p:nvSpPr>
          <p:cNvPr id="80901" name="WordArt 5"/>
          <p:cNvSpPr>
            <a:spLocks noChangeArrowheads="1" noChangeShapeType="1" noTextEdit="1"/>
          </p:cNvSpPr>
          <p:nvPr/>
        </p:nvSpPr>
        <p:spPr bwMode="auto">
          <a:xfrm>
            <a:off x="4858636" y="3573464"/>
            <a:ext cx="2658469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Комиссии</a:t>
            </a:r>
          </a:p>
        </p:txBody>
      </p:sp>
      <p:sp>
        <p:nvSpPr>
          <p:cNvPr id="80902" name="WordArt 6"/>
          <p:cNvSpPr>
            <a:spLocks noChangeArrowheads="1" noChangeShapeType="1" noTextEdit="1"/>
          </p:cNvSpPr>
          <p:nvPr/>
        </p:nvSpPr>
        <p:spPr bwMode="auto">
          <a:xfrm>
            <a:off x="3779815" y="2708275"/>
            <a:ext cx="1655244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УС</a:t>
            </a:r>
          </a:p>
        </p:txBody>
      </p:sp>
      <p:sp>
        <p:nvSpPr>
          <p:cNvPr id="80903" name="WordArt 7"/>
          <p:cNvSpPr>
            <a:spLocks noChangeArrowheads="1" noChangeShapeType="1" noTextEdit="1"/>
          </p:cNvSpPr>
          <p:nvPr/>
        </p:nvSpPr>
        <p:spPr bwMode="auto">
          <a:xfrm>
            <a:off x="467752" y="5949950"/>
            <a:ext cx="8353389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Школьное сообщество</a:t>
            </a:r>
          </a:p>
        </p:txBody>
      </p:sp>
      <p:sp>
        <p:nvSpPr>
          <p:cNvPr id="80904" name="AutoShape 8"/>
          <p:cNvSpPr>
            <a:spLocks noChangeArrowheads="1"/>
          </p:cNvSpPr>
          <p:nvPr/>
        </p:nvSpPr>
        <p:spPr bwMode="auto">
          <a:xfrm>
            <a:off x="1693043" y="4581526"/>
            <a:ext cx="700840" cy="976313"/>
          </a:xfrm>
          <a:prstGeom prst="upArrow">
            <a:avLst>
              <a:gd name="adj1" fmla="val 50000"/>
              <a:gd name="adj2" fmla="val 34551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>
              <a:rot lat="0" lon="60000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80905" name="AutoShape 9"/>
          <p:cNvSpPr>
            <a:spLocks noChangeArrowheads="1"/>
          </p:cNvSpPr>
          <p:nvPr/>
        </p:nvSpPr>
        <p:spPr bwMode="auto">
          <a:xfrm>
            <a:off x="6587902" y="4652963"/>
            <a:ext cx="721315" cy="976312"/>
          </a:xfrm>
          <a:prstGeom prst="upArrow">
            <a:avLst>
              <a:gd name="adj1" fmla="val 50000"/>
              <a:gd name="adj2" fmla="val 33570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>
              <a:rot lat="0" lon="1890000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80906" name="AutoShape 10"/>
          <p:cNvSpPr>
            <a:spLocks noChangeArrowheads="1"/>
          </p:cNvSpPr>
          <p:nvPr/>
        </p:nvSpPr>
        <p:spPr bwMode="auto">
          <a:xfrm>
            <a:off x="2771864" y="4652964"/>
            <a:ext cx="721315" cy="936625"/>
          </a:xfrm>
          <a:prstGeom prst="downArrow">
            <a:avLst>
              <a:gd name="adj1" fmla="val 50000"/>
              <a:gd name="adj2" fmla="val 32205"/>
            </a:avLst>
          </a:prstGeom>
          <a:solidFill>
            <a:srgbClr val="CB5E2D"/>
          </a:solidFill>
          <a:ln w="9525">
            <a:miter lim="800000"/>
            <a:headEnd/>
            <a:tailEnd/>
          </a:ln>
          <a:effectLst/>
          <a:scene3d>
            <a:camera prst="legacyObliqueTopRight">
              <a:rot lat="0" lon="30000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B5E2D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80907" name="AutoShape 11"/>
          <p:cNvSpPr>
            <a:spLocks noChangeArrowheads="1"/>
          </p:cNvSpPr>
          <p:nvPr/>
        </p:nvSpPr>
        <p:spPr bwMode="auto">
          <a:xfrm>
            <a:off x="5435058" y="4724401"/>
            <a:ext cx="722889" cy="936625"/>
          </a:xfrm>
          <a:prstGeom prst="downArrow">
            <a:avLst>
              <a:gd name="adj1" fmla="val 50000"/>
              <a:gd name="adj2" fmla="val 32135"/>
            </a:avLst>
          </a:prstGeom>
          <a:solidFill>
            <a:srgbClr val="CB5E2D"/>
          </a:solidFill>
          <a:ln w="9525">
            <a:miter lim="800000"/>
            <a:headEnd/>
            <a:tailEnd/>
          </a:ln>
          <a:effectLst/>
          <a:scene3d>
            <a:camera prst="legacyObliqueTopRight">
              <a:rot lat="0" lon="1890000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B5E2D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80908" name="AutoShape 12"/>
          <p:cNvSpPr>
            <a:spLocks noChangeArrowheads="1"/>
          </p:cNvSpPr>
          <p:nvPr/>
        </p:nvSpPr>
        <p:spPr bwMode="auto">
          <a:xfrm rot="10800000">
            <a:off x="826835" y="1700213"/>
            <a:ext cx="576422" cy="381635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CB5E2D"/>
          </a:solidFill>
          <a:ln w="9525">
            <a:miter lim="800000"/>
            <a:headEnd/>
            <a:tailEnd/>
          </a:ln>
          <a:effectLst/>
          <a:scene3d>
            <a:camera prst="legacyObliqueTopRight">
              <a:rot lat="0" lon="30000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B5E2D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80909" name="AutoShape 13"/>
          <p:cNvSpPr>
            <a:spLocks noChangeArrowheads="1"/>
          </p:cNvSpPr>
          <p:nvPr/>
        </p:nvSpPr>
        <p:spPr bwMode="auto">
          <a:xfrm>
            <a:off x="8101401" y="1773238"/>
            <a:ext cx="574847" cy="381635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>
              <a:rot lat="21299999" lon="1890000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027"/>
          <p:cNvSpPr>
            <a:spLocks noChangeArrowheads="1"/>
          </p:cNvSpPr>
          <p:nvPr/>
        </p:nvSpPr>
        <p:spPr bwMode="auto">
          <a:xfrm>
            <a:off x="0" y="260351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 dirty="0" smtClean="0">
                <a:solidFill>
                  <a:srgbClr val="000099"/>
                </a:solidFill>
              </a:rPr>
              <a:t>Группа №4</a:t>
            </a:r>
          </a:p>
          <a:p>
            <a:pPr algn="ctr"/>
            <a:r>
              <a:rPr lang="ru-RU" sz="3000" b="1" i="1" dirty="0" smtClean="0">
                <a:solidFill>
                  <a:srgbClr val="000099"/>
                </a:solidFill>
              </a:rPr>
              <a:t>Взаимодействие </a:t>
            </a:r>
            <a:r>
              <a:rPr lang="ru-RU" sz="3000" b="1" i="1" dirty="0">
                <a:solidFill>
                  <a:srgbClr val="000099"/>
                </a:solidFill>
              </a:rPr>
              <a:t>с «электоратом»</a:t>
            </a:r>
          </a:p>
        </p:txBody>
      </p:sp>
      <p:sp>
        <p:nvSpPr>
          <p:cNvPr id="7172" name="Rectangle 1028"/>
          <p:cNvSpPr>
            <a:spLocks noChangeArrowheads="1"/>
          </p:cNvSpPr>
          <p:nvPr/>
        </p:nvSpPr>
        <p:spPr bwMode="auto">
          <a:xfrm>
            <a:off x="285062" y="1700212"/>
            <a:ext cx="8858939" cy="2371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 dirty="0"/>
              <a:t> Регулярные   встречи.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 dirty="0"/>
              <a:t> </a:t>
            </a:r>
            <a:r>
              <a:rPr lang="ru-RU" sz="2800" dirty="0" err="1"/>
              <a:t>Интернет-технологии</a:t>
            </a:r>
            <a:r>
              <a:rPr lang="ru-RU" sz="2800" dirty="0"/>
              <a:t>: электронная рассылка, сайт, </a:t>
            </a:r>
            <a:r>
              <a:rPr lang="ru-RU" sz="2800" dirty="0" err="1"/>
              <a:t>блог</a:t>
            </a:r>
            <a:r>
              <a:rPr lang="ru-RU" sz="2800" dirty="0"/>
              <a:t>, форум.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 dirty="0"/>
              <a:t> Анкетирование.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 dirty="0"/>
              <a:t> Почтовый ящик для писем.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 dirty="0"/>
              <a:t>………………………………………………………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800" dirty="0"/>
              <a:t>………………………………………………………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Обучающие цели деловой игры: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ru-RU" dirty="0" smtClean="0"/>
              <a:t>Формирование </a:t>
            </a:r>
            <a:r>
              <a:rPr lang="ru-RU" dirty="0"/>
              <a:t>активной гражданской позиции старшеклассников – членов Управляющих советов общеобразовательных школ.</a:t>
            </a:r>
            <a:endParaRPr lang="ru-RU" dirty="0" smtClean="0"/>
          </a:p>
          <a:p>
            <a:pPr lvl="0" algn="just"/>
            <a:r>
              <a:rPr lang="ru-RU" dirty="0"/>
              <a:t>Обучение старшеклассников основам управления, эффективного использования возможностей, которые предоставляет работа в качестве школьного управляющего.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Практикум №2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 smtClean="0"/>
              <a:t>Группа №1: Эффективная дискуссия</a:t>
            </a:r>
          </a:p>
          <a:p>
            <a:pPr algn="just"/>
            <a:r>
              <a:rPr lang="ru-RU" sz="3600" dirty="0" smtClean="0"/>
              <a:t>Группа </a:t>
            </a:r>
            <a:r>
              <a:rPr lang="ru-RU" sz="3600" dirty="0"/>
              <a:t>№</a:t>
            </a:r>
            <a:r>
              <a:rPr lang="ru-RU" sz="3600" dirty="0" smtClean="0"/>
              <a:t>2: Значение</a:t>
            </a:r>
            <a:r>
              <a:rPr lang="ru-RU" sz="3600" dirty="0"/>
              <a:t>, правила и приемы навыков убеждения. </a:t>
            </a:r>
          </a:p>
          <a:p>
            <a:pPr algn="just"/>
            <a:r>
              <a:rPr lang="ru-RU" sz="3600" dirty="0"/>
              <a:t>Г</a:t>
            </a:r>
            <a:r>
              <a:rPr lang="ru-RU" sz="3600" dirty="0" smtClean="0"/>
              <a:t>руппа №3: Эффективная организация </a:t>
            </a:r>
            <a:r>
              <a:rPr lang="ru-RU" sz="3600" dirty="0"/>
              <a:t>подготовки и принятия </a:t>
            </a:r>
            <a:r>
              <a:rPr lang="ru-RU" sz="3600" dirty="0" smtClean="0"/>
              <a:t>решения</a:t>
            </a:r>
            <a:endParaRPr lang="ru-RU" sz="3600" dirty="0"/>
          </a:p>
          <a:p>
            <a:pPr algn="just"/>
            <a:r>
              <a:rPr lang="ru-RU" sz="3600" dirty="0" smtClean="0"/>
              <a:t>Группа №4: Подготовка </a:t>
            </a:r>
            <a:r>
              <a:rPr lang="ru-RU" sz="3600" dirty="0"/>
              <a:t>и </a:t>
            </a:r>
            <a:r>
              <a:rPr lang="ru-RU" sz="3600" dirty="0" smtClean="0"/>
              <a:t>организация </a:t>
            </a:r>
            <a:r>
              <a:rPr lang="ru-RU" sz="3600" dirty="0"/>
              <a:t>публичного выступления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260351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Эффективная дискуссия</a:t>
            </a: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285062" y="836613"/>
            <a:ext cx="8858939" cy="44180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</a:t>
            </a:r>
            <a:r>
              <a:rPr lang="ru-RU" sz="1800"/>
              <a:t>Помните, что вы не соперники,  стремящиеся добиться самоутверждения и превосходства, а партнеры, объединенные общей миссией, стоящие перед лицом общих проблем. 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1800"/>
              <a:t> Цель дискуссии - не победа чьей-либо точки зрения, а достижение соглашения, приемлемого для всех («выигрыш всех сторон»).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1800"/>
              <a:t> Отделяйте человека от проблемы. Обсуждайте достоинства и недостатки не человека, а его предложений. 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1800"/>
              <a:t> Применяйте активное слушание.  Резюмируйте и пересказывайте услышанное, чтобы убедиться в правильном восприятии. Не стесняйтесь задавать</a:t>
            </a:r>
            <a:br>
              <a:rPr lang="ru-RU" sz="1800"/>
            </a:br>
            <a:r>
              <a:rPr lang="ru-RU" sz="1800"/>
              <a:t>вопросы. 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1800"/>
              <a:t>Признавайте за коллегами право иметь и выражать собственную</a:t>
            </a:r>
            <a:br>
              <a:rPr lang="ru-RU" sz="1800"/>
            </a:br>
            <a:r>
              <a:rPr lang="ru-RU" sz="1800"/>
              <a:t>точку зрения.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0" y="260351"/>
            <a:ext cx="9144000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Правила и приемы убеждения</a:t>
            </a: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285062" y="981076"/>
            <a:ext cx="8858939" cy="4365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Внимательно выслушивайте оппонента, не перебивайте, демонстрируйте максимальное уважение к его мнению.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Задайте вопросы на уточнение позиции оппонента, стремясь понять его истинные мотивы и цели.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Воспроизведите суть предложения оппонента, поинтересовавшись, правильно ли Вы его поняли.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Излагайте последовательно суть проблемы, предлагаемый Вами путь решения, его преимущества (выгоды).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Соглашайтесь со всем в позиции оппонента, с чем можно согласиться не в ущерб сути Вашего предложения. </a:t>
            </a:r>
          </a:p>
          <a:p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260351"/>
            <a:ext cx="9144000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Правила и приемы убеждения</a:t>
            </a: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7" name="Rectangle 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8" name="Rectangle 9"/>
          <p:cNvSpPr>
            <a:spLocks noChangeArrowheads="1"/>
          </p:cNvSpPr>
          <p:nvPr/>
        </p:nvSpPr>
        <p:spPr bwMode="auto">
          <a:xfrm>
            <a:off x="285061" y="1412875"/>
            <a:ext cx="8680973" cy="3663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Уступайте в малом, вызывая ответные уступки со стороны оппонента в существенном.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Подчеркните все результаты реализации Вашего предложения, которые  совпадают с ожидаемыми результатами реализации решения, предлагаемого оппонентом.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Ссылайтесь на авторитетные для оппонента личности.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Ссылайтесь на имеющиеся примеры, прецеденты</a:t>
            </a:r>
            <a:br>
              <a:rPr lang="ru-RU" sz="2000"/>
            </a:br>
            <a:r>
              <a:rPr lang="ru-RU" sz="2000"/>
              <a:t>эффективного решения проблемы тем способом, который</a:t>
            </a:r>
            <a:br>
              <a:rPr lang="ru-RU" sz="2000"/>
            </a:br>
            <a:r>
              <a:rPr lang="ru-RU" sz="2000"/>
              <a:t>предлагаете Вы.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0" y="260351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Этапы подготовки и принятия решения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285062" y="1052514"/>
            <a:ext cx="8216370" cy="33732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Tx/>
              <a:buChar char="•"/>
            </a:pPr>
            <a:r>
              <a:rPr lang="ru-RU" sz="2000"/>
              <a:t> </a:t>
            </a:r>
            <a:r>
              <a:rPr lang="ru-RU"/>
              <a:t>Сбор информации о ситуации.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/>
              <a:t> Анализ ситуации.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/>
              <a:t> Постановка проблемы.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/>
              <a:t> Генерирование альтернативных вариантов решения.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/>
              <a:t> Обсуждение и оценка вариантов решений.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/>
              <a:t> Разработка сценариев развития ситуации.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/>
              <a:t> Выбор варианта решения.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/>
              <a:t> Утверждение решения.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/>
              <a:t> Оформление решения.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260351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Организация публичного выступления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85062" y="981076"/>
            <a:ext cx="8501432" cy="3382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ru-RU" sz="2200" b="1"/>
              <a:t>Задачи подготовки к выступлению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200"/>
              <a:t> Определить цель.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200"/>
              <a:t> Провести анализ аудитории.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200"/>
              <a:t> Определить формат выступления.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200"/>
              <a:t> Продумать необходимые средства поддержки выступления (визуальные средства, распечатка и др.).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200"/>
              <a:t> Продумать приемы влияния.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200"/>
              <a:t> Продумать, как оценить эффективность выступления. </a:t>
            </a:r>
          </a:p>
          <a:p>
            <a:pPr eaLnBrk="1" hangingPunct="1">
              <a:spcBef>
                <a:spcPct val="20000"/>
              </a:spcBef>
            </a:pPr>
            <a:endParaRPr lang="ru-RU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Организация публичного выступления</a:t>
            </a:r>
            <a:br>
              <a:rPr lang="ru-RU" sz="3000" b="1" i="1">
                <a:solidFill>
                  <a:srgbClr val="000099"/>
                </a:solidFill>
              </a:rPr>
            </a:br>
            <a:endParaRPr lang="ru-RU" sz="3000" b="1" i="1">
              <a:solidFill>
                <a:srgbClr val="000099"/>
              </a:solidFill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57508" y="908050"/>
            <a:ext cx="816439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40000"/>
              </a:spcBef>
            </a:pPr>
            <a:r>
              <a:rPr lang="ru-RU" b="1"/>
              <a:t>Структура публичного выступления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ru-RU"/>
              <a:t> Предисловие (вступление).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ru-RU"/>
              <a:t> Положение дел.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ru-RU"/>
              <a:t> Проблема.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ru-RU"/>
              <a:t> Перспективы.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ru-RU"/>
              <a:t> Предложение.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ru-RU"/>
              <a:t> Послесловие (заключение).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7"/>
          <p:cNvSpPr>
            <a:spLocks noChangeArrowheads="1"/>
          </p:cNvSpPr>
          <p:nvPr/>
        </p:nvSpPr>
        <p:spPr bwMode="auto">
          <a:xfrm>
            <a:off x="0" y="260351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Организация публичного выступления</a:t>
            </a:r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214190" y="1412875"/>
            <a:ext cx="8929811" cy="505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b="1" dirty="0"/>
              <a:t>Обязательные элементы вступления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dirty="0"/>
              <a:t> Приветствие.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dirty="0"/>
              <a:t> Привлечение внимания.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dirty="0"/>
              <a:t> Сообщение о цели Вашего выступления.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dirty="0"/>
              <a:t> Описание «карты маршрута».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dirty="0"/>
              <a:t> «Правила движения</a:t>
            </a:r>
            <a:r>
              <a:rPr lang="ru-RU" dirty="0" smtClean="0"/>
              <a:t>».</a:t>
            </a:r>
          </a:p>
          <a:p>
            <a:pPr algn="ctr"/>
            <a:r>
              <a:rPr lang="ru-RU" b="1" dirty="0" smtClean="0"/>
              <a:t>Обязательные элементы заключения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dirty="0" smtClean="0"/>
              <a:t> Краткое резюме важнейших фактов и аргументов.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dirty="0" smtClean="0"/>
              <a:t> Рекомендации по стратегии поведения.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dirty="0" smtClean="0"/>
              <a:t> Предложения относительно ближайших шагов (если есть возможность и необходимость, с конкретными сроками).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dirty="0" smtClean="0"/>
              <a:t> Выражение благодарности за внимание.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ru-RU" dirty="0" smtClean="0"/>
              <a:t> Предложение задавать вопросы.</a:t>
            </a:r>
          </a:p>
          <a:p>
            <a:pPr>
              <a:lnSpc>
                <a:spcPct val="130000"/>
              </a:lnSpc>
              <a:buFontTx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260350"/>
            <a:ext cx="91440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ru-RU" sz="3000" b="1" i="1">
                <a:solidFill>
                  <a:srgbClr val="000099"/>
                </a:solidFill>
              </a:rPr>
              <a:t>Пожелания школьным управляющим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28379" y="1341438"/>
            <a:ext cx="8572304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/>
              <a:t> Работайте не ВМЕСТО администрации школы и педагогов, а ВМЕСТЕ с ними.</a:t>
            </a:r>
          </a:p>
          <a:p>
            <a:pPr eaLnBrk="1" hangingPunct="1">
              <a:spcBef>
                <a:spcPct val="20000"/>
              </a:spcBef>
            </a:pPr>
            <a:endParaRPr lang="ru-RU"/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/>
              <a:t> Понимайте, какой именно полезный вклад Вы и Ваша работа вносите в общее дело развития школы.</a:t>
            </a:r>
          </a:p>
          <a:p>
            <a:pPr eaLnBrk="1" hangingPunct="1">
              <a:spcBef>
                <a:spcPct val="20000"/>
              </a:spcBef>
            </a:pPr>
            <a:endParaRPr lang="ru-RU"/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/>
              <a:t> Будьте доброжелательным, конструктивным и помогающим партнером директора школы, его принципиальным и требовательным другом («дружелюбным критиком»).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ru-RU"/>
          </a:p>
          <a:p>
            <a:pPr eaLnBrk="1" hangingPunct="1">
              <a:spcBef>
                <a:spcPct val="2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684213" y="476250"/>
            <a:ext cx="8208962" cy="5472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663300"/>
                </a:solidFill>
                <a:latin typeface="Georgia"/>
              </a:rPr>
              <a:t>Желаем всем</a:t>
            </a:r>
          </a:p>
          <a:p>
            <a:pPr algn="ctr"/>
            <a:r>
              <a:rPr lang="ru-RU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663300"/>
                </a:solidFill>
                <a:latin typeface="Georgia"/>
              </a:rPr>
              <a:t>успехов  </a:t>
            </a:r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663300"/>
                </a:solidFill>
                <a:latin typeface="Georgia"/>
              </a:rPr>
              <a:t>в  </a:t>
            </a:r>
          </a:p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663300"/>
                </a:solidFill>
                <a:latin typeface="Georgia"/>
              </a:rPr>
              <a:t>государственно-</a:t>
            </a:r>
          </a:p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663300"/>
                </a:solidFill>
                <a:latin typeface="Georgia"/>
              </a:rPr>
              <a:t>общественном</a:t>
            </a:r>
          </a:p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663300"/>
                </a:solidFill>
                <a:latin typeface="Georgia"/>
              </a:rPr>
              <a:t>управлении</a:t>
            </a:r>
          </a:p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663300"/>
                </a:solidFill>
                <a:latin typeface="Georgia"/>
              </a:rPr>
              <a:t>образованием!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РАБОТЫ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sz="3400" dirty="0"/>
              <a:t>Право говорящего. Любой говорящий имеет право быть выслушанным до конца. Только после того как он выразит свою мысль, можно начинать прения и дискуссии.</a:t>
            </a:r>
          </a:p>
          <a:p>
            <a:pPr lvl="0" algn="just"/>
            <a:r>
              <a:rPr lang="ru-RU" sz="3400" dirty="0"/>
              <a:t>Правило поднятой руки. Для того чтобы высказаться, участник поднимает руку, и, когда появляется возможность, ведущий дает ему слово.</a:t>
            </a:r>
          </a:p>
          <a:p>
            <a:pPr lvl="0" algn="just"/>
            <a:r>
              <a:rPr lang="ru-RU" sz="3400" dirty="0"/>
              <a:t>Конфиденциальность. Вся личная информация, сообщенная о себе или другом человеке в группе, является закрытой.</a:t>
            </a:r>
          </a:p>
          <a:p>
            <a:pPr lvl="0" algn="just"/>
            <a:r>
              <a:rPr lang="ru-RU" sz="3400" dirty="0"/>
              <a:t>Не давать оценок. В ходе дискуссии нельзя давать оценок личностям участников.</a:t>
            </a:r>
          </a:p>
          <a:p>
            <a:pPr lvl="0" algn="just"/>
            <a:r>
              <a:rPr lang="ru-RU" sz="3400" dirty="0"/>
              <a:t>Право ведущего. Ведущий занятие может прервать упражнение или другую деятельность группы, если это мешает групповому процессу. Ведущий контролирует соблюдение всех принятых правил работы группы.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Таблица «</a:t>
            </a:r>
            <a:r>
              <a:rPr lang="ru-RU" b="1" i="1" dirty="0" smtClean="0"/>
              <a:t>Выявление ожиданий»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1285860"/>
          <a:ext cx="8358246" cy="5134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9123"/>
                <a:gridCol w="4179123"/>
              </a:tblGrid>
              <a:tr h="17859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Что вы ожидаете от предстоящей деловой игры? напишите в этом столбце несколько тезисов «Ваши ожидания</a:t>
                      </a:r>
                      <a:endParaRPr lang="ru-RU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Сбылись ли ваши ожидания? В конце игры напишите, насколько «выполнены» ваши ожидания и если не выполнены, то почему? </a:t>
                      </a:r>
                    </a:p>
                    <a:p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6296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предстоящей деловой игры я ожидаю……..</a:t>
                      </a:r>
                    </a:p>
                    <a:p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конце игры оказалось, что….</a:t>
                      </a:r>
                    </a:p>
                    <a:p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2929356" y="-171450"/>
            <a:ext cx="6072901" cy="1219200"/>
          </a:xfrm>
          <a:noFill/>
        </p:spPr>
        <p:txBody>
          <a:bodyPr/>
          <a:lstStyle/>
          <a:p>
            <a:pPr algn="r" eaLnBrk="1" hangingPunct="1"/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ru-RU" sz="1800" b="1" dirty="0" smtClean="0"/>
              <a:t>Центр </a:t>
            </a:r>
            <a:r>
              <a:rPr lang="ru-RU" sz="1800" b="1" dirty="0" smtClean="0"/>
              <a:t>гражданского образования ОГО ЦДОД г.Стрежевой </a:t>
            </a:r>
            <a:br>
              <a:rPr lang="ru-RU" sz="1800" b="1" dirty="0" smtClean="0"/>
            </a:br>
            <a:r>
              <a:rPr lang="en-US" sz="1800" b="1" dirty="0" smtClean="0"/>
              <a:t>X</a:t>
            </a:r>
            <a:r>
              <a:rPr lang="ru-RU" sz="1800" b="1" dirty="0" smtClean="0"/>
              <a:t>  Межрегиональный  молодёжный фестиваль гражданских инициатив «Россия – это мы</a:t>
            </a:r>
            <a:r>
              <a:rPr lang="ru-RU" sz="1800" b="1" dirty="0" smtClean="0"/>
              <a:t>!» </a:t>
            </a:r>
            <a:endParaRPr lang="en-US" sz="1800" b="1" dirty="0" smtClean="0"/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1428455" y="4500570"/>
            <a:ext cx="6350087" cy="1952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ru-RU" sz="3600" b="1" dirty="0" smtClean="0">
                <a:solidFill>
                  <a:schemeClr val="bg1"/>
                </a:solidFill>
              </a:rPr>
              <a:t>ШКОЛЬНИК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>
                <a:solidFill>
                  <a:schemeClr val="bg1"/>
                </a:solidFill>
              </a:rPr>
              <a:t>В УПРАВЛЯЮЩЕМ СОВЕТЕ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928802"/>
            <a:ext cx="828680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Школьник</a:t>
            </a:r>
          </a:p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</a:t>
            </a:r>
          </a:p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Управляющем совете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260351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Государственно-общественное </a:t>
            </a:r>
            <a:br>
              <a:rPr lang="ru-RU" sz="3000" b="1" i="1">
                <a:solidFill>
                  <a:srgbClr val="000099"/>
                </a:solidFill>
              </a:rPr>
            </a:br>
            <a:r>
              <a:rPr lang="ru-RU" sz="3000" b="1" i="1">
                <a:solidFill>
                  <a:srgbClr val="000099"/>
                </a:solidFill>
              </a:rPr>
              <a:t>управление школой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820536" y="1277938"/>
            <a:ext cx="7643098" cy="647700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2000" b="1" u="sng"/>
              <a:t>Учредитель</a:t>
            </a:r>
          </a:p>
          <a:p>
            <a:pPr algn="ctr" eaLnBrk="1" hangingPunct="1"/>
            <a:r>
              <a:rPr lang="ru-RU" sz="2000"/>
              <a:t>(орган государственной власти или местного самоуправления)</a:t>
            </a: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133869" y="2060575"/>
            <a:ext cx="3071099" cy="863600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1800" b="1"/>
              <a:t>Директор</a:t>
            </a:r>
          </a:p>
          <a:p>
            <a:pPr algn="ctr" eaLnBrk="1" hangingPunct="1"/>
            <a:r>
              <a:rPr lang="ru-RU" sz="1800"/>
              <a:t>(как правило, назначается </a:t>
            </a:r>
          </a:p>
          <a:p>
            <a:pPr algn="ctr" eaLnBrk="1" hangingPunct="1"/>
            <a:r>
              <a:rPr lang="ru-RU" sz="1800"/>
              <a:t>учредителем)</a:t>
            </a: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6855638" y="2057401"/>
            <a:ext cx="2000152" cy="461963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1600" i="1"/>
              <a:t>Общее собрание </a:t>
            </a:r>
          </a:p>
          <a:p>
            <a:pPr algn="ctr" eaLnBrk="1" hangingPunct="1"/>
            <a:r>
              <a:rPr lang="ru-RU" sz="1600" i="1"/>
              <a:t>(конференция)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129144" y="3141663"/>
            <a:ext cx="3075824" cy="576262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1800" b="1"/>
              <a:t>Администрация</a:t>
            </a:r>
          </a:p>
          <a:p>
            <a:pPr algn="ctr" eaLnBrk="1" hangingPunct="1"/>
            <a:r>
              <a:rPr lang="ru-RU" sz="1800"/>
              <a:t>(назначается директором)</a:t>
            </a:r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3409708" y="2038350"/>
            <a:ext cx="2929356" cy="115093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1800" b="1" u="sng"/>
              <a:t>Управляющий совет</a:t>
            </a:r>
          </a:p>
          <a:p>
            <a:pPr algn="ctr" eaLnBrk="1" hangingPunct="1"/>
            <a:r>
              <a:rPr lang="ru-RU" sz="1800" b="1" u="sng"/>
              <a:t>(УС)</a:t>
            </a:r>
            <a:br>
              <a:rPr lang="ru-RU" sz="1800" b="1" u="sng"/>
            </a:br>
            <a:r>
              <a:rPr lang="ru-RU" sz="1800" b="1"/>
              <a:t>(выборы, назначение,</a:t>
            </a:r>
          </a:p>
          <a:p>
            <a:pPr algn="ctr" eaLnBrk="1" hangingPunct="1"/>
            <a:r>
              <a:rPr lang="ru-RU" sz="1800" b="1"/>
              <a:t>кооптация)</a:t>
            </a:r>
            <a:endParaRPr lang="ru-RU" sz="1800" b="1" u="sng"/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6704446" y="2549526"/>
            <a:ext cx="2000152" cy="417513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1600" i="1"/>
              <a:t>Педагогический</a:t>
            </a:r>
          </a:p>
          <a:p>
            <a:pPr algn="ctr" eaLnBrk="1" hangingPunct="1"/>
            <a:r>
              <a:rPr lang="ru-RU" sz="1600" i="1"/>
              <a:t>совет</a:t>
            </a: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6543804" y="2987675"/>
            <a:ext cx="2000152" cy="4333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1600" i="1"/>
              <a:t>Родительские</a:t>
            </a:r>
          </a:p>
          <a:p>
            <a:pPr algn="ctr" eaLnBrk="1" hangingPunct="1"/>
            <a:r>
              <a:rPr lang="ru-RU" sz="1600" i="1"/>
              <a:t>комитеты</a:t>
            </a: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6397336" y="3460751"/>
            <a:ext cx="1995427" cy="44767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1600"/>
              <a:t>Ученический </a:t>
            </a:r>
          </a:p>
          <a:p>
            <a:pPr algn="ctr" eaLnBrk="1" hangingPunct="1"/>
            <a:r>
              <a:rPr lang="ru-RU" sz="1600"/>
              <a:t>совет</a:t>
            </a:r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6271341" y="3957638"/>
            <a:ext cx="1423730" cy="37941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1600" i="1"/>
              <a:t>Иные формы</a:t>
            </a:r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>
            <a:off x="423655" y="3937000"/>
            <a:ext cx="5715393" cy="719138"/>
          </a:xfrm>
          <a:prstGeom prst="bracketPair">
            <a:avLst>
              <a:gd name="adj" fmla="val 16667"/>
            </a:avLst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1800" u="sng"/>
              <a:t>Участники образовательного процесса</a:t>
            </a:r>
          </a:p>
          <a:p>
            <a:pPr algn="ctr" eaLnBrk="1" hangingPunct="1"/>
            <a:r>
              <a:rPr lang="ru-RU" sz="1800"/>
              <a:t>(обучающиеся, родители, педагогические работники)</a:t>
            </a:r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>
            <a:off x="3480579" y="3262313"/>
            <a:ext cx="2786038" cy="57626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1800" b="1" u="sng"/>
              <a:t>Комитеты, комиссии </a:t>
            </a:r>
          </a:p>
        </p:txBody>
      </p:sp>
      <p:sp>
        <p:nvSpPr>
          <p:cNvPr id="17423" name="AutoShape 15"/>
          <p:cNvSpPr>
            <a:spLocks noChangeArrowheads="1"/>
          </p:cNvSpPr>
          <p:nvPr/>
        </p:nvSpPr>
        <p:spPr bwMode="auto">
          <a:xfrm>
            <a:off x="152768" y="4867275"/>
            <a:ext cx="357507" cy="211138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510275" y="4781551"/>
            <a:ext cx="26999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FontTx/>
              <a:buChar char="-"/>
            </a:pPr>
            <a:r>
              <a:rPr lang="ru-RU" sz="1600"/>
              <a:t> характер государственного </a:t>
            </a:r>
          </a:p>
          <a:p>
            <a:pPr eaLnBrk="1" hangingPunct="1"/>
            <a:r>
              <a:rPr lang="ru-RU" sz="1600"/>
              <a:t> управления</a:t>
            </a:r>
          </a:p>
        </p:txBody>
      </p:sp>
      <p:sp>
        <p:nvSpPr>
          <p:cNvPr id="17425" name="AutoShape 17"/>
          <p:cNvSpPr>
            <a:spLocks noChangeArrowheads="1"/>
          </p:cNvSpPr>
          <p:nvPr/>
        </p:nvSpPr>
        <p:spPr bwMode="auto">
          <a:xfrm>
            <a:off x="1233165" y="5405439"/>
            <a:ext cx="357507" cy="21748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1647370" y="5324476"/>
            <a:ext cx="3631771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-"/>
            </a:pPr>
            <a:r>
              <a:rPr lang="ru-RU" sz="1600" b="1" u="sng"/>
              <a:t> государственно - общественный </a:t>
            </a:r>
          </a:p>
          <a:p>
            <a:pPr eaLnBrk="1" hangingPunct="1"/>
            <a:r>
              <a:rPr lang="ru-RU" sz="1600" b="1" u="sng"/>
              <a:t> характер управления</a:t>
            </a:r>
          </a:p>
        </p:txBody>
      </p:sp>
      <p:sp>
        <p:nvSpPr>
          <p:cNvPr id="17427" name="AutoShape 19"/>
          <p:cNvSpPr>
            <a:spLocks noChangeArrowheads="1"/>
          </p:cNvSpPr>
          <p:nvPr/>
        </p:nvSpPr>
        <p:spPr bwMode="auto">
          <a:xfrm flipV="1">
            <a:off x="3039601" y="5934075"/>
            <a:ext cx="357508" cy="2174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3422308" y="5872164"/>
            <a:ext cx="17859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-"/>
            </a:pPr>
            <a:r>
              <a:rPr lang="ru-RU" sz="1600" i="1"/>
              <a:t> формы </a:t>
            </a:r>
          </a:p>
          <a:p>
            <a:pPr algn="r" eaLnBrk="1" hangingPunct="1"/>
            <a:r>
              <a:rPr lang="ru-RU" sz="1600" i="1"/>
              <a:t>самоуправления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0" y="260350"/>
            <a:ext cx="91440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Школьным управляющим необходимо осознать и оценить:</a:t>
            </a: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683517" y="1981201"/>
            <a:ext cx="7707671" cy="353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ru-RU" sz="2400"/>
              <a:t> </a:t>
            </a:r>
            <a:r>
              <a:rPr lang="ru-RU" sz="3200"/>
              <a:t>Какие права и обязанности у вас есть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3200"/>
              <a:t> Какие цели вы перед собой ставите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3200"/>
              <a:t> Какие у вас возможности 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3200"/>
              <a:t> Какими ресурсами располагаете для выполнения  своих обязанностей </a:t>
            </a:r>
          </a:p>
          <a:p>
            <a:pPr algn="ctr">
              <a:spcBef>
                <a:spcPct val="20000"/>
              </a:spcBef>
            </a:pPr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0" y="260351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Определение УС</a:t>
            </a: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130719" y="868364"/>
            <a:ext cx="8857364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sz="2000" b="1"/>
              <a:t>Управляющий совет школы –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sz="2000" b="1"/>
              <a:t>коллегиальный </a:t>
            </a:r>
            <a:r>
              <a:rPr lang="ru-RU" sz="2800" b="1"/>
              <a:t>внутри</a:t>
            </a:r>
            <a:r>
              <a:rPr lang="ru-RU" sz="2000" b="1"/>
              <a:t>школьный орган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FF0066"/>
                </a:solidFill>
              </a:rPr>
              <a:t>государственно-общественного</a:t>
            </a:r>
            <a:r>
              <a:rPr lang="ru-RU" sz="2000" b="1"/>
              <a:t> </a:t>
            </a:r>
            <a:r>
              <a:rPr lang="ru-RU" sz="2800" b="1"/>
              <a:t>управления</a:t>
            </a:r>
            <a:r>
              <a:rPr lang="ru-RU" sz="2000" b="1"/>
              <a:t>,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sz="2000" b="1"/>
              <a:t>состоящий из избранных, кооптированных и назначенных членов,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sz="2000" b="1" i="1"/>
              <a:t>и</a:t>
            </a:r>
            <a:r>
              <a:rPr lang="ru-RU" sz="2000" b="1"/>
              <a:t> </a:t>
            </a:r>
            <a:r>
              <a:rPr lang="ru-RU" sz="2000" b="1" i="1"/>
              <a:t>имеющий зафиксированные в уставе школы управленческие </a:t>
            </a:r>
            <a:r>
              <a:rPr lang="ru-RU" sz="2800" b="1" i="1"/>
              <a:t>(властные)</a:t>
            </a:r>
            <a:r>
              <a:rPr lang="ru-RU" sz="2000" b="1" i="1"/>
              <a:t> полномочия</a:t>
            </a:r>
            <a:r>
              <a:rPr lang="ru-RU" sz="2000" b="1"/>
              <a:t>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sz="2000" b="1"/>
              <a:t>по решению ряда важных вопросов функционирования и развития школы.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sz="1800" b="1" i="1"/>
              <a:t>Конкретный объем этих полномочий в разных школах может быть различен.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endParaRPr lang="ru-RU" sz="2800" b="1" i="1"/>
          </a:p>
        </p:txBody>
      </p:sp>
      <p:pic>
        <p:nvPicPr>
          <p:cNvPr id="18436" name="Picture 5" descr="Рисунок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66435" y="4402138"/>
            <a:ext cx="1856833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3625472" y="6346826"/>
            <a:ext cx="2428530" cy="3667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800" b="1" i="1"/>
              <a:t>А.А. Пинский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027"/>
          <p:cNvSpPr>
            <a:spLocks noChangeArrowheads="1"/>
          </p:cNvSpPr>
          <p:nvPr/>
        </p:nvSpPr>
        <p:spPr bwMode="auto">
          <a:xfrm>
            <a:off x="0" y="260351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>
                <a:solidFill>
                  <a:srgbClr val="000099"/>
                </a:solidFill>
              </a:rPr>
              <a:t>Нормативная основа государственно-общественного характера управления школой</a:t>
            </a:r>
          </a:p>
        </p:txBody>
      </p:sp>
      <p:sp>
        <p:nvSpPr>
          <p:cNvPr id="8196" name="Rectangle 1028"/>
          <p:cNvSpPr>
            <a:spLocks noChangeArrowheads="1"/>
          </p:cNvSpPr>
          <p:nvPr/>
        </p:nvSpPr>
        <p:spPr bwMode="auto">
          <a:xfrm>
            <a:off x="285062" y="1708150"/>
            <a:ext cx="8858939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 </a:t>
            </a:r>
            <a:r>
              <a:rPr lang="ru-RU" sz="2000" b="1"/>
              <a:t>Закон РФ «Об образовании»</a:t>
            </a:r>
          </a:p>
          <a:p>
            <a:pPr>
              <a:buFontTx/>
              <a:buChar char="•"/>
            </a:pPr>
            <a:endParaRPr lang="ru-RU" sz="1000"/>
          </a:p>
          <a:p>
            <a:r>
              <a:rPr lang="ru-RU" sz="1800" b="1"/>
              <a:t>Статья 2.</a:t>
            </a:r>
            <a:endParaRPr lang="ru-RU" sz="1800"/>
          </a:p>
          <a:p>
            <a:r>
              <a:rPr lang="ru-RU" sz="1800"/>
              <a:t>Принципы государственной политики в области образования…</a:t>
            </a:r>
          </a:p>
          <a:p>
            <a:r>
              <a:rPr lang="ru-RU" sz="1800" b="1"/>
              <a:t>б)</a:t>
            </a:r>
            <a:r>
              <a:rPr lang="ru-RU" sz="1800"/>
              <a:t> демократический, государственно-общественный характер управления образованием.</a:t>
            </a:r>
          </a:p>
          <a:p>
            <a:endParaRPr lang="ru-RU" sz="1400"/>
          </a:p>
          <a:p>
            <a:r>
              <a:rPr lang="ru-RU" sz="1800" b="1"/>
              <a:t>Статья 35</a:t>
            </a:r>
          </a:p>
          <a:p>
            <a:r>
              <a:rPr lang="ru-RU" sz="1800" b="1"/>
              <a:t>2.</a:t>
            </a:r>
            <a:r>
              <a:rPr lang="ru-RU" sz="1800"/>
              <a:t> Управление Г(М)ОУ строится на принципах единоначалия и самоуправления. </a:t>
            </a:r>
          </a:p>
          <a:p>
            <a:r>
              <a:rPr lang="ru-RU" sz="1800"/>
              <a:t>Формами самоуправления ОУ являются совет ОУ, попечительский совет, общее собрание, педагогический совет и другие формы. </a:t>
            </a:r>
          </a:p>
          <a:p>
            <a:r>
              <a:rPr lang="ru-RU" sz="1800"/>
              <a:t>Порядок выборов органов самоуправления ОУ и их компетенция</a:t>
            </a:r>
          </a:p>
          <a:p>
            <a:r>
              <a:rPr lang="ru-RU" sz="1800"/>
              <a:t>определяются уставом ОУ.</a:t>
            </a:r>
          </a:p>
          <a:p>
            <a:r>
              <a:rPr lang="ru-RU" sz="1800" b="1"/>
              <a:t>5.</a:t>
            </a:r>
            <a:r>
              <a:rPr lang="ru-RU" sz="1800"/>
              <a:t> Разграничение полномочий между советом ОУ и </a:t>
            </a:r>
          </a:p>
          <a:p>
            <a:r>
              <a:rPr lang="ru-RU" sz="1800"/>
              <a:t>руководителем ОУ определяется уставом ОУ.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</TotalTime>
  <Words>1445</Words>
  <Application>Microsoft Office PowerPoint</Application>
  <PresentationFormat>Экран (4:3)</PresentationFormat>
  <Paragraphs>231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Центр гражданского образования ОГО ЦДОД г.Стрежевой  X  Межрегиональный  молодёжный фестиваль гражданских инициатив «Россия – это мы!» </vt:lpstr>
      <vt:lpstr>Обучающие цели деловой игры:  </vt:lpstr>
      <vt:lpstr>ПРАВИЛА РАБОТЫ </vt:lpstr>
      <vt:lpstr>Таблица «Выявление ожиданий»  </vt:lpstr>
      <vt:lpstr> Центр гражданского образования ОГО ЦДОД г.Стрежевой  X  Межрегиональный  молодёжный фестиваль гражданских инициатив «Россия – это мы!» </vt:lpstr>
      <vt:lpstr>Слайд 6</vt:lpstr>
      <vt:lpstr>Слайд 7</vt:lpstr>
      <vt:lpstr>Слайд 8</vt:lpstr>
      <vt:lpstr>Слайд 9</vt:lpstr>
      <vt:lpstr>Слайд 10</vt:lpstr>
      <vt:lpstr>Организация работы УС – создание необходимых профильных комиссий по направлениям работы</vt:lpstr>
      <vt:lpstr>Слайд 12</vt:lpstr>
      <vt:lpstr>Слайд 13</vt:lpstr>
      <vt:lpstr>Слайд 14</vt:lpstr>
      <vt:lpstr>Практикум №1.</vt:lpstr>
      <vt:lpstr>Группа №1 «Школьник в управляющем совете: его цели, задачи, возможности»</vt:lpstr>
      <vt:lpstr>Слайд 17</vt:lpstr>
      <vt:lpstr>Группа №3. Прямые и обратные связи  УС – школьное сообщество:</vt:lpstr>
      <vt:lpstr>Слайд 19</vt:lpstr>
      <vt:lpstr>Практикум №2 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Тематический модуль  курса обучения школьных управляющих  (4 часа)</dc:title>
  <dc:creator>USER</dc:creator>
  <cp:lastModifiedBy>USER</cp:lastModifiedBy>
  <cp:revision>10</cp:revision>
  <dcterms:created xsi:type="dcterms:W3CDTF">2009-03-11T10:10:39Z</dcterms:created>
  <dcterms:modified xsi:type="dcterms:W3CDTF">2010-01-28T09:39:02Z</dcterms:modified>
</cp:coreProperties>
</file>