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1" r:id="rId6"/>
    <p:sldId id="259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>
        <p:scale>
          <a:sx n="75" d="100"/>
          <a:sy n="75" d="100"/>
        </p:scale>
        <p:origin x="-1422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24B03-DAE2-495A-A02A-151E8F7F7F58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FE54D63-E1EF-44CB-AA2F-BD2B564CD1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7485A-BA35-49CB-9EF4-8AEDEE28A8BC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C7FF7-1D08-4E3C-BEDF-5BC396493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90240-8C5D-4BEC-9433-C0F09D6A7507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32F2C-5160-4F16-8A76-939BAA5FE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07C5-69E5-482B-AD84-74A396EC9D15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A5A75-D588-4B28-AE98-48B60BBC2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652DA-04C6-47E0-952B-57DF92A1300B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58CC8-4E1B-4C32-8771-0DBF44711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3B3A-83F0-4DEA-8A61-B85E68D9A9EF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3A335-2C87-4611-81BC-06121E0FEF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936B9E-219B-45B1-9DC7-5EF893048227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C9A9AB-18B7-442B-828B-D3FEDF868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01C63-7C27-4300-ADD5-6FB728BB2B30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37680-CE88-4482-8D81-E0B4FE121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08FD-7F2A-4B9B-AE08-5D509FEEA5D0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29DBD-E248-4D76-9152-C504669CD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28392-D63F-4C86-A804-F9052ED0850D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31768-3761-46A5-A4C6-F2ABE60E4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5C56F-D1CB-40F7-827A-FC71981A1C92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5124E-A3D7-4186-9297-E26F0916D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6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6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F82A6FF3-26DD-4CB9-994C-F0C4B8177366}" type="datetimeFigureOut">
              <a:rPr lang="ru-RU"/>
              <a:pPr>
                <a:defRPr/>
              </a:pPr>
              <a:t>27.01.2010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5CB2FB4-5BC6-4887-BD78-499C7624C2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87" r:id="rId2"/>
    <p:sldLayoutId id="2147483788" r:id="rId3"/>
    <p:sldLayoutId id="2147483789" r:id="rId4"/>
    <p:sldLayoutId id="2147483796" r:id="rId5"/>
    <p:sldLayoutId id="2147483797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entury Schoolbook" pitchFamily="18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__Microsoft_Office_Excel1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7" descr="img2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000" y="303213"/>
            <a:ext cx="6786563" cy="30908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Вероятность получения положительной оценки при сдаче ЕГЭ, путем угадывания правильного </a:t>
            </a:r>
            <a:r>
              <a:rPr lang="ru-RU" b="1" dirty="0" smtClean="0">
                <a:solidFill>
                  <a:schemeClr val="tx1"/>
                </a:solidFill>
              </a:rPr>
              <a:t>ответа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72125" y="4826000"/>
            <a:ext cx="357187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13" name="Пирог 12"/>
          <p:cNvSpPr/>
          <p:nvPr/>
        </p:nvSpPr>
        <p:spPr>
          <a:xfrm>
            <a:off x="6929454" y="928670"/>
            <a:ext cx="1785950" cy="1785950"/>
          </a:xfrm>
          <a:prstGeom prst="pie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flat" dir="t">
              <a:rot lat="0" lon="0" rev="0"/>
            </a:lightRig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ирог 14"/>
          <p:cNvSpPr/>
          <p:nvPr/>
        </p:nvSpPr>
        <p:spPr>
          <a:xfrm>
            <a:off x="7072330" y="785794"/>
            <a:ext cx="1785950" cy="1785950"/>
          </a:xfrm>
          <a:prstGeom prst="pie">
            <a:avLst>
              <a:gd name="adj1" fmla="val 16218237"/>
              <a:gd name="adj2" fmla="val 21562906"/>
            </a:avLst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flat" dir="t">
              <a:rot lat="0" lon="0" rev="0"/>
            </a:lightRig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7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с одним вырезанным углом 8"/>
          <p:cNvSpPr/>
          <p:nvPr/>
        </p:nvSpPr>
        <p:spPr>
          <a:xfrm>
            <a:off x="500063" y="785813"/>
            <a:ext cx="1928812" cy="785812"/>
          </a:xfrm>
          <a:prstGeom prst="snip1Rect">
            <a:avLst>
              <a:gd name="adj" fmla="val 35455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2" name="Заголовок 1"/>
          <p:cNvSpPr>
            <a:spLocks noGrp="1"/>
          </p:cNvSpPr>
          <p:nvPr>
            <p:ph type="title"/>
          </p:nvPr>
        </p:nvSpPr>
        <p:spPr>
          <a:xfrm>
            <a:off x="571500" y="714375"/>
            <a:ext cx="8229600" cy="92868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Цель:</a:t>
            </a:r>
          </a:p>
        </p:txBody>
      </p:sp>
      <p:sp>
        <p:nvSpPr>
          <p:cNvPr id="717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4000" smtClean="0"/>
              <a:t>       Провести исследование по определению вероятности получения положительной оценки при сдаче ЕГЭ путем угадывания правильного ответа. </a:t>
            </a:r>
          </a:p>
          <a:p>
            <a:pPr eaLnBrk="1" hangingPunct="1">
              <a:lnSpc>
                <a:spcPct val="80000"/>
              </a:lnSpc>
              <a:buFont typeface="Georgia" pitchFamily="18" charset="0"/>
              <a:buNone/>
            </a:pPr>
            <a:endParaRPr lang="ru-RU" sz="400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с одним вырезанным углом 6"/>
          <p:cNvSpPr/>
          <p:nvPr/>
        </p:nvSpPr>
        <p:spPr>
          <a:xfrm>
            <a:off x="500063" y="785813"/>
            <a:ext cx="4643437" cy="785812"/>
          </a:xfrm>
          <a:prstGeom prst="snip1Rect">
            <a:avLst>
              <a:gd name="adj" fmla="val 32963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6" name="Заголовок 1"/>
          <p:cNvSpPr>
            <a:spLocks noGrp="1"/>
          </p:cNvSpPr>
          <p:nvPr>
            <p:ph type="title"/>
          </p:nvPr>
        </p:nvSpPr>
        <p:spPr>
          <a:xfrm>
            <a:off x="500063" y="714375"/>
            <a:ext cx="8229600" cy="857250"/>
          </a:xfrm>
        </p:spPr>
        <p:txBody>
          <a:bodyPr/>
          <a:lstStyle/>
          <a:p>
            <a:pPr eaLnBrk="1" hangingPunct="1"/>
            <a:r>
              <a:rPr lang="ru-RU" smtClean="0"/>
              <a:t>А. Н. Колмогоров</a:t>
            </a:r>
            <a:r>
              <a:rPr lang="en-US" smtClean="0"/>
              <a:t> </a:t>
            </a:r>
            <a:endParaRPr lang="ru-RU" smtClean="0"/>
          </a:p>
        </p:txBody>
      </p:sp>
      <p:sp>
        <p:nvSpPr>
          <p:cNvPr id="819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«Вероятность математическая  - это числовая характеристика  степени  возможности  появления  какого  –  либо определенного события в тех  или иных определенных, могущих повторяться неограниченное число раз, условиях.»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395288" y="333375"/>
            <a:ext cx="8229600" cy="5929313"/>
          </a:xfrm>
        </p:spPr>
        <p:txBody>
          <a:bodyPr/>
          <a:lstStyle/>
          <a:p>
            <a:pPr eaLnBrk="1" hangingPunct="1"/>
            <a:r>
              <a:rPr lang="ru-RU" sz="2100" b="1" smtClean="0"/>
              <a:t>Формула Бернулли.</a:t>
            </a:r>
            <a:r>
              <a:rPr lang="ru-RU" sz="2100" smtClean="0"/>
              <a:t>  </a:t>
            </a:r>
            <a:endParaRPr lang="ru-RU" sz="2100" smtClean="0">
              <a:latin typeface="Arial" charset="0"/>
            </a:endParaRPr>
          </a:p>
          <a:p>
            <a:pPr eaLnBrk="1" hangingPunct="1"/>
            <a:r>
              <a:rPr lang="ru-RU" sz="2100" smtClean="0"/>
              <a:t>Обозначим </a:t>
            </a:r>
            <a:r>
              <a:rPr lang="en-US" sz="2100" smtClean="0"/>
              <a:t>P</a:t>
            </a:r>
            <a:r>
              <a:rPr lang="en-US" sz="2100" baseline="-25000" smtClean="0"/>
              <a:t>n</a:t>
            </a:r>
            <a:r>
              <a:rPr lang="ru-RU" sz="2100" smtClean="0"/>
              <a:t>(</a:t>
            </a:r>
            <a:r>
              <a:rPr lang="en-US" sz="2100" smtClean="0"/>
              <a:t>m</a:t>
            </a:r>
            <a:r>
              <a:rPr lang="ru-RU" sz="2100" smtClean="0"/>
              <a:t>) = </a:t>
            </a:r>
            <a:r>
              <a:rPr lang="en-US" sz="2100" smtClean="0"/>
              <a:t>P</a:t>
            </a:r>
            <a:r>
              <a:rPr lang="ru-RU" sz="2100" smtClean="0">
                <a:latin typeface="Arial" charset="0"/>
              </a:rPr>
              <a:t> </a:t>
            </a:r>
            <a:r>
              <a:rPr lang="ru-RU" sz="2100" smtClean="0"/>
              <a:t>(событие </a:t>
            </a:r>
            <a:r>
              <a:rPr lang="en-US" sz="2100" smtClean="0"/>
              <a:t>A</a:t>
            </a:r>
            <a:r>
              <a:rPr lang="ru-RU" sz="2100" smtClean="0"/>
              <a:t> наступило </a:t>
            </a:r>
            <a:r>
              <a:rPr lang="en-US" sz="2100" smtClean="0"/>
              <a:t>m</a:t>
            </a:r>
            <a:r>
              <a:rPr lang="ru-RU" sz="2100" smtClean="0"/>
              <a:t> раз в </a:t>
            </a:r>
            <a:r>
              <a:rPr lang="en-US" sz="2100" smtClean="0"/>
              <a:t>n</a:t>
            </a:r>
            <a:r>
              <a:rPr lang="ru-RU" sz="2100" smtClean="0"/>
              <a:t> испытаниях).</a:t>
            </a:r>
            <a:endParaRPr lang="ru-RU" sz="2100" smtClean="0">
              <a:latin typeface="Arial" charset="0"/>
            </a:endParaRPr>
          </a:p>
          <a:p>
            <a:pPr eaLnBrk="1" hangingPunct="1">
              <a:buFont typeface="Georgia" pitchFamily="18" charset="0"/>
              <a:buNone/>
            </a:pPr>
            <a:r>
              <a:rPr lang="ru-RU" sz="2100" smtClean="0">
                <a:latin typeface="Arial" charset="0"/>
              </a:rPr>
              <a:t>   </a:t>
            </a:r>
            <a:r>
              <a:rPr lang="ru-RU" sz="2100" smtClean="0"/>
              <a:t>Тогда </a:t>
            </a:r>
            <a:r>
              <a:rPr lang="en-US" sz="2100" b="1" smtClean="0"/>
              <a:t>P</a:t>
            </a:r>
            <a:r>
              <a:rPr lang="en-US" sz="2100" b="1" baseline="-25000" smtClean="0"/>
              <a:t>n</a:t>
            </a:r>
            <a:r>
              <a:rPr lang="en-US" sz="2100" b="1" smtClean="0"/>
              <a:t>(m) = C</a:t>
            </a:r>
            <a:r>
              <a:rPr lang="en-US" sz="2100" b="1" baseline="-25000" smtClean="0"/>
              <a:t>n</a:t>
            </a:r>
            <a:r>
              <a:rPr lang="en-US" sz="2100" b="1" baseline="30000" smtClean="0"/>
              <a:t>m</a:t>
            </a:r>
            <a:r>
              <a:rPr lang="en-US" sz="2100" b="1" smtClean="0"/>
              <a:t>p</a:t>
            </a:r>
            <a:r>
              <a:rPr lang="en-US" sz="2100" b="1" baseline="30000" smtClean="0"/>
              <a:t>m</a:t>
            </a:r>
            <a:r>
              <a:rPr lang="en-US" sz="2100" b="1" smtClean="0"/>
              <a:t>q</a:t>
            </a:r>
            <a:r>
              <a:rPr lang="en-US" sz="2100" b="1" baseline="30000" smtClean="0"/>
              <a:t>n-m</a:t>
            </a:r>
            <a:r>
              <a:rPr lang="ru-RU" sz="2100" smtClean="0"/>
              <a:t>.</a:t>
            </a:r>
          </a:p>
          <a:p>
            <a:pPr eaLnBrk="1" hangingPunct="1"/>
            <a:r>
              <a:rPr lang="ru-RU" sz="2100" smtClean="0"/>
              <a:t>Пусть событие А – это правильно выбранный ответ из четырех предложенных в одном задании первой части.</a:t>
            </a:r>
          </a:p>
          <a:p>
            <a:pPr eaLnBrk="1" hangingPunct="1"/>
            <a:r>
              <a:rPr lang="ru-RU" sz="2100" smtClean="0"/>
              <a:t>Вероятность события А определена как отношение числа случаев, благоприятствующих этому событию (т.е. правильно угаданный ответ, а таких случаев 1), к числу всех случаев (таких случаев 4). Тогда     </a:t>
            </a:r>
            <a:r>
              <a:rPr lang="en-US" sz="2100" smtClean="0"/>
              <a:t>p</a:t>
            </a:r>
            <a:r>
              <a:rPr lang="ru-RU" sz="2100" smtClean="0"/>
              <a:t>=</a:t>
            </a:r>
            <a:r>
              <a:rPr lang="en-US" sz="2100" smtClean="0"/>
              <a:t>P</a:t>
            </a:r>
            <a:r>
              <a:rPr lang="ru-RU" sz="2100" smtClean="0"/>
              <a:t>(</a:t>
            </a:r>
            <a:r>
              <a:rPr lang="en-US" sz="2100" smtClean="0"/>
              <a:t>A</a:t>
            </a:r>
            <a:r>
              <a:rPr lang="ru-RU" sz="2100" smtClean="0"/>
              <a:t>)=1/4.</a:t>
            </a:r>
          </a:p>
          <a:p>
            <a:pPr eaLnBrk="1" hangingPunct="1"/>
            <a:r>
              <a:rPr lang="ru-RU" sz="2100" smtClean="0"/>
              <a:t>Вероятность дополнительного события  </a:t>
            </a:r>
            <a:r>
              <a:rPr lang="en-US" sz="2100" smtClean="0"/>
              <a:t>q</a:t>
            </a:r>
            <a:r>
              <a:rPr lang="ru-RU" sz="2100" smtClean="0"/>
              <a:t>=</a:t>
            </a:r>
            <a:r>
              <a:rPr lang="en-US" sz="2100" smtClean="0"/>
              <a:t>P</a:t>
            </a:r>
            <a:r>
              <a:rPr lang="ru-RU" sz="2100" smtClean="0"/>
              <a:t>(Ā)=1-</a:t>
            </a:r>
            <a:r>
              <a:rPr lang="en-US" sz="2100" smtClean="0"/>
              <a:t>p</a:t>
            </a:r>
            <a:r>
              <a:rPr lang="ru-RU" sz="2100" smtClean="0"/>
              <a:t>=3/4.</a:t>
            </a:r>
          </a:p>
          <a:p>
            <a:pPr eaLnBrk="1" hangingPunct="1"/>
            <a:r>
              <a:rPr lang="ru-RU" sz="2100" smtClean="0"/>
              <a:t>Вероятность получения положительной оценки </a:t>
            </a:r>
          </a:p>
          <a:p>
            <a:pPr eaLnBrk="1" hangingPunct="1"/>
            <a:r>
              <a:rPr lang="en-US" sz="2100" smtClean="0"/>
              <a:t>P</a:t>
            </a:r>
            <a:r>
              <a:rPr lang="ru-RU" sz="2100" baseline="-25000" smtClean="0"/>
              <a:t>10</a:t>
            </a:r>
            <a:r>
              <a:rPr lang="ru-RU" sz="2100" smtClean="0"/>
              <a:t>(7)=</a:t>
            </a:r>
            <a:r>
              <a:rPr lang="en-US" sz="2100" smtClean="0"/>
              <a:t>C</a:t>
            </a:r>
            <a:r>
              <a:rPr lang="ru-RU" sz="2100" baseline="-25000" smtClean="0"/>
              <a:t>10</a:t>
            </a:r>
            <a:r>
              <a:rPr lang="ru-RU" sz="2100" baseline="30000" smtClean="0"/>
              <a:t>7</a:t>
            </a:r>
            <a:r>
              <a:rPr lang="ru-RU" sz="2100" smtClean="0"/>
              <a:t>*</a:t>
            </a:r>
            <a:r>
              <a:rPr lang="en-US" sz="2100" smtClean="0"/>
              <a:t>p</a:t>
            </a:r>
            <a:r>
              <a:rPr lang="ru-RU" sz="2100" baseline="30000" smtClean="0"/>
              <a:t>7</a:t>
            </a:r>
            <a:r>
              <a:rPr lang="ru-RU" sz="2100" smtClean="0"/>
              <a:t>*</a:t>
            </a:r>
            <a:r>
              <a:rPr lang="en-US" sz="2100" smtClean="0"/>
              <a:t>q</a:t>
            </a:r>
            <a:r>
              <a:rPr lang="ru-RU" sz="2100" baseline="30000" smtClean="0"/>
              <a:t>10-7 </a:t>
            </a:r>
            <a:endParaRPr lang="ru-RU" sz="2100" smtClean="0"/>
          </a:p>
          <a:p>
            <a:pPr eaLnBrk="1" hangingPunct="1"/>
            <a:r>
              <a:rPr lang="en-US" sz="2100" smtClean="0"/>
              <a:t>C</a:t>
            </a:r>
            <a:r>
              <a:rPr lang="en-US" sz="2100" baseline="-25000" smtClean="0"/>
              <a:t>n</a:t>
            </a:r>
            <a:r>
              <a:rPr lang="en-US" sz="2100" baseline="30000" smtClean="0"/>
              <a:t>m</a:t>
            </a:r>
            <a:r>
              <a:rPr lang="en-US" sz="2100" smtClean="0"/>
              <a:t>=C</a:t>
            </a:r>
            <a:r>
              <a:rPr lang="ru-RU" sz="2100" baseline="-25000" smtClean="0"/>
              <a:t>10</a:t>
            </a:r>
            <a:r>
              <a:rPr lang="en-US" sz="2100" baseline="30000" smtClean="0"/>
              <a:t>7</a:t>
            </a:r>
            <a:r>
              <a:rPr lang="en-US" sz="2100" smtClean="0"/>
              <a:t>= 10*9…*5*4/ 7! =120</a:t>
            </a:r>
            <a:endParaRPr lang="ru-RU" sz="2100" smtClean="0"/>
          </a:p>
          <a:p>
            <a:pPr eaLnBrk="1" hangingPunct="1"/>
            <a:r>
              <a:rPr lang="en-US" sz="2100" smtClean="0"/>
              <a:t>P</a:t>
            </a:r>
            <a:r>
              <a:rPr lang="en-US" sz="2100" baseline="30000" smtClean="0"/>
              <a:t>m</a:t>
            </a:r>
            <a:r>
              <a:rPr lang="en-US" sz="2100" smtClean="0"/>
              <a:t>=(1/4)</a:t>
            </a:r>
            <a:r>
              <a:rPr lang="en-US" sz="2100" baseline="30000" smtClean="0"/>
              <a:t>7</a:t>
            </a:r>
            <a:endParaRPr lang="ru-RU" sz="2100" smtClean="0"/>
          </a:p>
          <a:p>
            <a:pPr eaLnBrk="1" hangingPunct="1"/>
            <a:r>
              <a:rPr lang="en-US" sz="2100" smtClean="0"/>
              <a:t>q</a:t>
            </a:r>
            <a:r>
              <a:rPr lang="en-US" sz="2100" baseline="30000" smtClean="0"/>
              <a:t>n-m</a:t>
            </a:r>
            <a:r>
              <a:rPr lang="en-US" sz="2100" smtClean="0"/>
              <a:t>=(3/4)</a:t>
            </a:r>
            <a:r>
              <a:rPr lang="en-US" sz="2100" baseline="30000" smtClean="0"/>
              <a:t>10-7</a:t>
            </a:r>
            <a:r>
              <a:rPr lang="en-US" sz="2100" smtClean="0"/>
              <a:t>=(3/4)</a:t>
            </a:r>
            <a:r>
              <a:rPr lang="en-US" sz="2100" baseline="30000" smtClean="0"/>
              <a:t>3</a:t>
            </a:r>
            <a:endParaRPr lang="ru-RU" sz="2100" smtClean="0"/>
          </a:p>
          <a:p>
            <a:pPr eaLnBrk="1" hangingPunct="1"/>
            <a:r>
              <a:rPr lang="en-US" sz="2100" b="1" smtClean="0"/>
              <a:t>P</a:t>
            </a:r>
            <a:r>
              <a:rPr lang="en-US" sz="2100" b="1" baseline="-25000" smtClean="0"/>
              <a:t>n</a:t>
            </a:r>
            <a:r>
              <a:rPr lang="ru-RU" sz="2100" b="1" smtClean="0"/>
              <a:t>(</a:t>
            </a:r>
            <a:r>
              <a:rPr lang="en-US" sz="2100" b="1" smtClean="0"/>
              <a:t>m</a:t>
            </a:r>
            <a:r>
              <a:rPr lang="ru-RU" sz="2100" b="1" smtClean="0"/>
              <a:t>)=120*(1/4)</a:t>
            </a:r>
            <a:r>
              <a:rPr lang="ru-RU" sz="2100" b="1" baseline="30000" smtClean="0"/>
              <a:t>7</a:t>
            </a:r>
            <a:r>
              <a:rPr lang="ru-RU" sz="2100" b="1" smtClean="0"/>
              <a:t>*(3/4)</a:t>
            </a:r>
            <a:r>
              <a:rPr lang="ru-RU" sz="2100" b="1" baseline="30000" smtClean="0"/>
              <a:t>3</a:t>
            </a:r>
            <a:r>
              <a:rPr lang="ru-RU" sz="2100" b="1" smtClean="0"/>
              <a:t>≈0,003</a:t>
            </a:r>
          </a:p>
          <a:p>
            <a:pPr eaLnBrk="1" hangingPunct="1"/>
            <a:endParaRPr lang="ru-RU" sz="21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с одним вырезанным углом 5"/>
          <p:cNvSpPr/>
          <p:nvPr/>
        </p:nvSpPr>
        <p:spPr>
          <a:xfrm>
            <a:off x="500063" y="785813"/>
            <a:ext cx="4643437" cy="785812"/>
          </a:xfrm>
          <a:prstGeom prst="snip1Rect">
            <a:avLst>
              <a:gd name="adj" fmla="val 34445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4" name="Заголовок 1"/>
          <p:cNvSpPr>
            <a:spLocks noGrp="1"/>
          </p:cNvSpPr>
          <p:nvPr>
            <p:ph type="title"/>
          </p:nvPr>
        </p:nvSpPr>
        <p:spPr>
          <a:xfrm>
            <a:off x="500063" y="714375"/>
            <a:ext cx="8229600" cy="857250"/>
          </a:xfrm>
        </p:spPr>
        <p:txBody>
          <a:bodyPr/>
          <a:lstStyle/>
          <a:p>
            <a:pPr eaLnBrk="1" hangingPunct="1"/>
            <a:r>
              <a:rPr lang="ru-RU" smtClean="0"/>
              <a:t>А. Н. Колмогоров</a:t>
            </a:r>
          </a:p>
        </p:txBody>
      </p:sp>
      <p:sp>
        <p:nvSpPr>
          <p:cNvPr id="10245" name="Содержимое 2"/>
          <p:cNvSpPr>
            <a:spLocks noGrp="1"/>
          </p:cNvSpPr>
          <p:nvPr>
            <p:ph idx="1"/>
          </p:nvPr>
        </p:nvSpPr>
        <p:spPr>
          <a:xfrm>
            <a:off x="428625" y="2071688"/>
            <a:ext cx="8229600" cy="4324350"/>
          </a:xfrm>
        </p:spPr>
        <p:txBody>
          <a:bodyPr/>
          <a:lstStyle/>
          <a:p>
            <a:pPr eaLnBrk="1" hangingPunct="1"/>
            <a:r>
              <a:rPr lang="ru-RU" smtClean="0"/>
              <a:t>Наше представление… было бы только иллюзией, если бы данные опыта не подтверждали правоту сделанных предположений… Наличие у события А при определенных условиях вероятности, равной Р, проявляется в том , что почти в каждой, достаточно длинной серии испытаний частота события А приблизительно равно Р.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с одним вырезанным углом 5"/>
          <p:cNvSpPr/>
          <p:nvPr/>
        </p:nvSpPr>
        <p:spPr>
          <a:xfrm>
            <a:off x="428625" y="642938"/>
            <a:ext cx="7000875" cy="857250"/>
          </a:xfrm>
          <a:prstGeom prst="snip1Rect">
            <a:avLst>
              <a:gd name="adj" fmla="val 43334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8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071562"/>
          </a:xfrm>
        </p:spPr>
        <p:txBody>
          <a:bodyPr/>
          <a:lstStyle/>
          <a:p>
            <a:pPr eaLnBrk="1" hangingPunct="1"/>
            <a:r>
              <a:rPr lang="ru-RU" smtClean="0"/>
              <a:t>Результаты эксперимента.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2071688"/>
          <a:ext cx="8858320" cy="4155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832"/>
                <a:gridCol w="885832"/>
                <a:gridCol w="885832"/>
                <a:gridCol w="885832"/>
                <a:gridCol w="885832"/>
                <a:gridCol w="885832"/>
                <a:gridCol w="885832"/>
                <a:gridCol w="885832"/>
                <a:gridCol w="885832"/>
                <a:gridCol w="885832"/>
              </a:tblGrid>
              <a:tr h="668694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кол.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участ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и более</a:t>
                      </a:r>
                      <a:endParaRPr lang="ru-RU" dirty="0"/>
                    </a:p>
                  </a:txBody>
                  <a:tcPr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10-А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10-Б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10-В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10-Г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11-А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11-Б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11-В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11-Г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74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125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Рисунок 4" descr="Мир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с одним вырезанным углом 5"/>
          <p:cNvSpPr/>
          <p:nvPr/>
        </p:nvSpPr>
        <p:spPr>
          <a:xfrm>
            <a:off x="642938" y="714375"/>
            <a:ext cx="7858125" cy="785813"/>
          </a:xfrm>
          <a:prstGeom prst="snip1Rect">
            <a:avLst>
              <a:gd name="adj" fmla="val 50000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>
          <a:xfrm>
            <a:off x="642938" y="571500"/>
            <a:ext cx="8501062" cy="958850"/>
          </a:xfrm>
        </p:spPr>
        <p:txBody>
          <a:bodyPr/>
          <a:lstStyle/>
          <a:p>
            <a:pPr eaLnBrk="1" hangingPunct="1"/>
            <a:r>
              <a:rPr lang="ru-RU" sz="3600" smtClean="0"/>
              <a:t>Диаграмма правильности ответов.</a:t>
            </a:r>
          </a:p>
        </p:txBody>
      </p:sp>
      <p:graphicFrame>
        <p:nvGraphicFramePr>
          <p:cNvPr id="1026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88" y="2071688"/>
          <a:ext cx="8429625" cy="4643437"/>
        </p:xfrm>
        <a:graphic>
          <a:graphicData uri="http://schemas.openxmlformats.org/presentationml/2006/ole">
            <p:oleObj spid="_x0000_s1026" r:id="rId4" imgW="8230313" imgH="4322439" progId="Excel.Chart.8">
              <p:embed/>
            </p:oleObj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5" descr="Мир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с одним вырезанным углом 6"/>
          <p:cNvSpPr/>
          <p:nvPr/>
        </p:nvSpPr>
        <p:spPr>
          <a:xfrm>
            <a:off x="571500" y="785813"/>
            <a:ext cx="2143125" cy="857250"/>
          </a:xfrm>
          <a:prstGeom prst="snip1Rect">
            <a:avLst>
              <a:gd name="adj" fmla="val 42525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92" name="Заголовок 1"/>
          <p:cNvSpPr>
            <a:spLocks noGrp="1"/>
          </p:cNvSpPr>
          <p:nvPr>
            <p:ph type="title"/>
          </p:nvPr>
        </p:nvSpPr>
        <p:spPr>
          <a:xfrm>
            <a:off x="642938" y="642938"/>
            <a:ext cx="8229600" cy="1066800"/>
          </a:xfrm>
        </p:spPr>
        <p:txBody>
          <a:bodyPr/>
          <a:lstStyle/>
          <a:p>
            <a:pPr eaLnBrk="1" hangingPunct="1"/>
            <a:r>
              <a:rPr lang="ru-RU" smtClean="0"/>
              <a:t>Вывод:</a:t>
            </a:r>
          </a:p>
        </p:txBody>
      </p:sp>
      <p:sp>
        <p:nvSpPr>
          <p:cNvPr id="12293" name="Содержимое 2"/>
          <p:cNvSpPr>
            <a:spLocks noGrp="1"/>
          </p:cNvSpPr>
          <p:nvPr>
            <p:ph idx="1"/>
          </p:nvPr>
        </p:nvSpPr>
        <p:spPr>
          <a:xfrm>
            <a:off x="642938" y="2571750"/>
            <a:ext cx="8229600" cy="4002088"/>
          </a:xfrm>
        </p:spPr>
        <p:txBody>
          <a:bodyPr/>
          <a:lstStyle/>
          <a:p>
            <a:pPr eaLnBrk="1" hangingPunct="1"/>
            <a:r>
              <a:rPr lang="ru-RU" smtClean="0"/>
              <a:t>Только планомерная, вдумчивая и добросовестная учеба в школе позволит выпускнику хорошо подготовиться к участию в ЕГЭ и успешно решить судьбоносную проблему при переходе на более высокий уровень обучения в вуз.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пия презентация 2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Копия презентация 2</Template>
  <TotalTime>0</TotalTime>
  <Words>408</Words>
  <Application>Microsoft Office PowerPoint</Application>
  <PresentationFormat>Экран (4:3)</PresentationFormat>
  <Paragraphs>123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Century Schoolbook</vt:lpstr>
      <vt:lpstr>Georgia</vt:lpstr>
      <vt:lpstr>Wingdings 2</vt:lpstr>
      <vt:lpstr>Calibri</vt:lpstr>
      <vt:lpstr>Bookman Old Style</vt:lpstr>
      <vt:lpstr>Times New Roman</vt:lpstr>
      <vt:lpstr>Копия презентация 2</vt:lpstr>
      <vt:lpstr>Диаграмма Microsoft Office Excel</vt:lpstr>
      <vt:lpstr>Вероятность получения положительной оценки при сдаче ЕГЭ, путем угадывания правильного ответа.</vt:lpstr>
      <vt:lpstr>Цель:</vt:lpstr>
      <vt:lpstr>А. Н. Колмогоров </vt:lpstr>
      <vt:lpstr>Слайд 4</vt:lpstr>
      <vt:lpstr>А. Н. Колмогоров</vt:lpstr>
      <vt:lpstr>Результаты эксперимента.</vt:lpstr>
      <vt:lpstr>Диаграмма правильности ответов.</vt:lpstr>
      <vt:lpstr>Вывод: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Вероятность получения положительной оценки при сдаче ЕГЭ, путем угадывания правильного ответа.</dc:title>
  <dc:creator>comp</dc:creator>
  <cp:lastModifiedBy>comp</cp:lastModifiedBy>
  <cp:revision>1</cp:revision>
  <dcterms:created xsi:type="dcterms:W3CDTF">2010-01-27T08:02:45Z</dcterms:created>
  <dcterms:modified xsi:type="dcterms:W3CDTF">2010-01-27T08:03:38Z</dcterms:modified>
</cp:coreProperties>
</file>