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66" r:id="rId5"/>
    <p:sldId id="259" r:id="rId6"/>
    <p:sldId id="260" r:id="rId7"/>
    <p:sldId id="264" r:id="rId8"/>
    <p:sldId id="261" r:id="rId9"/>
    <p:sldId id="262" r:id="rId10"/>
    <p:sldId id="263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8A80E2-BAE7-44A8-8A56-B304AE7B338E}" type="doc">
      <dgm:prSet loTypeId="urn:microsoft.com/office/officeart/2005/8/layout/cycle5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D22776-42BC-4F67-A526-592FCBA66DDF}">
      <dgm:prSet phldrT="[Текст]"/>
      <dgm:spPr/>
      <dgm:t>
        <a:bodyPr/>
        <a:lstStyle/>
        <a:p>
          <a:r>
            <a:rPr lang="ru-RU" dirty="0" smtClean="0"/>
            <a:t>ИЛ2</a:t>
          </a:r>
          <a:endParaRPr lang="ru-RU" dirty="0"/>
        </a:p>
      </dgm:t>
    </dgm:pt>
    <dgm:pt modelId="{D32D7631-5494-4BA6-B5B9-3C7B5D5508B7}" type="parTrans" cxnId="{26E4DB5D-5C40-47DD-8435-2455729CB3F2}">
      <dgm:prSet/>
      <dgm:spPr/>
      <dgm:t>
        <a:bodyPr/>
        <a:lstStyle/>
        <a:p>
          <a:endParaRPr lang="ru-RU"/>
        </a:p>
      </dgm:t>
    </dgm:pt>
    <dgm:pt modelId="{8969E222-1D24-4554-A3D4-83FC7F501F32}" type="sibTrans" cxnId="{26E4DB5D-5C40-47DD-8435-2455729CB3F2}">
      <dgm:prSet/>
      <dgm:spPr/>
      <dgm:t>
        <a:bodyPr/>
        <a:lstStyle/>
        <a:p>
          <a:endParaRPr lang="ru-RU"/>
        </a:p>
      </dgm:t>
    </dgm:pt>
    <dgm:pt modelId="{9362A4E0-C7AF-4B5F-881B-7E86F0FE7200}">
      <dgm:prSet phldrT="[Текст]"/>
      <dgm:spPr/>
      <dgm:t>
        <a:bodyPr/>
        <a:lstStyle/>
        <a:p>
          <a:r>
            <a:rPr lang="ru-RU" dirty="0" smtClean="0"/>
            <a:t>ИЛ3</a:t>
          </a:r>
          <a:endParaRPr lang="ru-RU" dirty="0"/>
        </a:p>
      </dgm:t>
    </dgm:pt>
    <dgm:pt modelId="{49F72F81-FBCB-4FB4-857D-75CE37D7AC59}" type="parTrans" cxnId="{A0115164-953A-495D-842D-27B1180317E4}">
      <dgm:prSet/>
      <dgm:spPr/>
      <dgm:t>
        <a:bodyPr/>
        <a:lstStyle/>
        <a:p>
          <a:endParaRPr lang="ru-RU"/>
        </a:p>
      </dgm:t>
    </dgm:pt>
    <dgm:pt modelId="{C89DB046-1DD3-4A77-93BE-DEDFB18412F9}" type="sibTrans" cxnId="{A0115164-953A-495D-842D-27B1180317E4}">
      <dgm:prSet/>
      <dgm:spPr/>
      <dgm:t>
        <a:bodyPr/>
        <a:lstStyle/>
        <a:p>
          <a:endParaRPr lang="ru-RU"/>
        </a:p>
      </dgm:t>
    </dgm:pt>
    <dgm:pt modelId="{21C7550E-53BD-4AFF-9346-B9DB6FC01288}">
      <dgm:prSet phldrT="[Текст]"/>
      <dgm:spPr/>
      <dgm:t>
        <a:bodyPr/>
        <a:lstStyle/>
        <a:p>
          <a:r>
            <a:rPr lang="ru-RU" dirty="0" smtClean="0"/>
            <a:t>ИЛ4</a:t>
          </a:r>
          <a:endParaRPr lang="ru-RU" dirty="0"/>
        </a:p>
      </dgm:t>
    </dgm:pt>
    <dgm:pt modelId="{1312CF93-5BEE-48B5-B07C-FF7CE043DAF5}" type="parTrans" cxnId="{DA35AAA0-BFAB-4755-B041-DA716F8FE437}">
      <dgm:prSet/>
      <dgm:spPr/>
      <dgm:t>
        <a:bodyPr/>
        <a:lstStyle/>
        <a:p>
          <a:endParaRPr lang="ru-RU"/>
        </a:p>
      </dgm:t>
    </dgm:pt>
    <dgm:pt modelId="{09D4AED5-FFE9-4810-A923-A27F9754F82D}" type="sibTrans" cxnId="{DA35AAA0-BFAB-4755-B041-DA716F8FE437}">
      <dgm:prSet/>
      <dgm:spPr/>
      <dgm:t>
        <a:bodyPr/>
        <a:lstStyle/>
        <a:p>
          <a:endParaRPr lang="ru-RU"/>
        </a:p>
      </dgm:t>
    </dgm:pt>
    <dgm:pt modelId="{9840EDA1-52DD-4DA9-81E8-46E01AA8E26B}">
      <dgm:prSet phldrT="[Текст]"/>
      <dgm:spPr/>
      <dgm:t>
        <a:bodyPr/>
        <a:lstStyle/>
        <a:p>
          <a:r>
            <a:rPr lang="ru-RU" dirty="0" smtClean="0"/>
            <a:t>ИЛ1</a:t>
          </a:r>
          <a:endParaRPr lang="ru-RU" dirty="0"/>
        </a:p>
      </dgm:t>
    </dgm:pt>
    <dgm:pt modelId="{DB2EC9A0-77E9-4633-8C0E-D481CDEB4D23}" type="parTrans" cxnId="{6259FE08-F1F1-4738-AFC9-00F7BC06C5CD}">
      <dgm:prSet/>
      <dgm:spPr/>
      <dgm:t>
        <a:bodyPr/>
        <a:lstStyle/>
        <a:p>
          <a:endParaRPr lang="ru-RU"/>
        </a:p>
      </dgm:t>
    </dgm:pt>
    <dgm:pt modelId="{A9874357-EEC0-47B2-9BEA-4D9947744564}" type="sibTrans" cxnId="{6259FE08-F1F1-4738-AFC9-00F7BC06C5CD}">
      <dgm:prSet/>
      <dgm:spPr/>
      <dgm:t>
        <a:bodyPr/>
        <a:lstStyle/>
        <a:p>
          <a:endParaRPr lang="ru-RU"/>
        </a:p>
      </dgm:t>
    </dgm:pt>
    <dgm:pt modelId="{E1ADD9E9-7245-496D-8056-8E71C55EFA12}" type="pres">
      <dgm:prSet presAssocID="{098A80E2-BAE7-44A8-8A56-B304AE7B338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79388E-5ACF-443C-B8AD-B35E71145930}" type="pres">
      <dgm:prSet presAssocID="{46D22776-42BC-4F67-A526-592FCBA66DD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2286A9-82C1-42FD-973E-5FFE42D7D044}" type="pres">
      <dgm:prSet presAssocID="{46D22776-42BC-4F67-A526-592FCBA66DDF}" presName="spNode" presStyleCnt="0"/>
      <dgm:spPr/>
    </dgm:pt>
    <dgm:pt modelId="{99D4EC3A-8DBC-406E-A80C-246F8286BA84}" type="pres">
      <dgm:prSet presAssocID="{8969E222-1D24-4554-A3D4-83FC7F501F32}" presName="sibTrans" presStyleLbl="sibTrans1D1" presStyleIdx="0" presStyleCnt="4"/>
      <dgm:spPr/>
      <dgm:t>
        <a:bodyPr/>
        <a:lstStyle/>
        <a:p>
          <a:endParaRPr lang="ru-RU"/>
        </a:p>
      </dgm:t>
    </dgm:pt>
    <dgm:pt modelId="{830E6674-85CD-4D26-BC64-E4E05CF44481}" type="pres">
      <dgm:prSet presAssocID="{9362A4E0-C7AF-4B5F-881B-7E86F0FE720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8160A7-FA06-4720-91BB-97A9A90974DA}" type="pres">
      <dgm:prSet presAssocID="{9362A4E0-C7AF-4B5F-881B-7E86F0FE7200}" presName="spNode" presStyleCnt="0"/>
      <dgm:spPr/>
    </dgm:pt>
    <dgm:pt modelId="{0D4EDE5C-7F10-46A2-AE79-7CAFCC8D6013}" type="pres">
      <dgm:prSet presAssocID="{C89DB046-1DD3-4A77-93BE-DEDFB18412F9}" presName="sibTrans" presStyleLbl="sibTrans1D1" presStyleIdx="1" presStyleCnt="4"/>
      <dgm:spPr/>
      <dgm:t>
        <a:bodyPr/>
        <a:lstStyle/>
        <a:p>
          <a:endParaRPr lang="ru-RU"/>
        </a:p>
      </dgm:t>
    </dgm:pt>
    <dgm:pt modelId="{9088BAB9-17E8-41BB-8087-BDB2EFEE2098}" type="pres">
      <dgm:prSet presAssocID="{21C7550E-53BD-4AFF-9346-B9DB6FC01288}" presName="node" presStyleLbl="node1" presStyleIdx="2" presStyleCnt="4" custRadScaleRad="116309" custRadScaleInc="225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62FB8F-35A1-4869-B843-40C2031233F7}" type="pres">
      <dgm:prSet presAssocID="{21C7550E-53BD-4AFF-9346-B9DB6FC01288}" presName="spNode" presStyleCnt="0"/>
      <dgm:spPr/>
    </dgm:pt>
    <dgm:pt modelId="{B9EA8890-3682-4C6D-9E69-74C80811CDB7}" type="pres">
      <dgm:prSet presAssocID="{09D4AED5-FFE9-4810-A923-A27F9754F82D}" presName="sibTrans" presStyleLbl="sibTrans1D1" presStyleIdx="2" presStyleCnt="4"/>
      <dgm:spPr/>
      <dgm:t>
        <a:bodyPr/>
        <a:lstStyle/>
        <a:p>
          <a:endParaRPr lang="ru-RU"/>
        </a:p>
      </dgm:t>
    </dgm:pt>
    <dgm:pt modelId="{F42F7521-9239-4A22-9F5F-1B853B532198}" type="pres">
      <dgm:prSet presAssocID="{9840EDA1-52DD-4DA9-81E8-46E01AA8E26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B4DE70-1F3B-4D3F-BC63-A4BA381D9641}" type="pres">
      <dgm:prSet presAssocID="{9840EDA1-52DD-4DA9-81E8-46E01AA8E26B}" presName="spNode" presStyleCnt="0"/>
      <dgm:spPr/>
    </dgm:pt>
    <dgm:pt modelId="{DEF2C420-A0CA-455D-A181-8E28A8B18D31}" type="pres">
      <dgm:prSet presAssocID="{A9874357-EEC0-47B2-9BEA-4D9947744564}" presName="sibTrans" presStyleLbl="sibTrans1D1" presStyleIdx="3" presStyleCnt="4"/>
      <dgm:spPr/>
      <dgm:t>
        <a:bodyPr/>
        <a:lstStyle/>
        <a:p>
          <a:endParaRPr lang="ru-RU"/>
        </a:p>
      </dgm:t>
    </dgm:pt>
  </dgm:ptLst>
  <dgm:cxnLst>
    <dgm:cxn modelId="{D256ADD1-697A-4E3E-9097-C4C350051156}" type="presOf" srcId="{09D4AED5-FFE9-4810-A923-A27F9754F82D}" destId="{B9EA8890-3682-4C6D-9E69-74C80811CDB7}" srcOrd="0" destOrd="0" presId="urn:microsoft.com/office/officeart/2005/8/layout/cycle5"/>
    <dgm:cxn modelId="{A0115164-953A-495D-842D-27B1180317E4}" srcId="{098A80E2-BAE7-44A8-8A56-B304AE7B338E}" destId="{9362A4E0-C7AF-4B5F-881B-7E86F0FE7200}" srcOrd="1" destOrd="0" parTransId="{49F72F81-FBCB-4FB4-857D-75CE37D7AC59}" sibTransId="{C89DB046-1DD3-4A77-93BE-DEDFB18412F9}"/>
    <dgm:cxn modelId="{F90225A6-6661-4D34-8D84-2DBF9C895C72}" type="presOf" srcId="{21C7550E-53BD-4AFF-9346-B9DB6FC01288}" destId="{9088BAB9-17E8-41BB-8087-BDB2EFEE2098}" srcOrd="0" destOrd="0" presId="urn:microsoft.com/office/officeart/2005/8/layout/cycle5"/>
    <dgm:cxn modelId="{295C6C8E-055B-4473-8653-691A1F470906}" type="presOf" srcId="{098A80E2-BAE7-44A8-8A56-B304AE7B338E}" destId="{E1ADD9E9-7245-496D-8056-8E71C55EFA12}" srcOrd="0" destOrd="0" presId="urn:microsoft.com/office/officeart/2005/8/layout/cycle5"/>
    <dgm:cxn modelId="{6259FE08-F1F1-4738-AFC9-00F7BC06C5CD}" srcId="{098A80E2-BAE7-44A8-8A56-B304AE7B338E}" destId="{9840EDA1-52DD-4DA9-81E8-46E01AA8E26B}" srcOrd="3" destOrd="0" parTransId="{DB2EC9A0-77E9-4633-8C0E-D481CDEB4D23}" sibTransId="{A9874357-EEC0-47B2-9BEA-4D9947744564}"/>
    <dgm:cxn modelId="{2F5DB347-8F98-440C-B44D-E92080CCD6E4}" type="presOf" srcId="{A9874357-EEC0-47B2-9BEA-4D9947744564}" destId="{DEF2C420-A0CA-455D-A181-8E28A8B18D31}" srcOrd="0" destOrd="0" presId="urn:microsoft.com/office/officeart/2005/8/layout/cycle5"/>
    <dgm:cxn modelId="{26E4DB5D-5C40-47DD-8435-2455729CB3F2}" srcId="{098A80E2-BAE7-44A8-8A56-B304AE7B338E}" destId="{46D22776-42BC-4F67-A526-592FCBA66DDF}" srcOrd="0" destOrd="0" parTransId="{D32D7631-5494-4BA6-B5B9-3C7B5D5508B7}" sibTransId="{8969E222-1D24-4554-A3D4-83FC7F501F32}"/>
    <dgm:cxn modelId="{8A6A6356-22FE-4F54-9F17-EE0FDE49375E}" type="presOf" srcId="{C89DB046-1DD3-4A77-93BE-DEDFB18412F9}" destId="{0D4EDE5C-7F10-46A2-AE79-7CAFCC8D6013}" srcOrd="0" destOrd="0" presId="urn:microsoft.com/office/officeart/2005/8/layout/cycle5"/>
    <dgm:cxn modelId="{0B0CB66E-CC22-41D8-8E29-7BFD162DCD18}" type="presOf" srcId="{9362A4E0-C7AF-4B5F-881B-7E86F0FE7200}" destId="{830E6674-85CD-4D26-BC64-E4E05CF44481}" srcOrd="0" destOrd="0" presId="urn:microsoft.com/office/officeart/2005/8/layout/cycle5"/>
    <dgm:cxn modelId="{DA35AAA0-BFAB-4755-B041-DA716F8FE437}" srcId="{098A80E2-BAE7-44A8-8A56-B304AE7B338E}" destId="{21C7550E-53BD-4AFF-9346-B9DB6FC01288}" srcOrd="2" destOrd="0" parTransId="{1312CF93-5BEE-48B5-B07C-FF7CE043DAF5}" sibTransId="{09D4AED5-FFE9-4810-A923-A27F9754F82D}"/>
    <dgm:cxn modelId="{CD6F1577-E090-4D40-B766-5FC0578614BB}" type="presOf" srcId="{9840EDA1-52DD-4DA9-81E8-46E01AA8E26B}" destId="{F42F7521-9239-4A22-9F5F-1B853B532198}" srcOrd="0" destOrd="0" presId="urn:microsoft.com/office/officeart/2005/8/layout/cycle5"/>
    <dgm:cxn modelId="{8D725151-9F55-47E9-A249-3FCC248E2B28}" type="presOf" srcId="{8969E222-1D24-4554-A3D4-83FC7F501F32}" destId="{99D4EC3A-8DBC-406E-A80C-246F8286BA84}" srcOrd="0" destOrd="0" presId="urn:microsoft.com/office/officeart/2005/8/layout/cycle5"/>
    <dgm:cxn modelId="{99F4FAA9-FE8C-4755-9C7E-620FA3E18A14}" type="presOf" srcId="{46D22776-42BC-4F67-A526-592FCBA66DDF}" destId="{9379388E-5ACF-443C-B8AD-B35E71145930}" srcOrd="0" destOrd="0" presId="urn:microsoft.com/office/officeart/2005/8/layout/cycle5"/>
    <dgm:cxn modelId="{E0F1CF70-3F57-4436-8313-5D46666D9380}" type="presParOf" srcId="{E1ADD9E9-7245-496D-8056-8E71C55EFA12}" destId="{9379388E-5ACF-443C-B8AD-B35E71145930}" srcOrd="0" destOrd="0" presId="urn:microsoft.com/office/officeart/2005/8/layout/cycle5"/>
    <dgm:cxn modelId="{AD49D9CB-C768-4F0C-B322-E991E5677603}" type="presParOf" srcId="{E1ADD9E9-7245-496D-8056-8E71C55EFA12}" destId="{5D2286A9-82C1-42FD-973E-5FFE42D7D044}" srcOrd="1" destOrd="0" presId="urn:microsoft.com/office/officeart/2005/8/layout/cycle5"/>
    <dgm:cxn modelId="{3011F2E9-67CB-4774-8E2F-818950CC3A96}" type="presParOf" srcId="{E1ADD9E9-7245-496D-8056-8E71C55EFA12}" destId="{99D4EC3A-8DBC-406E-A80C-246F8286BA84}" srcOrd="2" destOrd="0" presId="urn:microsoft.com/office/officeart/2005/8/layout/cycle5"/>
    <dgm:cxn modelId="{EDD3A4EF-6789-4471-8AC6-46365B2DE58A}" type="presParOf" srcId="{E1ADD9E9-7245-496D-8056-8E71C55EFA12}" destId="{830E6674-85CD-4D26-BC64-E4E05CF44481}" srcOrd="3" destOrd="0" presId="urn:microsoft.com/office/officeart/2005/8/layout/cycle5"/>
    <dgm:cxn modelId="{E9F7DDD9-C40C-4CE4-9E20-B845B156807C}" type="presParOf" srcId="{E1ADD9E9-7245-496D-8056-8E71C55EFA12}" destId="{9C8160A7-FA06-4720-91BB-97A9A90974DA}" srcOrd="4" destOrd="0" presId="urn:microsoft.com/office/officeart/2005/8/layout/cycle5"/>
    <dgm:cxn modelId="{48B355C9-96E6-4C32-BA99-9429362E65CD}" type="presParOf" srcId="{E1ADD9E9-7245-496D-8056-8E71C55EFA12}" destId="{0D4EDE5C-7F10-46A2-AE79-7CAFCC8D6013}" srcOrd="5" destOrd="0" presId="urn:microsoft.com/office/officeart/2005/8/layout/cycle5"/>
    <dgm:cxn modelId="{C2B64FDB-277E-447D-A97B-969BF20C1251}" type="presParOf" srcId="{E1ADD9E9-7245-496D-8056-8E71C55EFA12}" destId="{9088BAB9-17E8-41BB-8087-BDB2EFEE2098}" srcOrd="6" destOrd="0" presId="urn:microsoft.com/office/officeart/2005/8/layout/cycle5"/>
    <dgm:cxn modelId="{D81F5212-A2B1-42A1-AC37-FABC7DEF26E0}" type="presParOf" srcId="{E1ADD9E9-7245-496D-8056-8E71C55EFA12}" destId="{E862FB8F-35A1-4869-B843-40C2031233F7}" srcOrd="7" destOrd="0" presId="urn:microsoft.com/office/officeart/2005/8/layout/cycle5"/>
    <dgm:cxn modelId="{7A006B95-1366-48CC-9A08-43E4F3027172}" type="presParOf" srcId="{E1ADD9E9-7245-496D-8056-8E71C55EFA12}" destId="{B9EA8890-3682-4C6D-9E69-74C80811CDB7}" srcOrd="8" destOrd="0" presId="urn:microsoft.com/office/officeart/2005/8/layout/cycle5"/>
    <dgm:cxn modelId="{34B34243-6F16-45CF-A4F9-5BE112EBBBCE}" type="presParOf" srcId="{E1ADD9E9-7245-496D-8056-8E71C55EFA12}" destId="{F42F7521-9239-4A22-9F5F-1B853B532198}" srcOrd="9" destOrd="0" presId="urn:microsoft.com/office/officeart/2005/8/layout/cycle5"/>
    <dgm:cxn modelId="{554B8B12-6520-4C9C-8E0B-AEA1A88101C2}" type="presParOf" srcId="{E1ADD9E9-7245-496D-8056-8E71C55EFA12}" destId="{11B4DE70-1F3B-4D3F-BC63-A4BA381D9641}" srcOrd="10" destOrd="0" presId="urn:microsoft.com/office/officeart/2005/8/layout/cycle5"/>
    <dgm:cxn modelId="{F4AD1B77-73BD-4679-8F85-A6C12588A08E}" type="presParOf" srcId="{E1ADD9E9-7245-496D-8056-8E71C55EFA12}" destId="{DEF2C420-A0CA-455D-A181-8E28A8B18D31}" srcOrd="11" destOrd="0" presId="urn:microsoft.com/office/officeart/2005/8/layout/cycle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8642AC-93F6-405C-AF9A-155F67F4CE8A}" type="datetimeFigureOut">
              <a:rPr lang="ru-RU" smtClean="0"/>
              <a:pPr/>
              <a:t>10.12.2009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A51AF9-026A-46F6-9C31-7B5CC383F672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-  исследование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Тема: « Начальные этапы развития жизни»</a:t>
            </a:r>
            <a:endParaRPr lang="ru-RU" sz="4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857232"/>
            <a:ext cx="8429684" cy="646331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Прокариоты. </a:t>
            </a:r>
          </a:p>
          <a:p>
            <a:pPr algn="ctr"/>
            <a:r>
              <a:rPr lang="ru-RU" dirty="0" smtClean="0"/>
              <a:t>Наследственный материал не окружен мембраной. Гетеротрофы. Анаэробы</a:t>
            </a:r>
            <a:endParaRPr lang="ru-RU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357686" y="1428736"/>
            <a:ext cx="48463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85720" y="1857364"/>
            <a:ext cx="8561241" cy="369332"/>
          </a:xfrm>
          <a:prstGeom prst="rect">
            <a:avLst/>
          </a:prstGeom>
          <a:noFill/>
          <a:ln w="57150">
            <a:solidFill>
              <a:schemeClr val="bg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Обострение борьбы за существование</a:t>
            </a: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357686" y="2143116"/>
            <a:ext cx="4846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2500306"/>
            <a:ext cx="8179029" cy="64633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       Фотосинтезирующие прокариоты</a:t>
            </a:r>
          </a:p>
          <a:p>
            <a:r>
              <a:rPr lang="ru-RU" dirty="0" smtClean="0"/>
              <a:t>                                     Автотрофы, анаэробы, источник  н</a:t>
            </a:r>
            <a:r>
              <a:rPr lang="ru-RU" sz="1600" dirty="0" smtClean="0"/>
              <a:t>2</a:t>
            </a:r>
            <a:r>
              <a:rPr lang="ru-RU" dirty="0" smtClean="0"/>
              <a:t> - сероводород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4357686" y="3071810"/>
            <a:ext cx="48463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214546" y="3500438"/>
            <a:ext cx="5357850" cy="646331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Фотосинтезирующие прокариоты</a:t>
            </a:r>
          </a:p>
          <a:p>
            <a:r>
              <a:rPr lang="ru-RU" dirty="0" smtClean="0"/>
              <a:t>                   Источник водорода - вода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16200000" flipH="1">
            <a:off x="7858148" y="3929066"/>
            <a:ext cx="35719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1643042" y="3929066"/>
            <a:ext cx="42862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7158" y="4429132"/>
            <a:ext cx="3071834" cy="369332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Атмосфера Земли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357950" y="4429132"/>
            <a:ext cx="2287742" cy="36933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Аэробные бактерии</a:t>
            </a:r>
            <a:endParaRPr lang="ru-RU" dirty="0"/>
          </a:p>
        </p:txBody>
      </p:sp>
      <p:sp>
        <p:nvSpPr>
          <p:cNvPr id="19" name="Стрелка вниз 18"/>
          <p:cNvSpPr/>
          <p:nvPr/>
        </p:nvSpPr>
        <p:spPr>
          <a:xfrm>
            <a:off x="7358082" y="4786322"/>
            <a:ext cx="48463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3857620" y="4929198"/>
            <a:ext cx="4857784" cy="646331"/>
          </a:xfrm>
          <a:prstGeom prst="rect">
            <a:avLst/>
          </a:prstGeom>
          <a:noFill/>
          <a:ln w="571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Симбиоз прокариот.  Ядро,</a:t>
            </a:r>
          </a:p>
          <a:p>
            <a:pPr algn="ctr"/>
            <a:r>
              <a:rPr lang="ru-RU" dirty="0" smtClean="0"/>
              <a:t>диплоидный набор генов, половой процесс</a:t>
            </a:r>
            <a:endParaRPr lang="ru-RU" dirty="0"/>
          </a:p>
        </p:txBody>
      </p:sp>
      <p:sp>
        <p:nvSpPr>
          <p:cNvPr id="21" name="Стрелка вниз 20"/>
          <p:cNvSpPr/>
          <p:nvPr/>
        </p:nvSpPr>
        <p:spPr>
          <a:xfrm>
            <a:off x="6286512" y="5572140"/>
            <a:ext cx="48463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4643438" y="5929330"/>
            <a:ext cx="3111159" cy="923330"/>
          </a:xfrm>
          <a:prstGeom prst="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Многоклеточные.</a:t>
            </a:r>
          </a:p>
          <a:p>
            <a:r>
              <a:rPr lang="ru-RU" dirty="0" smtClean="0"/>
              <a:t>От колониальных                          жгутиковых 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/>
          <a:lstStyle/>
          <a:p>
            <a:r>
              <a:rPr lang="ru-RU" dirty="0" smtClean="0"/>
              <a:t>Рефлексия.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535785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C000"/>
                </a:solidFill>
              </a:rPr>
              <a:t>В каком направлении, на ваш взгляд, шла биологическая эволюция?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Фотосинтез, кислородный тип обмена, половой процесс, можно отнести к какому направлению эволюции?</a:t>
            </a:r>
          </a:p>
          <a:p>
            <a:r>
              <a:rPr lang="ru-RU" sz="2800" dirty="0" smtClean="0">
                <a:solidFill>
                  <a:srgbClr val="FFFF00"/>
                </a:solidFill>
              </a:rPr>
              <a:t>Ароморфозы, идиоадаптации, общая дегенерация.</a:t>
            </a:r>
          </a:p>
          <a:p>
            <a:r>
              <a:rPr lang="ru-RU" sz="2800" dirty="0" smtClean="0">
                <a:solidFill>
                  <a:srgbClr val="92D050"/>
                </a:solidFill>
              </a:rPr>
              <a:t>Что сложнее, созданное руками человека (ракета) или природой ( травинка)? 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Что является самой большой ценностью в мире?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082234"/>
          </a:xfrm>
        </p:spPr>
        <p:txBody>
          <a:bodyPr>
            <a:normAutofit fontScale="90000"/>
          </a:bodyPr>
          <a:lstStyle/>
          <a:p>
            <a:r>
              <a:rPr lang="ru-RU" sz="5400" dirty="0" smtClean="0"/>
              <a:t> Девиз урока:</a:t>
            </a:r>
            <a:br>
              <a:rPr lang="ru-RU" sz="5400" dirty="0" smtClean="0"/>
            </a:br>
            <a:r>
              <a:rPr lang="ru-RU" sz="7200" dirty="0" smtClean="0"/>
              <a:t>«Истинное знание— знание причин»</a:t>
            </a:r>
            <a:br>
              <a:rPr lang="ru-RU" sz="7200" dirty="0" smtClean="0"/>
            </a:br>
            <a:r>
              <a:rPr lang="ru-RU" sz="7200" dirty="0" smtClean="0"/>
              <a:t> </a:t>
            </a:r>
            <a:r>
              <a:rPr lang="ru-RU" sz="5400" dirty="0" smtClean="0"/>
              <a:t>Г. Галилей</a:t>
            </a:r>
            <a:endParaRPr lang="ru-RU" sz="5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Цели урока: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 исследовать </a:t>
            </a:r>
            <a:r>
              <a:rPr lang="ru-RU" dirty="0" smtClean="0"/>
              <a:t>начальные этапы развития жизни на Земле, выявить причинно-следственные связи и последствия; сделать вывод о направлении эволюции. </a:t>
            </a:r>
          </a:p>
          <a:p>
            <a:r>
              <a:rPr lang="ru-RU" dirty="0" smtClean="0"/>
              <a:t>Способствовать осознанию учащимися основного фактического материала.</a:t>
            </a:r>
          </a:p>
          <a:p>
            <a:pPr lvl="0"/>
            <a:r>
              <a:rPr lang="ru-RU" dirty="0" smtClean="0"/>
              <a:t>создать организационные условия для развития у учащихся способность анализировать информацию с позиции логики;</a:t>
            </a:r>
          </a:p>
          <a:p>
            <a:r>
              <a:rPr lang="ru-RU" dirty="0" smtClean="0"/>
              <a:t> содействовать развитию критического мышления, способности к поиску решения проблемы, самостоятельного мышления;</a:t>
            </a:r>
          </a:p>
          <a:p>
            <a:r>
              <a:rPr lang="ru-RU" dirty="0" smtClean="0"/>
              <a:t> способствовать воспитанию настойчивости в достижении цели;</a:t>
            </a:r>
          </a:p>
          <a:p>
            <a:endParaRPr lang="ru-RU" dirty="0" smtClean="0"/>
          </a:p>
          <a:p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План 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Подготовительная работа:  </a:t>
            </a:r>
            <a:r>
              <a:rPr lang="ru-RU" dirty="0" smtClean="0"/>
              <a:t>актуализация знаний по теме предыдущего урока, анимационный сюжет «Образование жизни на Земле»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Исследование</a:t>
            </a:r>
          </a:p>
          <a:p>
            <a:r>
              <a:rPr lang="ru-RU" dirty="0" smtClean="0"/>
              <a:t>Работа в исследовательских  лабораториях по </a:t>
            </a:r>
            <a:r>
              <a:rPr lang="ru-RU" dirty="0" smtClean="0"/>
              <a:t>темам  с самопроверка по образцу</a:t>
            </a:r>
            <a:endParaRPr lang="ru-RU" dirty="0" smtClean="0"/>
          </a:p>
          <a:p>
            <a:r>
              <a:rPr lang="ru-RU" b="1" dirty="0" smtClean="0"/>
              <a:t>Обмен опытом</a:t>
            </a:r>
          </a:p>
          <a:p>
            <a:r>
              <a:rPr lang="ru-RU" b="1" dirty="0" smtClean="0">
                <a:solidFill>
                  <a:srgbClr val="00B0F0"/>
                </a:solidFill>
              </a:rPr>
              <a:t>Обобщение изученного по схеме</a:t>
            </a:r>
          </a:p>
          <a:p>
            <a:r>
              <a:rPr lang="ru-RU" b="1" dirty="0" smtClean="0">
                <a:solidFill>
                  <a:srgbClr val="00B0F0"/>
                </a:solidFill>
              </a:rPr>
              <a:t>Рефлексия</a:t>
            </a:r>
          </a:p>
          <a:p>
            <a:r>
              <a:rPr lang="ru-RU" b="1" dirty="0" smtClean="0">
                <a:solidFill>
                  <a:srgbClr val="00B0F0"/>
                </a:solidFill>
              </a:rPr>
              <a:t>Домашнее задание</a:t>
            </a:r>
            <a:endParaRPr lang="ru-RU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Взаимопроверка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000108"/>
            <a:ext cx="4038600" cy="5354817"/>
          </a:xfrm>
        </p:spPr>
        <p:txBody>
          <a:bodyPr>
            <a:normAutofit/>
          </a:bodyPr>
          <a:lstStyle/>
          <a:p>
            <a:r>
              <a:rPr lang="ru-RU" dirty="0" smtClean="0"/>
              <a:t>1 – вариант</a:t>
            </a:r>
          </a:p>
          <a:p>
            <a:r>
              <a:rPr lang="ru-RU" dirty="0" smtClean="0"/>
              <a:t>1.2.</a:t>
            </a:r>
          </a:p>
          <a:p>
            <a:r>
              <a:rPr lang="ru-RU" dirty="0" smtClean="0"/>
              <a:t>2.2.</a:t>
            </a:r>
          </a:p>
          <a:p>
            <a:r>
              <a:rPr lang="ru-RU" dirty="0" smtClean="0"/>
              <a:t>3.1.</a:t>
            </a:r>
          </a:p>
          <a:p>
            <a:r>
              <a:rPr lang="ru-RU" dirty="0" smtClean="0"/>
              <a:t>4 – жиры ( липиды)</a:t>
            </a:r>
          </a:p>
          <a:p>
            <a:r>
              <a:rPr lang="ru-RU" dirty="0" smtClean="0"/>
              <a:t>5 – 3 млрд. лет</a:t>
            </a:r>
          </a:p>
          <a:p>
            <a:r>
              <a:rPr lang="ru-RU" dirty="0" smtClean="0"/>
              <a:t>___________________</a:t>
            </a:r>
          </a:p>
          <a:p>
            <a:r>
              <a:rPr lang="ru-RU" dirty="0" smtClean="0"/>
              <a:t>«5» – 0 ошибок</a:t>
            </a:r>
          </a:p>
          <a:p>
            <a:r>
              <a:rPr lang="ru-RU" dirty="0" smtClean="0"/>
              <a:t>«4» – 1  -  ошибка</a:t>
            </a:r>
          </a:p>
          <a:p>
            <a:r>
              <a:rPr lang="ru-RU" dirty="0" smtClean="0"/>
              <a:t>«3» - 2 – ошибки</a:t>
            </a:r>
          </a:p>
          <a:p>
            <a:r>
              <a:rPr lang="ru-RU" dirty="0" smtClean="0"/>
              <a:t>«2» – 3 и более ошибок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928670"/>
            <a:ext cx="4038600" cy="5426255"/>
          </a:xfrm>
        </p:spPr>
        <p:txBody>
          <a:bodyPr>
            <a:normAutofit/>
          </a:bodyPr>
          <a:lstStyle/>
          <a:p>
            <a:r>
              <a:rPr lang="ru-RU" dirty="0" smtClean="0"/>
              <a:t>2 – вариант</a:t>
            </a:r>
          </a:p>
          <a:p>
            <a:r>
              <a:rPr lang="ru-RU" dirty="0" smtClean="0"/>
              <a:t>1.2.</a:t>
            </a:r>
          </a:p>
          <a:p>
            <a:r>
              <a:rPr lang="ru-RU" dirty="0" smtClean="0"/>
              <a:t>2.4.</a:t>
            </a:r>
          </a:p>
          <a:p>
            <a:r>
              <a:rPr lang="ru-RU" dirty="0" smtClean="0"/>
              <a:t>3.4.</a:t>
            </a:r>
          </a:p>
          <a:p>
            <a:r>
              <a:rPr lang="ru-RU" dirty="0" smtClean="0"/>
              <a:t>4 – высокая температура, жесткое у\ф излучение солнца</a:t>
            </a:r>
          </a:p>
          <a:p>
            <a:r>
              <a:rPr lang="ru-RU" dirty="0" smtClean="0"/>
              <a:t>5 – появление первых клеточных организмов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0352" y="500042"/>
            <a:ext cx="7772400" cy="1000132"/>
          </a:xfrm>
        </p:spPr>
        <p:txBody>
          <a:bodyPr/>
          <a:lstStyle/>
          <a:p>
            <a:r>
              <a:rPr lang="ru-RU" dirty="0" smtClean="0"/>
              <a:t>Визитная карточка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30352" y="1857364"/>
            <a:ext cx="7772400" cy="2357012"/>
          </a:xfrm>
        </p:spPr>
        <p:txBody>
          <a:bodyPr>
            <a:noAutofit/>
          </a:bodyPr>
          <a:lstStyle/>
          <a:p>
            <a:r>
              <a:rPr lang="ru-RU" sz="2800" dirty="0" smtClean="0"/>
              <a:t>1) размещение в клетке наследственного материала;</a:t>
            </a:r>
          </a:p>
          <a:p>
            <a:r>
              <a:rPr lang="ru-RU" sz="2800" dirty="0" smtClean="0"/>
              <a:t>_____________________________________________</a:t>
            </a:r>
          </a:p>
          <a:p>
            <a:r>
              <a:rPr lang="ru-RU" sz="2800" dirty="0" smtClean="0"/>
              <a:t>2) тип питания; </a:t>
            </a:r>
          </a:p>
          <a:p>
            <a:r>
              <a:rPr lang="ru-RU" sz="2800" dirty="0" smtClean="0"/>
              <a:t>_____________________________________________</a:t>
            </a:r>
          </a:p>
          <a:p>
            <a:r>
              <a:rPr lang="ru-RU" sz="2800" dirty="0" smtClean="0"/>
              <a:t>3) тип обмена веществ;</a:t>
            </a:r>
          </a:p>
          <a:p>
            <a:r>
              <a:rPr lang="ru-RU" sz="2800" dirty="0" smtClean="0"/>
              <a:t>___________________________________________</a:t>
            </a:r>
            <a:endParaRPr lang="ru-RU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500042"/>
            <a:ext cx="7772400" cy="1428760"/>
          </a:xfrm>
        </p:spPr>
        <p:txBody>
          <a:bodyPr/>
          <a:lstStyle/>
          <a:p>
            <a:r>
              <a:rPr lang="ru-RU" dirty="0" smtClean="0"/>
              <a:t>Проблемный вопрос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72460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 </a:t>
            </a:r>
            <a:r>
              <a:rPr lang="ru-RU" sz="8000" dirty="0" smtClean="0"/>
              <a:t>В каком направлении, на ваш взгляд, шла биологическая эволюция?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исследовательских лабораторий по темам: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867608"/>
          </a:xfrm>
        </p:spPr>
        <p:txBody>
          <a:bodyPr>
            <a:normAutofit fontScale="25000" lnSpcReduction="20000"/>
          </a:bodyPr>
          <a:lstStyle/>
          <a:p>
            <a:r>
              <a:rPr lang="ru-RU" sz="5800" b="1" dirty="0" smtClean="0"/>
              <a:t> </a:t>
            </a:r>
            <a:r>
              <a:rPr lang="ru-RU" sz="12800" b="1" dirty="0" smtClean="0"/>
              <a:t>конфликт порождает изменения.</a:t>
            </a:r>
            <a:endParaRPr lang="ru-RU" sz="12800" dirty="0" smtClean="0"/>
          </a:p>
          <a:p>
            <a:endParaRPr lang="ru-RU" sz="12800" dirty="0" smtClean="0"/>
          </a:p>
          <a:p>
            <a:r>
              <a:rPr lang="ru-RU" sz="12800" b="1" dirty="0" smtClean="0"/>
              <a:t>Причина порождает последствия;</a:t>
            </a:r>
          </a:p>
          <a:p>
            <a:endParaRPr lang="ru-RU" sz="12800" b="1" dirty="0" smtClean="0"/>
          </a:p>
          <a:p>
            <a:r>
              <a:rPr lang="ru-RU" sz="12800" b="1" dirty="0" smtClean="0"/>
              <a:t> Взаимополезное   сосуществование ведет к прогрессу</a:t>
            </a:r>
          </a:p>
          <a:p>
            <a:endParaRPr lang="ru-RU" sz="12800" b="1" dirty="0" smtClean="0"/>
          </a:p>
          <a:p>
            <a:r>
              <a:rPr lang="ru-RU" sz="12800" b="1" dirty="0" smtClean="0"/>
              <a:t>Дифференциация вызывает изменения.</a:t>
            </a:r>
            <a:endParaRPr lang="ru-RU" sz="128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57159" y="0"/>
            <a:ext cx="85011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Обмен опытом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492</TotalTime>
  <Words>384</Words>
  <Application>Microsoft Office PowerPoint</Application>
  <PresentationFormat>Экран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Урок -  исследование</vt:lpstr>
      <vt:lpstr> Девиз урока: «Истинное знание— знание причин»  Г. Галилей</vt:lpstr>
      <vt:lpstr>Цели урока:</vt:lpstr>
      <vt:lpstr>План  урока:</vt:lpstr>
      <vt:lpstr>Взаимопроверка</vt:lpstr>
      <vt:lpstr>Визитная карточка</vt:lpstr>
      <vt:lpstr>Проблемный вопрос</vt:lpstr>
      <vt:lpstr>Работа исследовательских лабораторий по темам:</vt:lpstr>
      <vt:lpstr>Слайд 9</vt:lpstr>
      <vt:lpstr>Слайд 10</vt:lpstr>
      <vt:lpstr>Рефлексия.</vt:lpstr>
    </vt:vector>
  </TitlesOfParts>
  <Company>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-  исследование</dc:title>
  <dc:subject>"Начальные этапы развития жизни"</dc:subject>
  <dc:creator>Леонтьева Г.В.</dc:creator>
  <cp:lastModifiedBy>Admin</cp:lastModifiedBy>
  <cp:revision>43</cp:revision>
  <dcterms:created xsi:type="dcterms:W3CDTF">2009-12-09T18:44:35Z</dcterms:created>
  <dcterms:modified xsi:type="dcterms:W3CDTF">2009-12-10T18:51:54Z</dcterms:modified>
</cp:coreProperties>
</file>