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sldIdLst>
    <p:sldId id="256" r:id="rId2"/>
    <p:sldId id="264" r:id="rId3"/>
    <p:sldId id="259" r:id="rId4"/>
    <p:sldId id="277" r:id="rId5"/>
    <p:sldId id="278" r:id="rId6"/>
    <p:sldId id="279" r:id="rId7"/>
    <p:sldId id="261" r:id="rId8"/>
    <p:sldId id="276" r:id="rId9"/>
    <p:sldId id="275" r:id="rId10"/>
    <p:sldId id="274" r:id="rId11"/>
    <p:sldId id="280" r:id="rId12"/>
    <p:sldId id="281" r:id="rId13"/>
    <p:sldId id="262" r:id="rId14"/>
    <p:sldId id="270" r:id="rId15"/>
    <p:sldId id="271" r:id="rId16"/>
    <p:sldId id="272" r:id="rId17"/>
    <p:sldId id="273" r:id="rId18"/>
    <p:sldId id="265" r:id="rId19"/>
    <p:sldId id="263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DFA1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30" autoAdjust="0"/>
    <p:restoredTop sz="94706" autoAdjust="0"/>
  </p:normalViewPr>
  <p:slideViewPr>
    <p:cSldViewPr>
      <p:cViewPr varScale="1">
        <p:scale>
          <a:sx n="104" d="100"/>
          <a:sy n="104" d="100"/>
        </p:scale>
        <p:origin x="-630" y="3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018DB4-520E-4BF7-AB98-9FC9DCC5699E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8598D91-E956-46BC-98B1-AA1F3458E955}">
      <dgm:prSet phldrT="[Текст]">
        <dgm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</a:rPr>
            <a:t>Fe</a:t>
          </a:r>
          <a:endParaRPr lang="ru-RU" b="1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  <a:latin typeface="+mj-lt"/>
          </a:endParaRPr>
        </a:p>
      </dgm:t>
    </dgm:pt>
    <dgm:pt modelId="{44B6C468-EE89-4078-80F4-D82546C73D2D}" type="parTrans" cxnId="{584F47C8-09F5-4C90-9862-A58E30184F03}">
      <dgm:prSet/>
      <dgm:spPr/>
      <dgm:t>
        <a:bodyPr/>
        <a:lstStyle/>
        <a:p>
          <a:endParaRPr lang="ru-RU"/>
        </a:p>
      </dgm:t>
    </dgm:pt>
    <dgm:pt modelId="{A28DB5EE-209F-47F5-A0B7-4ECDB5145B8F}" type="sibTrans" cxnId="{584F47C8-09F5-4C90-9862-A58E30184F03}">
      <dgm:prSet/>
      <dgm:spPr/>
      <dgm:t>
        <a:bodyPr/>
        <a:lstStyle/>
        <a:p>
          <a:endParaRPr lang="ru-RU"/>
        </a:p>
      </dgm:t>
    </dgm:pt>
    <dgm:pt modelId="{6563E1A7-1D8F-4E01-B5B2-1D92C208577D}">
      <dgm:prSet phldrT="[Текст]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/>
            <a:t>Электротермический способ</a:t>
          </a:r>
          <a:endParaRPr lang="ru-RU" dirty="0"/>
        </a:p>
      </dgm:t>
    </dgm:pt>
    <dgm:pt modelId="{266F64D4-BC17-4C5E-B783-3D384F411C61}" type="parTrans" cxnId="{4A87D8B0-E949-4537-B193-49214CE4FAF2}">
      <dgm:prSet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ln cap="rnd"/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>
          <a:bevelT w="60000" h="50800"/>
          <a:contourClr>
            <a:schemeClr val="accent6">
              <a:shade val="60000"/>
              <a:satMod val="110000"/>
            </a:schemeClr>
          </a:contourClr>
        </a:sp3d>
      </dgm:spPr>
      <dgm:t>
        <a:bodyPr/>
        <a:lstStyle/>
        <a:p>
          <a:endParaRPr lang="ru-RU"/>
        </a:p>
      </dgm:t>
    </dgm:pt>
    <dgm:pt modelId="{F9EF4C02-2B42-4EF1-B0A7-ECF8A03BAAC6}" type="sibTrans" cxnId="{4A87D8B0-E949-4537-B193-49214CE4FAF2}">
      <dgm:prSet/>
      <dgm:spPr/>
      <dgm:t>
        <a:bodyPr/>
        <a:lstStyle/>
        <a:p>
          <a:endParaRPr lang="ru-RU"/>
        </a:p>
      </dgm:t>
    </dgm:pt>
    <dgm:pt modelId="{CD54BF04-5322-4685-8DC8-D79198091E7F}">
      <dgm:prSet phldrT="[Текст]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/>
            <a:t>Кричный способ</a:t>
          </a:r>
          <a:endParaRPr lang="ru-RU" dirty="0"/>
        </a:p>
      </dgm:t>
    </dgm:pt>
    <dgm:pt modelId="{746334C0-588A-46DE-9F4C-CC8DA9DC99DF}" type="parTrans" cxnId="{218DC4ED-A8F2-446C-994F-00E065B14041}">
      <dgm:prSet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ln cap="rnd"/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>
          <a:bevelT w="60000" h="50800"/>
          <a:contourClr>
            <a:schemeClr val="accent6">
              <a:shade val="60000"/>
              <a:satMod val="110000"/>
            </a:schemeClr>
          </a:contourClr>
        </a:sp3d>
      </dgm:spPr>
      <dgm:t>
        <a:bodyPr/>
        <a:lstStyle/>
        <a:p>
          <a:endParaRPr lang="ru-RU"/>
        </a:p>
      </dgm:t>
    </dgm:pt>
    <dgm:pt modelId="{3154F08D-ECDF-40B1-A2FF-459A0F8921BC}" type="sibTrans" cxnId="{218DC4ED-A8F2-446C-994F-00E065B14041}">
      <dgm:prSet/>
      <dgm:spPr/>
      <dgm:t>
        <a:bodyPr/>
        <a:lstStyle/>
        <a:p>
          <a:endParaRPr lang="ru-RU"/>
        </a:p>
      </dgm:t>
    </dgm:pt>
    <dgm:pt modelId="{BD4C2DB8-ADE2-4E7B-9AFE-3A9E2BF7C797}">
      <dgm:prSet phldrT="[Текст]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/>
            <a:t>Мартеновский способ</a:t>
          </a:r>
          <a:endParaRPr lang="ru-RU" dirty="0"/>
        </a:p>
      </dgm:t>
    </dgm:pt>
    <dgm:pt modelId="{5BDCAE49-8E28-4C35-BC2D-495C7E2AF944}" type="parTrans" cxnId="{2594B852-C157-4802-846F-E4F7DB4E92A5}">
      <dgm:prSet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ln cap="rnd"/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>
          <a:bevelT w="60000" h="50800"/>
          <a:contourClr>
            <a:schemeClr val="accent6">
              <a:shade val="60000"/>
              <a:satMod val="110000"/>
            </a:schemeClr>
          </a:contourClr>
        </a:sp3d>
      </dgm:spPr>
      <dgm:t>
        <a:bodyPr/>
        <a:lstStyle/>
        <a:p>
          <a:endParaRPr lang="ru-RU"/>
        </a:p>
      </dgm:t>
    </dgm:pt>
    <dgm:pt modelId="{34787A78-2792-49F0-A95B-1E11C8C870AC}" type="sibTrans" cxnId="{2594B852-C157-4802-846F-E4F7DB4E92A5}">
      <dgm:prSet/>
      <dgm:spPr/>
      <dgm:t>
        <a:bodyPr/>
        <a:lstStyle/>
        <a:p>
          <a:endParaRPr lang="ru-RU"/>
        </a:p>
      </dgm:t>
    </dgm:pt>
    <dgm:pt modelId="{FAC1F3CD-B539-4659-9603-F4B094E7E1CB}">
      <dgm:prSet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/>
            <a:t>Термитный способ </a:t>
          </a:r>
          <a:endParaRPr lang="ru-RU" dirty="0"/>
        </a:p>
      </dgm:t>
    </dgm:pt>
    <dgm:pt modelId="{33655879-73ED-4CBA-9E92-9F5BC77F21E4}" type="parTrans" cxnId="{2DDC0F07-2F53-43F0-9C5F-3E0B3A0C5AB7}">
      <dgm:prSet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ln cap="rnd"/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>
          <a:bevelT w="60000" h="50800"/>
          <a:contourClr>
            <a:schemeClr val="accent6">
              <a:shade val="60000"/>
              <a:satMod val="110000"/>
            </a:schemeClr>
          </a:contourClr>
        </a:sp3d>
      </dgm:spPr>
      <dgm:t>
        <a:bodyPr/>
        <a:lstStyle/>
        <a:p>
          <a:endParaRPr lang="ru-RU"/>
        </a:p>
      </dgm:t>
    </dgm:pt>
    <dgm:pt modelId="{78206BA2-F055-49B8-9A2A-DEF0ADBFF98E}" type="sibTrans" cxnId="{2DDC0F07-2F53-43F0-9C5F-3E0B3A0C5AB7}">
      <dgm:prSet/>
      <dgm:spPr/>
      <dgm:t>
        <a:bodyPr/>
        <a:lstStyle/>
        <a:p>
          <a:endParaRPr lang="ru-RU"/>
        </a:p>
      </dgm:t>
    </dgm:pt>
    <dgm:pt modelId="{5F318641-E0C7-4C8C-9D11-6C6013D0C6DE}">
      <dgm:prSet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/>
            <a:t>Доменный способ</a:t>
          </a:r>
          <a:endParaRPr lang="ru-RU" dirty="0"/>
        </a:p>
      </dgm:t>
    </dgm:pt>
    <dgm:pt modelId="{9C62315F-2475-4D7D-989C-1453BD217BB9}" type="parTrans" cxnId="{20E7036D-4221-4AB5-A631-1A368F00E50F}">
      <dgm:prSet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ln cap="rnd"/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>
          <a:bevelT w="60000" h="50800"/>
          <a:contourClr>
            <a:schemeClr val="accent6">
              <a:shade val="60000"/>
              <a:satMod val="110000"/>
            </a:schemeClr>
          </a:contourClr>
        </a:sp3d>
      </dgm:spPr>
      <dgm:t>
        <a:bodyPr/>
        <a:lstStyle/>
        <a:p>
          <a:endParaRPr lang="ru-RU"/>
        </a:p>
      </dgm:t>
    </dgm:pt>
    <dgm:pt modelId="{20D856A8-2437-4A65-A763-F0A68CB0D302}" type="sibTrans" cxnId="{20E7036D-4221-4AB5-A631-1A368F00E50F}">
      <dgm:prSet/>
      <dgm:spPr/>
      <dgm:t>
        <a:bodyPr/>
        <a:lstStyle/>
        <a:p>
          <a:endParaRPr lang="ru-RU"/>
        </a:p>
      </dgm:t>
    </dgm:pt>
    <dgm:pt modelId="{E04A3FFE-1BF0-4D45-B74E-6FC942B87324}">
      <dgm:prSet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/>
            <a:t>Прямое восстановление</a:t>
          </a:r>
          <a:endParaRPr lang="ru-RU" dirty="0"/>
        </a:p>
      </dgm:t>
    </dgm:pt>
    <dgm:pt modelId="{489B0359-D9AA-4BB0-925A-CF55653C5647}" type="parTrans" cxnId="{67112906-AE5A-47BF-A51F-2EB15A424DE8}">
      <dgm:prSet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ln cap="rnd"/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>
          <a:bevelT w="60000" h="50800"/>
          <a:contourClr>
            <a:schemeClr val="accent6">
              <a:shade val="60000"/>
              <a:satMod val="110000"/>
            </a:schemeClr>
          </a:contourClr>
        </a:sp3d>
      </dgm:spPr>
      <dgm:t>
        <a:bodyPr/>
        <a:lstStyle/>
        <a:p>
          <a:endParaRPr lang="ru-RU"/>
        </a:p>
      </dgm:t>
    </dgm:pt>
    <dgm:pt modelId="{6869FAF5-2738-4006-BA8E-008FEFC24A1D}" type="sibTrans" cxnId="{67112906-AE5A-47BF-A51F-2EB15A424DE8}">
      <dgm:prSet/>
      <dgm:spPr/>
      <dgm:t>
        <a:bodyPr/>
        <a:lstStyle/>
        <a:p>
          <a:endParaRPr lang="ru-RU"/>
        </a:p>
      </dgm:t>
    </dgm:pt>
    <dgm:pt modelId="{A0527F94-F725-44D1-AFFB-9D6FE841EDFF}">
      <dgm:prSet phldrT="[Текст]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/>
            <a:t>Конверторный способ</a:t>
          </a:r>
          <a:endParaRPr lang="ru-RU" dirty="0"/>
        </a:p>
      </dgm:t>
    </dgm:pt>
    <dgm:pt modelId="{B375C184-CED6-4C7D-A6D0-25C7D931CD11}" type="sibTrans" cxnId="{343673CC-C884-41D8-9B44-9855A51475A2}">
      <dgm:prSet/>
      <dgm:spPr/>
      <dgm:t>
        <a:bodyPr/>
        <a:lstStyle/>
        <a:p>
          <a:endParaRPr lang="ru-RU"/>
        </a:p>
      </dgm:t>
    </dgm:pt>
    <dgm:pt modelId="{0E223C19-3965-4E99-BEAC-20B623309C4E}" type="parTrans" cxnId="{343673CC-C884-41D8-9B44-9855A51475A2}">
      <dgm:prSet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ln cap="rnd"/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>
          <a:bevelT w="60000" h="50800"/>
          <a:contourClr>
            <a:schemeClr val="accent6">
              <a:shade val="60000"/>
              <a:satMod val="110000"/>
            </a:schemeClr>
          </a:contourClr>
        </a:sp3d>
      </dgm:spPr>
      <dgm:t>
        <a:bodyPr/>
        <a:lstStyle/>
        <a:p>
          <a:endParaRPr lang="ru-RU"/>
        </a:p>
      </dgm:t>
    </dgm:pt>
    <dgm:pt modelId="{6D975E66-0D32-42BC-96D2-5B1E4984D460}">
      <dgm:prSet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/>
            <a:t>Карбонильный способ</a:t>
          </a:r>
          <a:endParaRPr lang="ru-RU" dirty="0"/>
        </a:p>
      </dgm:t>
    </dgm:pt>
    <dgm:pt modelId="{A13CEC1C-F19E-483B-A387-29C418DA4C9F}" type="parTrans" cxnId="{92EF49AC-4D06-42E3-959A-2AAA5898F71A}">
      <dgm:prSet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ln cap="rnd"/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>
          <a:bevelT w="60000" h="50800"/>
          <a:contourClr>
            <a:schemeClr val="accent6">
              <a:shade val="60000"/>
              <a:satMod val="110000"/>
            </a:schemeClr>
          </a:contourClr>
        </a:sp3d>
      </dgm:spPr>
      <dgm:t>
        <a:bodyPr/>
        <a:lstStyle/>
        <a:p>
          <a:endParaRPr lang="ru-RU"/>
        </a:p>
      </dgm:t>
    </dgm:pt>
    <dgm:pt modelId="{585FF055-E32D-4842-949A-37CCD7FCEF6A}" type="sibTrans" cxnId="{92EF49AC-4D06-42E3-959A-2AAA5898F71A}">
      <dgm:prSet/>
      <dgm:spPr/>
      <dgm:t>
        <a:bodyPr/>
        <a:lstStyle/>
        <a:p>
          <a:endParaRPr lang="ru-RU"/>
        </a:p>
      </dgm:t>
    </dgm:pt>
    <dgm:pt modelId="{627D4798-7848-4DA5-AC91-64C64A208031}" type="pres">
      <dgm:prSet presAssocID="{AD018DB4-520E-4BF7-AB98-9FC9DCC5699E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53D2B32-D483-4DC3-BF50-FB092F750A50}" type="pres">
      <dgm:prSet presAssocID="{68598D91-E956-46BC-98B1-AA1F3458E955}" presName="centerShape" presStyleLbl="node0" presStyleIdx="0" presStyleCnt="1" custLinFactNeighborX="1176"/>
      <dgm:spPr/>
      <dgm:t>
        <a:bodyPr/>
        <a:lstStyle/>
        <a:p>
          <a:endParaRPr lang="ru-RU"/>
        </a:p>
      </dgm:t>
    </dgm:pt>
    <dgm:pt modelId="{3C989AD9-41A2-4CD0-9F39-81A5CA8926B1}" type="pres">
      <dgm:prSet presAssocID="{266F64D4-BC17-4C5E-B783-3D384F411C61}" presName="parTrans" presStyleLbl="sibTrans2D1" presStyleIdx="0" presStyleCnt="8" custScaleY="48482"/>
      <dgm:spPr>
        <a:prstGeom prst="rightArrow">
          <a:avLst/>
        </a:prstGeom>
      </dgm:spPr>
      <dgm:t>
        <a:bodyPr/>
        <a:lstStyle/>
        <a:p>
          <a:endParaRPr lang="ru-RU"/>
        </a:p>
      </dgm:t>
    </dgm:pt>
    <dgm:pt modelId="{769A65BE-2F19-4775-82F1-D33189BBAEED}" type="pres">
      <dgm:prSet presAssocID="{266F64D4-BC17-4C5E-B783-3D384F411C61}" presName="connectorText" presStyleLbl="sibTrans2D1" presStyleIdx="0" presStyleCnt="8"/>
      <dgm:spPr/>
      <dgm:t>
        <a:bodyPr/>
        <a:lstStyle/>
        <a:p>
          <a:endParaRPr lang="ru-RU"/>
        </a:p>
      </dgm:t>
    </dgm:pt>
    <dgm:pt modelId="{B91534DF-BB92-4A97-9F54-BB4AC0902844}" type="pres">
      <dgm:prSet presAssocID="{6563E1A7-1D8F-4E01-B5B2-1D92C208577D}" presName="node" presStyleLbl="node1" presStyleIdx="0" presStyleCnt="8" custScaleX="207702" custScaleY="59558" custRadScaleRad="94541" custRadScaleInc="4122">
        <dgm:presLayoutVars>
          <dgm:bulletEnabled val="1"/>
        </dgm:presLayoutVars>
      </dgm:prSet>
      <dgm:spPr>
        <a:prstGeom prst="snip2DiagRect">
          <a:avLst/>
        </a:prstGeom>
      </dgm:spPr>
      <dgm:t>
        <a:bodyPr/>
        <a:lstStyle/>
        <a:p>
          <a:endParaRPr lang="ru-RU"/>
        </a:p>
      </dgm:t>
    </dgm:pt>
    <dgm:pt modelId="{DEED51BF-AFC4-4E2A-9D79-0EC0EBB315C9}" type="pres">
      <dgm:prSet presAssocID="{746334C0-588A-46DE-9F4C-CC8DA9DC99DF}" presName="parTrans" presStyleLbl="sibTrans2D1" presStyleIdx="1" presStyleCnt="8" custAng="20743586" custScaleY="48482" custLinFactNeighborX="-41024" custLinFactNeighborY="-36258"/>
      <dgm:spPr>
        <a:prstGeom prst="rightArrow">
          <a:avLst/>
        </a:prstGeom>
      </dgm:spPr>
      <dgm:t>
        <a:bodyPr/>
        <a:lstStyle/>
        <a:p>
          <a:endParaRPr lang="ru-RU"/>
        </a:p>
      </dgm:t>
    </dgm:pt>
    <dgm:pt modelId="{A18305BD-84E2-449F-A8A6-B41F1410C82F}" type="pres">
      <dgm:prSet presAssocID="{746334C0-588A-46DE-9F4C-CC8DA9DC99DF}" presName="connectorText" presStyleLbl="sibTrans2D1" presStyleIdx="1" presStyleCnt="8"/>
      <dgm:spPr/>
      <dgm:t>
        <a:bodyPr/>
        <a:lstStyle/>
        <a:p>
          <a:endParaRPr lang="ru-RU"/>
        </a:p>
      </dgm:t>
    </dgm:pt>
    <dgm:pt modelId="{60AA1A10-807E-48C4-BBDA-1D60C7BF2707}" type="pres">
      <dgm:prSet presAssocID="{CD54BF04-5322-4685-8DC8-D79198091E7F}" presName="node" presStyleLbl="node1" presStyleIdx="1" presStyleCnt="8" custScaleX="207702" custScaleY="59558" custRadScaleRad="154699" custRadScaleInc="111807">
        <dgm:presLayoutVars>
          <dgm:bulletEnabled val="1"/>
        </dgm:presLayoutVars>
      </dgm:prSet>
      <dgm:spPr>
        <a:prstGeom prst="snip2DiagRect">
          <a:avLst/>
        </a:prstGeom>
      </dgm:spPr>
      <dgm:t>
        <a:bodyPr/>
        <a:lstStyle/>
        <a:p>
          <a:endParaRPr lang="ru-RU"/>
        </a:p>
      </dgm:t>
    </dgm:pt>
    <dgm:pt modelId="{F64EBCA0-E019-4AA9-BA07-1387D3EDDEF4}" type="pres">
      <dgm:prSet presAssocID="{5BDCAE49-8E28-4C35-BC2D-495C7E2AF944}" presName="parTrans" presStyleLbl="sibTrans2D1" presStyleIdx="2" presStyleCnt="8" custScaleY="48482"/>
      <dgm:spPr>
        <a:prstGeom prst="rightArrow">
          <a:avLst/>
        </a:prstGeom>
      </dgm:spPr>
      <dgm:t>
        <a:bodyPr/>
        <a:lstStyle/>
        <a:p>
          <a:endParaRPr lang="ru-RU"/>
        </a:p>
      </dgm:t>
    </dgm:pt>
    <dgm:pt modelId="{CE16BFAE-3C27-4F76-9A67-CAADE39E16CB}" type="pres">
      <dgm:prSet presAssocID="{5BDCAE49-8E28-4C35-BC2D-495C7E2AF944}" presName="connectorText" presStyleLbl="sibTrans2D1" presStyleIdx="2" presStyleCnt="8"/>
      <dgm:spPr/>
      <dgm:t>
        <a:bodyPr/>
        <a:lstStyle/>
        <a:p>
          <a:endParaRPr lang="ru-RU"/>
        </a:p>
      </dgm:t>
    </dgm:pt>
    <dgm:pt modelId="{426725F8-0DBD-4104-9A75-B3167EF3E90E}" type="pres">
      <dgm:prSet presAssocID="{BD4C2DB8-ADE2-4E7B-9AFE-3A9E2BF7C797}" presName="node" presStyleLbl="node1" presStyleIdx="2" presStyleCnt="8" custScaleX="207702" custScaleY="59558" custRadScaleRad="145514">
        <dgm:presLayoutVars>
          <dgm:bulletEnabled val="1"/>
        </dgm:presLayoutVars>
      </dgm:prSet>
      <dgm:spPr>
        <a:prstGeom prst="snip2DiagRect">
          <a:avLst/>
        </a:prstGeom>
      </dgm:spPr>
      <dgm:t>
        <a:bodyPr/>
        <a:lstStyle/>
        <a:p>
          <a:endParaRPr lang="ru-RU"/>
        </a:p>
      </dgm:t>
    </dgm:pt>
    <dgm:pt modelId="{06E808A6-1CAB-45CC-99CF-C9CCBB9154A7}" type="pres">
      <dgm:prSet presAssocID="{0E223C19-3965-4E99-BEAC-20B623309C4E}" presName="parTrans" presStyleLbl="sibTrans2D1" presStyleIdx="3" presStyleCnt="8" custAng="825267" custScaleY="48482" custLinFactNeighborX="-45061" custLinFactNeighborY="49630"/>
      <dgm:spPr>
        <a:prstGeom prst="rightArrow">
          <a:avLst/>
        </a:prstGeom>
      </dgm:spPr>
      <dgm:t>
        <a:bodyPr/>
        <a:lstStyle/>
        <a:p>
          <a:endParaRPr lang="ru-RU"/>
        </a:p>
      </dgm:t>
    </dgm:pt>
    <dgm:pt modelId="{30C62789-CFEF-43F2-BEDE-9F059E9DE2E2}" type="pres">
      <dgm:prSet presAssocID="{0E223C19-3965-4E99-BEAC-20B623309C4E}" presName="connectorText" presStyleLbl="sibTrans2D1" presStyleIdx="3" presStyleCnt="8"/>
      <dgm:spPr/>
      <dgm:t>
        <a:bodyPr/>
        <a:lstStyle/>
        <a:p>
          <a:endParaRPr lang="ru-RU"/>
        </a:p>
      </dgm:t>
    </dgm:pt>
    <dgm:pt modelId="{AE44FF29-CE65-463C-8893-F707DDEFB2B0}" type="pres">
      <dgm:prSet presAssocID="{A0527F94-F725-44D1-AFFB-9D6FE841EDFF}" presName="node" presStyleLbl="node1" presStyleIdx="3" presStyleCnt="8" custScaleX="207702" custScaleY="59558" custRadScaleRad="155923" custRadScaleInc="-106425">
        <dgm:presLayoutVars>
          <dgm:bulletEnabled val="1"/>
        </dgm:presLayoutVars>
      </dgm:prSet>
      <dgm:spPr>
        <a:prstGeom prst="snip2DiagRect">
          <a:avLst/>
        </a:prstGeom>
      </dgm:spPr>
      <dgm:t>
        <a:bodyPr/>
        <a:lstStyle/>
        <a:p>
          <a:endParaRPr lang="ru-RU"/>
        </a:p>
      </dgm:t>
    </dgm:pt>
    <dgm:pt modelId="{974BD13B-5C2A-4D1F-A0AD-0E9334C94BA8}" type="pres">
      <dgm:prSet presAssocID="{33655879-73ED-4CBA-9E92-9F5BC77F21E4}" presName="parTrans" presStyleLbl="sibTrans2D1" presStyleIdx="4" presStyleCnt="8" custScaleY="48482"/>
      <dgm:spPr>
        <a:prstGeom prst="rightArrow">
          <a:avLst/>
        </a:prstGeom>
      </dgm:spPr>
      <dgm:t>
        <a:bodyPr/>
        <a:lstStyle/>
        <a:p>
          <a:endParaRPr lang="ru-RU"/>
        </a:p>
      </dgm:t>
    </dgm:pt>
    <dgm:pt modelId="{8DFA51FE-9AAC-4C4B-A4B3-E84CE41D8DC6}" type="pres">
      <dgm:prSet presAssocID="{33655879-73ED-4CBA-9E92-9F5BC77F21E4}" presName="connectorText" presStyleLbl="sibTrans2D1" presStyleIdx="4" presStyleCnt="8"/>
      <dgm:spPr/>
      <dgm:t>
        <a:bodyPr/>
        <a:lstStyle/>
        <a:p>
          <a:endParaRPr lang="ru-RU"/>
        </a:p>
      </dgm:t>
    </dgm:pt>
    <dgm:pt modelId="{FDAEAFE6-8754-42C0-BEF1-FFD21C4EBB31}" type="pres">
      <dgm:prSet presAssocID="{FAC1F3CD-B539-4659-9603-F4B094E7E1CB}" presName="node" presStyleLbl="node1" presStyleIdx="4" presStyleCnt="8" custScaleX="207702" custScaleY="59558" custRadScaleRad="92935">
        <dgm:presLayoutVars>
          <dgm:bulletEnabled val="1"/>
        </dgm:presLayoutVars>
      </dgm:prSet>
      <dgm:spPr>
        <a:prstGeom prst="snip2DiagRect">
          <a:avLst/>
        </a:prstGeom>
      </dgm:spPr>
      <dgm:t>
        <a:bodyPr/>
        <a:lstStyle/>
        <a:p>
          <a:endParaRPr lang="ru-RU"/>
        </a:p>
      </dgm:t>
    </dgm:pt>
    <dgm:pt modelId="{C603F33A-2F8F-4547-9C60-3D5475CF04C1}" type="pres">
      <dgm:prSet presAssocID="{9C62315F-2475-4D7D-989C-1453BD217BB9}" presName="parTrans" presStyleLbl="sibTrans2D1" presStyleIdx="5" presStyleCnt="8" custAng="20907198" custScaleY="48482" custLinFactNeighborX="39886" custLinFactNeighborY="71280"/>
      <dgm:spPr>
        <a:prstGeom prst="rightArrow">
          <a:avLst/>
        </a:prstGeom>
      </dgm:spPr>
      <dgm:t>
        <a:bodyPr/>
        <a:lstStyle/>
        <a:p>
          <a:endParaRPr lang="ru-RU"/>
        </a:p>
      </dgm:t>
    </dgm:pt>
    <dgm:pt modelId="{CFF76546-9226-4BCE-8BDF-E4CA534073F2}" type="pres">
      <dgm:prSet presAssocID="{9C62315F-2475-4D7D-989C-1453BD217BB9}" presName="connectorText" presStyleLbl="sibTrans2D1" presStyleIdx="5" presStyleCnt="8"/>
      <dgm:spPr/>
      <dgm:t>
        <a:bodyPr/>
        <a:lstStyle/>
        <a:p>
          <a:endParaRPr lang="ru-RU"/>
        </a:p>
      </dgm:t>
    </dgm:pt>
    <dgm:pt modelId="{321B5FD3-E87F-4E59-933E-C4A72E4DC867}" type="pres">
      <dgm:prSet presAssocID="{5F318641-E0C7-4C8C-9D11-6C6013D0C6DE}" presName="node" presStyleLbl="node1" presStyleIdx="5" presStyleCnt="8" custScaleX="207702" custScaleY="59558" custRadScaleRad="151412" custRadScaleInc="109800">
        <dgm:presLayoutVars>
          <dgm:bulletEnabled val="1"/>
        </dgm:presLayoutVars>
      </dgm:prSet>
      <dgm:spPr>
        <a:prstGeom prst="snip2DiagRect">
          <a:avLst/>
        </a:prstGeom>
      </dgm:spPr>
      <dgm:t>
        <a:bodyPr/>
        <a:lstStyle/>
        <a:p>
          <a:endParaRPr lang="ru-RU"/>
        </a:p>
      </dgm:t>
    </dgm:pt>
    <dgm:pt modelId="{DF0990CF-BBD2-44DC-AA58-E4D5AD71D6CE}" type="pres">
      <dgm:prSet presAssocID="{A13CEC1C-F19E-483B-A387-29C418DA4C9F}" presName="parTrans" presStyleLbl="sibTrans2D1" presStyleIdx="6" presStyleCnt="8" custScaleY="48482"/>
      <dgm:spPr>
        <a:prstGeom prst="rightArrow">
          <a:avLst/>
        </a:prstGeom>
      </dgm:spPr>
      <dgm:t>
        <a:bodyPr/>
        <a:lstStyle/>
        <a:p>
          <a:endParaRPr lang="ru-RU"/>
        </a:p>
      </dgm:t>
    </dgm:pt>
    <dgm:pt modelId="{2320CA84-CB7D-42BC-A8D2-ED118E07AB4A}" type="pres">
      <dgm:prSet presAssocID="{A13CEC1C-F19E-483B-A387-29C418DA4C9F}" presName="connectorText" presStyleLbl="sibTrans2D1" presStyleIdx="6" presStyleCnt="8"/>
      <dgm:spPr/>
      <dgm:t>
        <a:bodyPr/>
        <a:lstStyle/>
        <a:p>
          <a:endParaRPr lang="ru-RU"/>
        </a:p>
      </dgm:t>
    </dgm:pt>
    <dgm:pt modelId="{4998D1E5-3D83-45F3-8E55-F963BB62C936}" type="pres">
      <dgm:prSet presAssocID="{6D975E66-0D32-42BC-96D2-5B1E4984D460}" presName="node" presStyleLbl="node1" presStyleIdx="6" presStyleCnt="8" custScaleX="207702" custScaleY="59558" custRadScaleRad="142013">
        <dgm:presLayoutVars>
          <dgm:bulletEnabled val="1"/>
        </dgm:presLayoutVars>
      </dgm:prSet>
      <dgm:spPr>
        <a:prstGeom prst="snip2DiagRect">
          <a:avLst/>
        </a:prstGeom>
      </dgm:spPr>
      <dgm:t>
        <a:bodyPr/>
        <a:lstStyle/>
        <a:p>
          <a:endParaRPr lang="ru-RU"/>
        </a:p>
      </dgm:t>
    </dgm:pt>
    <dgm:pt modelId="{E817E59E-E933-467D-8B29-C0EE691FB237}" type="pres">
      <dgm:prSet presAssocID="{489B0359-D9AA-4BB0-925A-CF55653C5647}" presName="parTrans" presStyleLbl="sibTrans2D1" presStyleIdx="7" presStyleCnt="8" custAng="780619" custScaleY="48482" custLinFactNeighborX="31705" custLinFactNeighborY="-53112"/>
      <dgm:spPr>
        <a:prstGeom prst="rightArrow">
          <a:avLst/>
        </a:prstGeom>
      </dgm:spPr>
      <dgm:t>
        <a:bodyPr/>
        <a:lstStyle/>
        <a:p>
          <a:endParaRPr lang="ru-RU"/>
        </a:p>
      </dgm:t>
    </dgm:pt>
    <dgm:pt modelId="{53E99C6C-C530-48A6-88F4-96840FF5ED13}" type="pres">
      <dgm:prSet presAssocID="{489B0359-D9AA-4BB0-925A-CF55653C5647}" presName="connectorText" presStyleLbl="sibTrans2D1" presStyleIdx="7" presStyleCnt="8"/>
      <dgm:spPr/>
      <dgm:t>
        <a:bodyPr/>
        <a:lstStyle/>
        <a:p>
          <a:endParaRPr lang="ru-RU"/>
        </a:p>
      </dgm:t>
    </dgm:pt>
    <dgm:pt modelId="{3B88AA5D-8FF2-4838-81ED-D9018E85A654}" type="pres">
      <dgm:prSet presAssocID="{E04A3FFE-1BF0-4D45-B74E-6FC942B87324}" presName="node" presStyleLbl="node1" presStyleIdx="7" presStyleCnt="8" custScaleX="207702" custScaleY="59558" custRadScaleRad="151412" custRadScaleInc="-109804">
        <dgm:presLayoutVars>
          <dgm:bulletEnabled val="1"/>
        </dgm:presLayoutVars>
      </dgm:prSet>
      <dgm:spPr>
        <a:prstGeom prst="snip2DiagRect">
          <a:avLst/>
        </a:prstGeom>
      </dgm:spPr>
      <dgm:t>
        <a:bodyPr/>
        <a:lstStyle/>
        <a:p>
          <a:endParaRPr lang="ru-RU"/>
        </a:p>
      </dgm:t>
    </dgm:pt>
  </dgm:ptLst>
  <dgm:cxnLst>
    <dgm:cxn modelId="{951BB8F9-E228-4D93-860E-899522470778}" type="presOf" srcId="{5BDCAE49-8E28-4C35-BC2D-495C7E2AF944}" destId="{F64EBCA0-E019-4AA9-BA07-1387D3EDDEF4}" srcOrd="0" destOrd="0" presId="urn:microsoft.com/office/officeart/2005/8/layout/radial5"/>
    <dgm:cxn modelId="{0A849F4D-42CA-4A92-BFEB-315A1D227036}" type="presOf" srcId="{9C62315F-2475-4D7D-989C-1453BD217BB9}" destId="{C603F33A-2F8F-4547-9C60-3D5475CF04C1}" srcOrd="0" destOrd="0" presId="urn:microsoft.com/office/officeart/2005/8/layout/radial5"/>
    <dgm:cxn modelId="{2594B852-C157-4802-846F-E4F7DB4E92A5}" srcId="{68598D91-E956-46BC-98B1-AA1F3458E955}" destId="{BD4C2DB8-ADE2-4E7B-9AFE-3A9E2BF7C797}" srcOrd="2" destOrd="0" parTransId="{5BDCAE49-8E28-4C35-BC2D-495C7E2AF944}" sibTransId="{34787A78-2792-49F0-A95B-1E11C8C870AC}"/>
    <dgm:cxn modelId="{634980F2-D9DC-4ABD-BA61-E753CF01EDAA}" type="presOf" srcId="{0E223C19-3965-4E99-BEAC-20B623309C4E}" destId="{06E808A6-1CAB-45CC-99CF-C9CCBB9154A7}" srcOrd="0" destOrd="0" presId="urn:microsoft.com/office/officeart/2005/8/layout/radial5"/>
    <dgm:cxn modelId="{44154E76-582C-4CC8-84E6-06472C2C8F24}" type="presOf" srcId="{489B0359-D9AA-4BB0-925A-CF55653C5647}" destId="{E817E59E-E933-467D-8B29-C0EE691FB237}" srcOrd="0" destOrd="0" presId="urn:microsoft.com/office/officeart/2005/8/layout/radial5"/>
    <dgm:cxn modelId="{1031D425-C8B9-4292-A0DD-84F77EDE84E3}" type="presOf" srcId="{5F318641-E0C7-4C8C-9D11-6C6013D0C6DE}" destId="{321B5FD3-E87F-4E59-933E-C4A72E4DC867}" srcOrd="0" destOrd="0" presId="urn:microsoft.com/office/officeart/2005/8/layout/radial5"/>
    <dgm:cxn modelId="{D55DF586-5420-40FD-8742-43FEE1CE806D}" type="presOf" srcId="{489B0359-D9AA-4BB0-925A-CF55653C5647}" destId="{53E99C6C-C530-48A6-88F4-96840FF5ED13}" srcOrd="1" destOrd="0" presId="urn:microsoft.com/office/officeart/2005/8/layout/radial5"/>
    <dgm:cxn modelId="{82E018C4-5643-4A08-AF74-9E378476E2A1}" type="presOf" srcId="{A0527F94-F725-44D1-AFFB-9D6FE841EDFF}" destId="{AE44FF29-CE65-463C-8893-F707DDEFB2B0}" srcOrd="0" destOrd="0" presId="urn:microsoft.com/office/officeart/2005/8/layout/radial5"/>
    <dgm:cxn modelId="{4440DD40-2A09-419F-8788-66E27F42CAA9}" type="presOf" srcId="{5BDCAE49-8E28-4C35-BC2D-495C7E2AF944}" destId="{CE16BFAE-3C27-4F76-9A67-CAADE39E16CB}" srcOrd="1" destOrd="0" presId="urn:microsoft.com/office/officeart/2005/8/layout/radial5"/>
    <dgm:cxn modelId="{584F47C8-09F5-4C90-9862-A58E30184F03}" srcId="{AD018DB4-520E-4BF7-AB98-9FC9DCC5699E}" destId="{68598D91-E956-46BC-98B1-AA1F3458E955}" srcOrd="0" destOrd="0" parTransId="{44B6C468-EE89-4078-80F4-D82546C73D2D}" sibTransId="{A28DB5EE-209F-47F5-A0B7-4ECDB5145B8F}"/>
    <dgm:cxn modelId="{DC4A91B0-9CA9-43ED-B3CB-A79E0EB2C014}" type="presOf" srcId="{A13CEC1C-F19E-483B-A387-29C418DA4C9F}" destId="{DF0990CF-BBD2-44DC-AA58-E4D5AD71D6CE}" srcOrd="0" destOrd="0" presId="urn:microsoft.com/office/officeart/2005/8/layout/radial5"/>
    <dgm:cxn modelId="{69420697-5AE3-4B35-BCE8-2DF427C73D70}" type="presOf" srcId="{CD54BF04-5322-4685-8DC8-D79198091E7F}" destId="{60AA1A10-807E-48C4-BBDA-1D60C7BF2707}" srcOrd="0" destOrd="0" presId="urn:microsoft.com/office/officeart/2005/8/layout/radial5"/>
    <dgm:cxn modelId="{4A87D8B0-E949-4537-B193-49214CE4FAF2}" srcId="{68598D91-E956-46BC-98B1-AA1F3458E955}" destId="{6563E1A7-1D8F-4E01-B5B2-1D92C208577D}" srcOrd="0" destOrd="0" parTransId="{266F64D4-BC17-4C5E-B783-3D384F411C61}" sibTransId="{F9EF4C02-2B42-4EF1-B0A7-ECF8A03BAAC6}"/>
    <dgm:cxn modelId="{67112906-AE5A-47BF-A51F-2EB15A424DE8}" srcId="{68598D91-E956-46BC-98B1-AA1F3458E955}" destId="{E04A3FFE-1BF0-4D45-B74E-6FC942B87324}" srcOrd="7" destOrd="0" parTransId="{489B0359-D9AA-4BB0-925A-CF55653C5647}" sibTransId="{6869FAF5-2738-4006-BA8E-008FEFC24A1D}"/>
    <dgm:cxn modelId="{488221F3-75AB-414F-9BD3-A3AAAB57B1FE}" type="presOf" srcId="{6D975E66-0D32-42BC-96D2-5B1E4984D460}" destId="{4998D1E5-3D83-45F3-8E55-F963BB62C936}" srcOrd="0" destOrd="0" presId="urn:microsoft.com/office/officeart/2005/8/layout/radial5"/>
    <dgm:cxn modelId="{2E3184F4-2942-413C-8340-20D9D68952A4}" type="presOf" srcId="{0E223C19-3965-4E99-BEAC-20B623309C4E}" destId="{30C62789-CFEF-43F2-BEDE-9F059E9DE2E2}" srcOrd="1" destOrd="0" presId="urn:microsoft.com/office/officeart/2005/8/layout/radial5"/>
    <dgm:cxn modelId="{343673CC-C884-41D8-9B44-9855A51475A2}" srcId="{68598D91-E956-46BC-98B1-AA1F3458E955}" destId="{A0527F94-F725-44D1-AFFB-9D6FE841EDFF}" srcOrd="3" destOrd="0" parTransId="{0E223C19-3965-4E99-BEAC-20B623309C4E}" sibTransId="{B375C184-CED6-4C7D-A6D0-25C7D931CD11}"/>
    <dgm:cxn modelId="{2DDC0F07-2F53-43F0-9C5F-3E0B3A0C5AB7}" srcId="{68598D91-E956-46BC-98B1-AA1F3458E955}" destId="{FAC1F3CD-B539-4659-9603-F4B094E7E1CB}" srcOrd="4" destOrd="0" parTransId="{33655879-73ED-4CBA-9E92-9F5BC77F21E4}" sibTransId="{78206BA2-F055-49B8-9A2A-DEF0ADBFF98E}"/>
    <dgm:cxn modelId="{34E2A30A-C657-4A54-B4C0-6A19E3F73F4A}" type="presOf" srcId="{33655879-73ED-4CBA-9E92-9F5BC77F21E4}" destId="{974BD13B-5C2A-4D1F-A0AD-0E9334C94BA8}" srcOrd="0" destOrd="0" presId="urn:microsoft.com/office/officeart/2005/8/layout/radial5"/>
    <dgm:cxn modelId="{6EB0BE25-326C-4317-95C2-AECB24AD76BF}" type="presOf" srcId="{68598D91-E956-46BC-98B1-AA1F3458E955}" destId="{453D2B32-D483-4DC3-BF50-FB092F750A50}" srcOrd="0" destOrd="0" presId="urn:microsoft.com/office/officeart/2005/8/layout/radial5"/>
    <dgm:cxn modelId="{5158219E-16A1-4F3E-8D74-EF5A066ABADC}" type="presOf" srcId="{FAC1F3CD-B539-4659-9603-F4B094E7E1CB}" destId="{FDAEAFE6-8754-42C0-BEF1-FFD21C4EBB31}" srcOrd="0" destOrd="0" presId="urn:microsoft.com/office/officeart/2005/8/layout/radial5"/>
    <dgm:cxn modelId="{CE18E502-19F7-4A41-A5E9-65D93FEB085B}" type="presOf" srcId="{266F64D4-BC17-4C5E-B783-3D384F411C61}" destId="{3C989AD9-41A2-4CD0-9F39-81A5CA8926B1}" srcOrd="0" destOrd="0" presId="urn:microsoft.com/office/officeart/2005/8/layout/radial5"/>
    <dgm:cxn modelId="{6BD061B5-645B-4164-9AEB-F0C435D1D46F}" type="presOf" srcId="{BD4C2DB8-ADE2-4E7B-9AFE-3A9E2BF7C797}" destId="{426725F8-0DBD-4104-9A75-B3167EF3E90E}" srcOrd="0" destOrd="0" presId="urn:microsoft.com/office/officeart/2005/8/layout/radial5"/>
    <dgm:cxn modelId="{92EF49AC-4D06-42E3-959A-2AAA5898F71A}" srcId="{68598D91-E956-46BC-98B1-AA1F3458E955}" destId="{6D975E66-0D32-42BC-96D2-5B1E4984D460}" srcOrd="6" destOrd="0" parTransId="{A13CEC1C-F19E-483B-A387-29C418DA4C9F}" sibTransId="{585FF055-E32D-4842-949A-37CCD7FCEF6A}"/>
    <dgm:cxn modelId="{92C1EBEA-BB00-421B-9F9E-016A6192E1F6}" type="presOf" srcId="{6563E1A7-1D8F-4E01-B5B2-1D92C208577D}" destId="{B91534DF-BB92-4A97-9F54-BB4AC0902844}" srcOrd="0" destOrd="0" presId="urn:microsoft.com/office/officeart/2005/8/layout/radial5"/>
    <dgm:cxn modelId="{5ADB8AA5-0164-4421-9BCD-718ABC2492EE}" type="presOf" srcId="{E04A3FFE-1BF0-4D45-B74E-6FC942B87324}" destId="{3B88AA5D-8FF2-4838-81ED-D9018E85A654}" srcOrd="0" destOrd="0" presId="urn:microsoft.com/office/officeart/2005/8/layout/radial5"/>
    <dgm:cxn modelId="{FEDBE4B2-B9FD-436A-AAA3-930B0C65BCC4}" type="presOf" srcId="{AD018DB4-520E-4BF7-AB98-9FC9DCC5699E}" destId="{627D4798-7848-4DA5-AC91-64C64A208031}" srcOrd="0" destOrd="0" presId="urn:microsoft.com/office/officeart/2005/8/layout/radial5"/>
    <dgm:cxn modelId="{F53C2FA0-626C-42F4-809C-116918CB14DE}" type="presOf" srcId="{266F64D4-BC17-4C5E-B783-3D384F411C61}" destId="{769A65BE-2F19-4775-82F1-D33189BBAEED}" srcOrd="1" destOrd="0" presId="urn:microsoft.com/office/officeart/2005/8/layout/radial5"/>
    <dgm:cxn modelId="{3B03696D-68CD-47AD-A680-77E47C3938EF}" type="presOf" srcId="{33655879-73ED-4CBA-9E92-9F5BC77F21E4}" destId="{8DFA51FE-9AAC-4C4B-A4B3-E84CE41D8DC6}" srcOrd="1" destOrd="0" presId="urn:microsoft.com/office/officeart/2005/8/layout/radial5"/>
    <dgm:cxn modelId="{6D2549D0-3C15-4547-8C12-4E6EFA195F96}" type="presOf" srcId="{A13CEC1C-F19E-483B-A387-29C418DA4C9F}" destId="{2320CA84-CB7D-42BC-A8D2-ED118E07AB4A}" srcOrd="1" destOrd="0" presId="urn:microsoft.com/office/officeart/2005/8/layout/radial5"/>
    <dgm:cxn modelId="{EF9C0F89-1DE7-4414-BD20-C4FFD67D5FE8}" type="presOf" srcId="{746334C0-588A-46DE-9F4C-CC8DA9DC99DF}" destId="{DEED51BF-AFC4-4E2A-9D79-0EC0EBB315C9}" srcOrd="0" destOrd="0" presId="urn:microsoft.com/office/officeart/2005/8/layout/radial5"/>
    <dgm:cxn modelId="{D3D025E9-34B0-42F4-BB88-2E2AD2E91307}" type="presOf" srcId="{9C62315F-2475-4D7D-989C-1453BD217BB9}" destId="{CFF76546-9226-4BCE-8BDF-E4CA534073F2}" srcOrd="1" destOrd="0" presId="urn:microsoft.com/office/officeart/2005/8/layout/radial5"/>
    <dgm:cxn modelId="{3083B1FA-984F-4C36-9D9E-C2C495C08063}" type="presOf" srcId="{746334C0-588A-46DE-9F4C-CC8DA9DC99DF}" destId="{A18305BD-84E2-449F-A8A6-B41F1410C82F}" srcOrd="1" destOrd="0" presId="urn:microsoft.com/office/officeart/2005/8/layout/radial5"/>
    <dgm:cxn modelId="{20E7036D-4221-4AB5-A631-1A368F00E50F}" srcId="{68598D91-E956-46BC-98B1-AA1F3458E955}" destId="{5F318641-E0C7-4C8C-9D11-6C6013D0C6DE}" srcOrd="5" destOrd="0" parTransId="{9C62315F-2475-4D7D-989C-1453BD217BB9}" sibTransId="{20D856A8-2437-4A65-A763-F0A68CB0D302}"/>
    <dgm:cxn modelId="{218DC4ED-A8F2-446C-994F-00E065B14041}" srcId="{68598D91-E956-46BC-98B1-AA1F3458E955}" destId="{CD54BF04-5322-4685-8DC8-D79198091E7F}" srcOrd="1" destOrd="0" parTransId="{746334C0-588A-46DE-9F4C-CC8DA9DC99DF}" sibTransId="{3154F08D-ECDF-40B1-A2FF-459A0F8921BC}"/>
    <dgm:cxn modelId="{26320658-7F4B-4FA5-AD8C-16AEAE016910}" type="presParOf" srcId="{627D4798-7848-4DA5-AC91-64C64A208031}" destId="{453D2B32-D483-4DC3-BF50-FB092F750A50}" srcOrd="0" destOrd="0" presId="urn:microsoft.com/office/officeart/2005/8/layout/radial5"/>
    <dgm:cxn modelId="{8878C048-FE40-4900-80CB-0E3811D4844F}" type="presParOf" srcId="{627D4798-7848-4DA5-AC91-64C64A208031}" destId="{3C989AD9-41A2-4CD0-9F39-81A5CA8926B1}" srcOrd="1" destOrd="0" presId="urn:microsoft.com/office/officeart/2005/8/layout/radial5"/>
    <dgm:cxn modelId="{42A721B7-56C3-470D-8178-EBEB1BBB07AD}" type="presParOf" srcId="{3C989AD9-41A2-4CD0-9F39-81A5CA8926B1}" destId="{769A65BE-2F19-4775-82F1-D33189BBAEED}" srcOrd="0" destOrd="0" presId="urn:microsoft.com/office/officeart/2005/8/layout/radial5"/>
    <dgm:cxn modelId="{5071BD82-9D7F-4B78-9192-0BE841EB3C52}" type="presParOf" srcId="{627D4798-7848-4DA5-AC91-64C64A208031}" destId="{B91534DF-BB92-4A97-9F54-BB4AC0902844}" srcOrd="2" destOrd="0" presId="urn:microsoft.com/office/officeart/2005/8/layout/radial5"/>
    <dgm:cxn modelId="{46575F83-C692-4430-8A23-E6EC8A8F271B}" type="presParOf" srcId="{627D4798-7848-4DA5-AC91-64C64A208031}" destId="{DEED51BF-AFC4-4E2A-9D79-0EC0EBB315C9}" srcOrd="3" destOrd="0" presId="urn:microsoft.com/office/officeart/2005/8/layout/radial5"/>
    <dgm:cxn modelId="{D54C4286-C06F-4F96-89BE-E0A5E7592F4B}" type="presParOf" srcId="{DEED51BF-AFC4-4E2A-9D79-0EC0EBB315C9}" destId="{A18305BD-84E2-449F-A8A6-B41F1410C82F}" srcOrd="0" destOrd="0" presId="urn:microsoft.com/office/officeart/2005/8/layout/radial5"/>
    <dgm:cxn modelId="{28A7D536-F684-43AD-8FE8-770ABE6E26F5}" type="presParOf" srcId="{627D4798-7848-4DA5-AC91-64C64A208031}" destId="{60AA1A10-807E-48C4-BBDA-1D60C7BF2707}" srcOrd="4" destOrd="0" presId="urn:microsoft.com/office/officeart/2005/8/layout/radial5"/>
    <dgm:cxn modelId="{6075CF58-F426-4869-84B9-AB34EA7EB8C9}" type="presParOf" srcId="{627D4798-7848-4DA5-AC91-64C64A208031}" destId="{F64EBCA0-E019-4AA9-BA07-1387D3EDDEF4}" srcOrd="5" destOrd="0" presId="urn:microsoft.com/office/officeart/2005/8/layout/radial5"/>
    <dgm:cxn modelId="{98D9E564-6DBB-46D1-939D-C368F11062ED}" type="presParOf" srcId="{F64EBCA0-E019-4AA9-BA07-1387D3EDDEF4}" destId="{CE16BFAE-3C27-4F76-9A67-CAADE39E16CB}" srcOrd="0" destOrd="0" presId="urn:microsoft.com/office/officeart/2005/8/layout/radial5"/>
    <dgm:cxn modelId="{A2301780-0D62-43CD-AB36-C55EBA450BFB}" type="presParOf" srcId="{627D4798-7848-4DA5-AC91-64C64A208031}" destId="{426725F8-0DBD-4104-9A75-B3167EF3E90E}" srcOrd="6" destOrd="0" presId="urn:microsoft.com/office/officeart/2005/8/layout/radial5"/>
    <dgm:cxn modelId="{2A8B9CCF-2DAD-4D6A-8A4F-35DB1994A937}" type="presParOf" srcId="{627D4798-7848-4DA5-AC91-64C64A208031}" destId="{06E808A6-1CAB-45CC-99CF-C9CCBB9154A7}" srcOrd="7" destOrd="0" presId="urn:microsoft.com/office/officeart/2005/8/layout/radial5"/>
    <dgm:cxn modelId="{435A2226-4EBB-4EB2-B5B6-94E62FC5590C}" type="presParOf" srcId="{06E808A6-1CAB-45CC-99CF-C9CCBB9154A7}" destId="{30C62789-CFEF-43F2-BEDE-9F059E9DE2E2}" srcOrd="0" destOrd="0" presId="urn:microsoft.com/office/officeart/2005/8/layout/radial5"/>
    <dgm:cxn modelId="{C44B834D-423F-4E6B-825B-3E36DF40C6B3}" type="presParOf" srcId="{627D4798-7848-4DA5-AC91-64C64A208031}" destId="{AE44FF29-CE65-463C-8893-F707DDEFB2B0}" srcOrd="8" destOrd="0" presId="urn:microsoft.com/office/officeart/2005/8/layout/radial5"/>
    <dgm:cxn modelId="{31B70814-DAEA-4505-8B05-7981E50DC1D2}" type="presParOf" srcId="{627D4798-7848-4DA5-AC91-64C64A208031}" destId="{974BD13B-5C2A-4D1F-A0AD-0E9334C94BA8}" srcOrd="9" destOrd="0" presId="urn:microsoft.com/office/officeart/2005/8/layout/radial5"/>
    <dgm:cxn modelId="{BC13B2EB-7EDC-4038-B71F-80822663F7DA}" type="presParOf" srcId="{974BD13B-5C2A-4D1F-A0AD-0E9334C94BA8}" destId="{8DFA51FE-9AAC-4C4B-A4B3-E84CE41D8DC6}" srcOrd="0" destOrd="0" presId="urn:microsoft.com/office/officeart/2005/8/layout/radial5"/>
    <dgm:cxn modelId="{A7D7A1A2-F0D5-438E-9024-104891A70C58}" type="presParOf" srcId="{627D4798-7848-4DA5-AC91-64C64A208031}" destId="{FDAEAFE6-8754-42C0-BEF1-FFD21C4EBB31}" srcOrd="10" destOrd="0" presId="urn:microsoft.com/office/officeart/2005/8/layout/radial5"/>
    <dgm:cxn modelId="{C769A6D1-AEA0-4C9D-8053-1951DA595AF6}" type="presParOf" srcId="{627D4798-7848-4DA5-AC91-64C64A208031}" destId="{C603F33A-2F8F-4547-9C60-3D5475CF04C1}" srcOrd="11" destOrd="0" presId="urn:microsoft.com/office/officeart/2005/8/layout/radial5"/>
    <dgm:cxn modelId="{725EE126-CEEB-44C8-9B78-052C2EA760B4}" type="presParOf" srcId="{C603F33A-2F8F-4547-9C60-3D5475CF04C1}" destId="{CFF76546-9226-4BCE-8BDF-E4CA534073F2}" srcOrd="0" destOrd="0" presId="urn:microsoft.com/office/officeart/2005/8/layout/radial5"/>
    <dgm:cxn modelId="{0230965E-6782-4674-8CDD-A82321EBE76F}" type="presParOf" srcId="{627D4798-7848-4DA5-AC91-64C64A208031}" destId="{321B5FD3-E87F-4E59-933E-C4A72E4DC867}" srcOrd="12" destOrd="0" presId="urn:microsoft.com/office/officeart/2005/8/layout/radial5"/>
    <dgm:cxn modelId="{0FE26141-4864-4147-87E7-2191FB4AF06C}" type="presParOf" srcId="{627D4798-7848-4DA5-AC91-64C64A208031}" destId="{DF0990CF-BBD2-44DC-AA58-E4D5AD71D6CE}" srcOrd="13" destOrd="0" presId="urn:microsoft.com/office/officeart/2005/8/layout/radial5"/>
    <dgm:cxn modelId="{5F18A4C7-6D0C-4663-A1B3-3E718B1D4906}" type="presParOf" srcId="{DF0990CF-BBD2-44DC-AA58-E4D5AD71D6CE}" destId="{2320CA84-CB7D-42BC-A8D2-ED118E07AB4A}" srcOrd="0" destOrd="0" presId="urn:microsoft.com/office/officeart/2005/8/layout/radial5"/>
    <dgm:cxn modelId="{A0098D90-0EFE-416A-AAE2-3435026A58C1}" type="presParOf" srcId="{627D4798-7848-4DA5-AC91-64C64A208031}" destId="{4998D1E5-3D83-45F3-8E55-F963BB62C936}" srcOrd="14" destOrd="0" presId="urn:microsoft.com/office/officeart/2005/8/layout/radial5"/>
    <dgm:cxn modelId="{64CE0966-9EF4-4F3E-9F0A-D48FF011B2F2}" type="presParOf" srcId="{627D4798-7848-4DA5-AC91-64C64A208031}" destId="{E817E59E-E933-467D-8B29-C0EE691FB237}" srcOrd="15" destOrd="0" presId="urn:microsoft.com/office/officeart/2005/8/layout/radial5"/>
    <dgm:cxn modelId="{D8D985AC-2D07-4756-B447-D61327C98857}" type="presParOf" srcId="{E817E59E-E933-467D-8B29-C0EE691FB237}" destId="{53E99C6C-C530-48A6-88F4-96840FF5ED13}" srcOrd="0" destOrd="0" presId="urn:microsoft.com/office/officeart/2005/8/layout/radial5"/>
    <dgm:cxn modelId="{0992A270-A30A-42DB-92C0-2A3AA4FE53BD}" type="presParOf" srcId="{627D4798-7848-4DA5-AC91-64C64A208031}" destId="{3B88AA5D-8FF2-4838-81ED-D9018E85A654}" srcOrd="16" destOrd="0" presId="urn:microsoft.com/office/officeart/2005/8/layout/radial5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E5999-E9BB-4AD9-A3A4-ECF49FF548D4}" type="datetimeFigureOut">
              <a:rPr lang="ru-RU" smtClean="0"/>
              <a:pPr/>
              <a:t>03.03.2009</a:t>
            </a:fld>
            <a:endParaRPr 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9B5B95BF-D932-45EF-BB81-B543B195C5C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E5999-E9BB-4AD9-A3A4-ECF49FF548D4}" type="datetimeFigureOut">
              <a:rPr lang="ru-RU" smtClean="0"/>
              <a:pPr/>
              <a:t>03.03.2009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B95BF-D932-45EF-BB81-B543B195C5C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E5999-E9BB-4AD9-A3A4-ECF49FF548D4}" type="datetimeFigureOut">
              <a:rPr lang="ru-RU" smtClean="0"/>
              <a:pPr/>
              <a:t>03.03.2009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B95BF-D932-45EF-BB81-B543B195C5C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E5999-E9BB-4AD9-A3A4-ECF49FF548D4}" type="datetimeFigureOut">
              <a:rPr lang="ru-RU" smtClean="0"/>
              <a:pPr/>
              <a:t>03.03.2009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9B5B95BF-D932-45EF-BB81-B543B195C5C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E5999-E9BB-4AD9-A3A4-ECF49FF548D4}" type="datetimeFigureOut">
              <a:rPr lang="ru-RU" smtClean="0"/>
              <a:pPr/>
              <a:t>03.03.2009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B95BF-D932-45EF-BB81-B543B195C5C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E5999-E9BB-4AD9-A3A4-ECF49FF548D4}" type="datetimeFigureOut">
              <a:rPr lang="ru-RU" smtClean="0"/>
              <a:pPr/>
              <a:t>03.03.2009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B95BF-D932-45EF-BB81-B543B195C5C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E5999-E9BB-4AD9-A3A4-ECF49FF548D4}" type="datetimeFigureOut">
              <a:rPr lang="ru-RU" smtClean="0"/>
              <a:pPr/>
              <a:t>03.03.2009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9B5B95BF-D932-45EF-BB81-B543B195C5C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E5999-E9BB-4AD9-A3A4-ECF49FF548D4}" type="datetimeFigureOut">
              <a:rPr lang="ru-RU" smtClean="0"/>
              <a:pPr/>
              <a:t>03.03.2009</a:t>
            </a:fld>
            <a:endParaRPr lang="ru-RU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B95BF-D932-45EF-BB81-B543B195C5C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E5999-E9BB-4AD9-A3A4-ECF49FF548D4}" type="datetimeFigureOut">
              <a:rPr lang="ru-RU" smtClean="0"/>
              <a:pPr/>
              <a:t>03.03.2009</a:t>
            </a:fld>
            <a:endParaRPr lang="ru-RU" dirty="0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B95BF-D932-45EF-BB81-B543B195C5C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E5999-E9BB-4AD9-A3A4-ECF49FF548D4}" type="datetimeFigureOut">
              <a:rPr lang="ru-RU" smtClean="0"/>
              <a:pPr/>
              <a:t>03.03.2009</a:t>
            </a:fld>
            <a:endParaRPr lang="ru-RU" dirty="0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B95BF-D932-45EF-BB81-B543B195C5C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E5999-E9BB-4AD9-A3A4-ECF49FF548D4}" type="datetimeFigureOut">
              <a:rPr lang="ru-RU" smtClean="0"/>
              <a:pPr/>
              <a:t>03.03.2009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B95BF-D932-45EF-BB81-B543B195C5C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10E5999-E9BB-4AD9-A3A4-ECF49FF548D4}" type="datetimeFigureOut">
              <a:rPr lang="ru-RU" smtClean="0"/>
              <a:pPr/>
              <a:t>03.03.2009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B5B95BF-D932-45EF-BB81-B543B195C5C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428604"/>
            <a:ext cx="7772400" cy="1829761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/>
              <a:t>Черная металлургия</a:t>
            </a:r>
            <a:br>
              <a:rPr lang="ru-RU" sz="4400" dirty="0" smtClean="0"/>
            </a:br>
            <a:r>
              <a:rPr lang="ru-RU" sz="4400" dirty="0" smtClean="0"/>
              <a:t>железо</a:t>
            </a:r>
            <a:endParaRPr lang="ru-RU" sz="4400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381000" y="1928802"/>
            <a:ext cx="8458200" cy="3357586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3200" b="1" dirty="0" smtClean="0"/>
              <a:t>9 класс </a:t>
            </a:r>
          </a:p>
          <a:p>
            <a:pPr algn="ctr">
              <a:lnSpc>
                <a:spcPct val="150000"/>
              </a:lnSpc>
            </a:pPr>
            <a:r>
              <a:rPr lang="ru-RU" sz="3200" b="1" dirty="0" smtClean="0"/>
              <a:t>2009 год</a:t>
            </a:r>
          </a:p>
          <a:p>
            <a:pPr algn="ctr">
              <a:lnSpc>
                <a:spcPct val="150000"/>
              </a:lnSpc>
            </a:pPr>
            <a:r>
              <a:rPr lang="ru-RU" sz="3200" b="1" dirty="0" smtClean="0"/>
              <a:t>Бавыкина Ольга Станиславовна</a:t>
            </a:r>
          </a:p>
          <a:p>
            <a:pPr algn="ctr">
              <a:lnSpc>
                <a:spcPct val="150000"/>
              </a:lnSpc>
            </a:pPr>
            <a:r>
              <a:rPr lang="ru-RU" sz="3200" b="1" dirty="0" err="1" smtClean="0"/>
              <a:t>Скобёлкина</a:t>
            </a:r>
            <a:r>
              <a:rPr lang="ru-RU" sz="3200" b="1" dirty="0" smtClean="0"/>
              <a:t> Елена Николаевны</a:t>
            </a:r>
            <a:endParaRPr lang="ru-RU" sz="32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5357826"/>
            <a:ext cx="8458200" cy="520700"/>
          </a:xfrm>
        </p:spPr>
        <p:txBody>
          <a:bodyPr>
            <a:noAutofit/>
          </a:bodyPr>
          <a:lstStyle/>
          <a:p>
            <a:pPr algn="ctr"/>
            <a:r>
              <a:rPr lang="ru-RU" sz="3600" b="0" dirty="0" smtClean="0"/>
              <a:t>Образцы горных пород</a:t>
            </a:r>
            <a:endParaRPr lang="ru-RU" sz="3600" b="0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42844" y="847504"/>
          <a:ext cx="5286412" cy="3867380"/>
        </p:xfrm>
        <a:graphic>
          <a:graphicData uri="http://schemas.openxmlformats.org/drawingml/2006/table">
            <a:tbl>
              <a:tblPr/>
              <a:tblGrid>
                <a:gridCol w="1585925"/>
                <a:gridCol w="3700487"/>
              </a:tblGrid>
              <a:tr h="554020">
                <a:tc gridSpan="2">
                  <a:txBody>
                    <a:bodyPr/>
                    <a:lstStyle/>
                    <a:p>
                      <a:pPr algn="l" rtl="0" eaLnBrk="1" latinLnBrk="0" hangingPunct="1"/>
                      <a:r>
                        <a:rPr kumimoji="0" lang="ru-RU" sz="2400" b="1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Магнитный железняк</a:t>
                      </a:r>
                      <a:endParaRPr kumimoji="0" lang="ru-RU" sz="2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i="0" u="none" strike="noStrike" kern="1200" dirty="0">
                        <a:solidFill>
                          <a:schemeClr val="tx1"/>
                        </a:solidFill>
                        <a:latin typeface="Franklin Gothic Book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54020"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0" i="0" u="none" strike="noStrike" kern="1200" dirty="0">
                          <a:solidFill>
                            <a:schemeClr val="tx1"/>
                          </a:solidFill>
                          <a:latin typeface="Franklin Gothic Book"/>
                        </a:rPr>
                        <a:t>Формула</a:t>
                      </a:r>
                      <a:endParaRPr lang="ru-RU" sz="1800" b="0" i="0" u="none" strike="noStrike" dirty="0">
                        <a:latin typeface="Arial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200" dirty="0">
                          <a:solidFill>
                            <a:schemeClr val="tx1"/>
                          </a:solidFill>
                          <a:latin typeface="Franklin Gothic Book"/>
                        </a:rPr>
                        <a:t>FeO·Fe</a:t>
                      </a:r>
                      <a:r>
                        <a:rPr lang="en-US" sz="1800" b="0" i="0" u="none" strike="noStrike" kern="1200" baseline="-25000" dirty="0">
                          <a:solidFill>
                            <a:schemeClr val="tx1"/>
                          </a:solidFill>
                          <a:latin typeface="Franklin Gothic Book"/>
                        </a:rPr>
                        <a:t>2</a:t>
                      </a:r>
                      <a:r>
                        <a:rPr lang="en-US" sz="1800" b="0" i="0" u="none" strike="noStrike" kern="1200" dirty="0">
                          <a:solidFill>
                            <a:schemeClr val="tx1"/>
                          </a:solidFill>
                          <a:latin typeface="Franklin Gothic Book"/>
                        </a:rPr>
                        <a:t>O</a:t>
                      </a:r>
                      <a:r>
                        <a:rPr lang="en-US" sz="1800" b="0" i="0" u="none" strike="noStrike" kern="1200" baseline="-25000" dirty="0">
                          <a:solidFill>
                            <a:schemeClr val="tx1"/>
                          </a:solidFill>
                          <a:latin typeface="Franklin Gothic Book"/>
                        </a:rPr>
                        <a:t>3</a:t>
                      </a:r>
                      <a:endParaRPr lang="en-US" sz="1800" b="0" i="0" u="none" strike="noStrike" kern="1200" dirty="0">
                        <a:solidFill>
                          <a:schemeClr val="tx1"/>
                        </a:solidFill>
                        <a:latin typeface="Franklin Gothic Book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54020">
                <a:tc>
                  <a:txBody>
                    <a:bodyPr/>
                    <a:lstStyle/>
                    <a:p>
                      <a:r>
                        <a:rPr lang="ru-RU" dirty="0" smtClean="0"/>
                        <a:t>Цвет</a:t>
                      </a:r>
                      <a:endParaRPr lang="ru-RU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  Железно-чёрный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54020">
                <a:tc>
                  <a:txBody>
                    <a:bodyPr/>
                    <a:lstStyle/>
                    <a:p>
                      <a:r>
                        <a:rPr lang="ru-RU" dirty="0"/>
                        <a:t>Цвет черты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Чёрная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6583">
                <a:tc>
                  <a:txBody>
                    <a:bodyPr/>
                    <a:lstStyle/>
                    <a:p>
                      <a:r>
                        <a:rPr lang="ru-RU" dirty="0"/>
                        <a:t>Блеск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/>
                        <a:t>Металлический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54020">
                <a:tc>
                  <a:txBody>
                    <a:bodyPr/>
                    <a:lstStyle/>
                    <a:p>
                      <a:r>
                        <a:rPr lang="ru-RU" dirty="0"/>
                        <a:t>Прозрачность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Непрозрачен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6583">
                <a:tc>
                  <a:txBody>
                    <a:bodyPr/>
                    <a:lstStyle/>
                    <a:p>
                      <a:r>
                        <a:rPr lang="ru-RU" dirty="0"/>
                        <a:t>Твёрдость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/>
                        <a:t>5,5 — 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6583">
                <a:tc>
                  <a:txBody>
                    <a:bodyPr/>
                    <a:lstStyle/>
                    <a:p>
                      <a:r>
                        <a:rPr lang="ru-RU" dirty="0"/>
                        <a:t>Плотность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4,9 — 5,2 г/см³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0" name="Содержимое 9" descr="622px-Hematite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929058" y="1000108"/>
            <a:ext cx="4984930" cy="373869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373174"/>
            <a:ext cx="8686800" cy="841248"/>
          </a:xfrm>
        </p:spPr>
        <p:txBody>
          <a:bodyPr/>
          <a:lstStyle/>
          <a:p>
            <a:pPr algn="r"/>
            <a:r>
              <a:rPr lang="ru-RU" dirty="0" smtClean="0"/>
              <a:t>Физические свойства </a:t>
            </a:r>
            <a:endParaRPr lang="ru-RU" dirty="0"/>
          </a:p>
        </p:txBody>
      </p:sp>
      <p:pic>
        <p:nvPicPr>
          <p:cNvPr id="3" name="Рисунок 2" descr="me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6" y="1928802"/>
            <a:ext cx="3172546" cy="3786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500562" y="1785923"/>
          <a:ext cx="4214842" cy="40837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07421"/>
                <a:gridCol w="2107421"/>
              </a:tblGrid>
              <a:tr h="540888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Температура плавления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1535</a:t>
                      </a:r>
                      <a:endParaRPr lang="ru-RU" dirty="0"/>
                    </a:p>
                  </a:txBody>
                  <a:tcPr/>
                </a:tc>
              </a:tr>
              <a:tr h="540888">
                <a:tc>
                  <a:txBody>
                    <a:bodyPr/>
                    <a:lstStyle/>
                    <a:p>
                      <a:r>
                        <a:rPr lang="ru-RU" dirty="0" smtClean="0"/>
                        <a:t>Температура кипения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2750</a:t>
                      </a:r>
                      <a:endParaRPr lang="ru-RU" dirty="0"/>
                    </a:p>
                  </a:txBody>
                  <a:tcPr/>
                </a:tc>
              </a:tr>
              <a:tr h="540888">
                <a:tc>
                  <a:txBody>
                    <a:bodyPr/>
                    <a:lstStyle/>
                    <a:p>
                      <a:r>
                        <a:rPr lang="ru-RU" dirty="0" smtClean="0"/>
                        <a:t>Плотность  г</a:t>
                      </a:r>
                      <a:r>
                        <a:rPr lang="en-US" dirty="0" smtClean="0"/>
                        <a:t>/</a:t>
                      </a:r>
                      <a:r>
                        <a:rPr lang="ru-RU" dirty="0" smtClean="0"/>
                        <a:t>см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7,87</a:t>
                      </a:r>
                      <a:endParaRPr lang="ru-RU" dirty="0"/>
                    </a:p>
                  </a:txBody>
                  <a:tcPr/>
                </a:tc>
              </a:tr>
              <a:tr h="540888">
                <a:tc>
                  <a:txBody>
                    <a:bodyPr/>
                    <a:lstStyle/>
                    <a:p>
                      <a:r>
                        <a:rPr lang="ru-RU" dirty="0" smtClean="0"/>
                        <a:t>Твёрдость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</a:tr>
              <a:tr h="540888">
                <a:tc>
                  <a:txBody>
                    <a:bodyPr/>
                    <a:lstStyle/>
                    <a:p>
                      <a:r>
                        <a:rPr lang="ru-RU" dirty="0" smtClean="0"/>
                        <a:t>Цвет</a:t>
                      </a:r>
                      <a:r>
                        <a:rPr lang="ru-RU" baseline="0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Серебристо-серый</a:t>
                      </a:r>
                      <a:endParaRPr lang="ru-RU" dirty="0"/>
                    </a:p>
                  </a:txBody>
                  <a:tcPr/>
                </a:tc>
              </a:tr>
              <a:tr h="540888">
                <a:tc>
                  <a:txBody>
                    <a:bodyPr/>
                    <a:lstStyle/>
                    <a:p>
                      <a:r>
                        <a:rPr lang="ru-RU" dirty="0" smtClean="0"/>
                        <a:t>Блеск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Металлический </a:t>
                      </a:r>
                      <a:endParaRPr lang="ru-RU" dirty="0"/>
                    </a:p>
                  </a:txBody>
                  <a:tcPr/>
                </a:tc>
              </a:tr>
              <a:tr h="540888">
                <a:tc gridSpan="2">
                  <a:txBody>
                    <a:bodyPr/>
                    <a:lstStyle/>
                    <a:p>
                      <a:r>
                        <a:rPr lang="ru-RU" dirty="0" smtClean="0"/>
                        <a:t>Тепло и электропроводный металл, пластичен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5918" y="3000372"/>
            <a:ext cx="6357982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Fe</a:t>
            </a:r>
            <a:r>
              <a:rPr lang="ru-RU" sz="2800" dirty="0" smtClean="0"/>
              <a:t>+</a:t>
            </a:r>
            <a:r>
              <a:rPr lang="en-US" sz="2800" dirty="0" smtClean="0"/>
              <a:t>O</a:t>
            </a:r>
            <a:r>
              <a:rPr lang="ru-RU" sz="2800" baseline="-25000" dirty="0" smtClean="0"/>
              <a:t>2    </a:t>
            </a:r>
            <a:r>
              <a:rPr lang="en-US" sz="2800" baseline="-25000" dirty="0" smtClean="0"/>
              <a:t>    </a:t>
            </a:r>
            <a:r>
              <a:rPr lang="en-US" sz="2800" dirty="0" smtClean="0"/>
              <a:t>Fe</a:t>
            </a:r>
            <a:r>
              <a:rPr lang="ru-RU" sz="2800" baseline="-25000" dirty="0" smtClean="0"/>
              <a:t>2</a:t>
            </a:r>
            <a:r>
              <a:rPr lang="en-US" sz="2800" dirty="0" smtClean="0"/>
              <a:t>O</a:t>
            </a:r>
            <a:r>
              <a:rPr lang="en-US" sz="2800" baseline="-25000" dirty="0" smtClean="0"/>
              <a:t>3</a:t>
            </a:r>
            <a:r>
              <a:rPr lang="en-US" sz="2800" dirty="0" smtClean="0"/>
              <a:t> – </a:t>
            </a:r>
            <a:r>
              <a:rPr lang="ru-RU" sz="2800" dirty="0" smtClean="0"/>
              <a:t>коррозия металлов</a:t>
            </a:r>
            <a:endParaRPr lang="en-US" sz="2800" baseline="-25000" dirty="0" smtClean="0"/>
          </a:p>
          <a:p>
            <a:endParaRPr lang="en-US" sz="2800" baseline="-25000" dirty="0" smtClean="0"/>
          </a:p>
          <a:p>
            <a:r>
              <a:rPr lang="en-US" sz="2800" dirty="0" smtClean="0"/>
              <a:t>Fe</a:t>
            </a:r>
            <a:r>
              <a:rPr lang="ru-RU" sz="2800" dirty="0" smtClean="0"/>
              <a:t>+</a:t>
            </a:r>
            <a:r>
              <a:rPr lang="en-US" sz="2800" dirty="0" smtClean="0"/>
              <a:t>H</a:t>
            </a:r>
            <a:r>
              <a:rPr lang="ru-RU" sz="2800" baseline="-25000" dirty="0" smtClean="0"/>
              <a:t>2</a:t>
            </a:r>
            <a:r>
              <a:rPr lang="en-US" sz="2800" dirty="0" smtClean="0"/>
              <a:t>O</a:t>
            </a:r>
            <a:r>
              <a:rPr lang="ru-RU" sz="2800" baseline="-25000" dirty="0" smtClean="0"/>
              <a:t>   </a:t>
            </a:r>
            <a:r>
              <a:rPr lang="en-US" sz="2800" baseline="50000" dirty="0" smtClean="0"/>
              <a:t>t</a:t>
            </a:r>
            <a:r>
              <a:rPr lang="ru-RU" sz="2800" baseline="-25000" dirty="0" smtClean="0"/>
              <a:t> </a:t>
            </a:r>
            <a:r>
              <a:rPr lang="en-US" sz="2800" baseline="-25000" dirty="0" smtClean="0"/>
              <a:t>    </a:t>
            </a:r>
            <a:r>
              <a:rPr lang="en-US" sz="2800" dirty="0" smtClean="0"/>
              <a:t>Fe</a:t>
            </a:r>
            <a:r>
              <a:rPr lang="ru-RU" sz="2800" baseline="-25000" dirty="0" smtClean="0"/>
              <a:t>2</a:t>
            </a:r>
            <a:r>
              <a:rPr lang="en-US" sz="2800" dirty="0" smtClean="0"/>
              <a:t>O</a:t>
            </a:r>
            <a:r>
              <a:rPr lang="en-US" sz="2800" baseline="-25000" dirty="0" smtClean="0"/>
              <a:t>3</a:t>
            </a:r>
            <a:r>
              <a:rPr lang="en-US" sz="2800" dirty="0" smtClean="0"/>
              <a:t>+H</a:t>
            </a:r>
            <a:r>
              <a:rPr lang="en-US" sz="2800" baseline="-25000" dirty="0" smtClean="0"/>
              <a:t>2</a:t>
            </a:r>
            <a:endParaRPr lang="en-US" sz="2800" baseline="-25000" dirty="0" smtClean="0"/>
          </a:p>
          <a:p>
            <a:endParaRPr lang="en-US" sz="2800" baseline="-25000" dirty="0" smtClean="0"/>
          </a:p>
          <a:p>
            <a:r>
              <a:rPr lang="en-US" sz="2800" dirty="0" smtClean="0"/>
              <a:t>Fe</a:t>
            </a:r>
            <a:r>
              <a:rPr lang="ru-RU" sz="2800" dirty="0" smtClean="0"/>
              <a:t>+</a:t>
            </a:r>
            <a:r>
              <a:rPr lang="en-US" sz="2800" dirty="0" err="1" smtClean="0"/>
              <a:t>HCl</a:t>
            </a:r>
            <a:r>
              <a:rPr lang="ru-RU" sz="2800" baseline="-25000" dirty="0" smtClean="0"/>
              <a:t>    </a:t>
            </a:r>
            <a:r>
              <a:rPr lang="en-US" sz="2800" baseline="-25000" dirty="0" smtClean="0"/>
              <a:t>     </a:t>
            </a:r>
            <a:r>
              <a:rPr lang="ru-RU" sz="2800" baseline="-25000" dirty="0" smtClean="0"/>
              <a:t> </a:t>
            </a:r>
            <a:r>
              <a:rPr lang="en-US" sz="2800" dirty="0" err="1" smtClean="0"/>
              <a:t>FeCl</a:t>
            </a:r>
            <a:r>
              <a:rPr lang="ru-RU" sz="2800" baseline="-25000" dirty="0" smtClean="0"/>
              <a:t>2</a:t>
            </a:r>
            <a:r>
              <a:rPr lang="en-US" sz="2800" baseline="-25000" dirty="0" smtClean="0"/>
              <a:t> </a:t>
            </a:r>
            <a:r>
              <a:rPr lang="en-US" sz="2800" dirty="0" smtClean="0"/>
              <a:t>+H</a:t>
            </a:r>
            <a:r>
              <a:rPr lang="en-US" sz="2800" baseline="-25000" dirty="0" smtClean="0"/>
              <a:t>2</a:t>
            </a:r>
            <a:endParaRPr lang="en-US" sz="2800" baseline="-25000" dirty="0" smtClean="0"/>
          </a:p>
          <a:p>
            <a:endParaRPr lang="en-US" baseline="-25000" dirty="0" smtClean="0"/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2857488" y="3286124"/>
            <a:ext cx="369650" cy="17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3071802" y="4000504"/>
            <a:ext cx="369650" cy="17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3071802" y="4714884"/>
            <a:ext cx="369650" cy="17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357290" y="1071546"/>
            <a:ext cx="65008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/>
              <a:t>Уравняйте схемы реакций отражающих</a:t>
            </a:r>
          </a:p>
          <a:p>
            <a:r>
              <a:rPr lang="ru-RU" sz="2400" b="1" i="1" dirty="0" smtClean="0"/>
              <a:t> химические свойства железа и определите тип </a:t>
            </a:r>
          </a:p>
          <a:p>
            <a:r>
              <a:rPr lang="ru-RU" sz="2400" b="1" i="1" dirty="0" smtClean="0"/>
              <a:t>химической </a:t>
            </a:r>
            <a:r>
              <a:rPr lang="ru-RU" sz="2400" b="1" i="1" dirty="0" smtClean="0"/>
              <a:t>реакции: </a:t>
            </a:r>
            <a:endParaRPr lang="ru-RU" sz="2400" b="1" i="1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1357290" y="3000372"/>
            <a:ext cx="6715172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4</a:t>
            </a:r>
            <a:r>
              <a:rPr lang="en-US" sz="2800" dirty="0" smtClean="0"/>
              <a:t>Fe</a:t>
            </a:r>
            <a:r>
              <a:rPr lang="ru-RU" sz="2800" dirty="0" smtClean="0"/>
              <a:t>+3</a:t>
            </a:r>
            <a:r>
              <a:rPr lang="en-US" sz="2800" dirty="0" smtClean="0"/>
              <a:t>O</a:t>
            </a:r>
            <a:r>
              <a:rPr lang="ru-RU" sz="2800" baseline="-25000" dirty="0" smtClean="0"/>
              <a:t>2    </a:t>
            </a:r>
            <a:r>
              <a:rPr lang="en-US" sz="2800" baseline="-25000" dirty="0" smtClean="0"/>
              <a:t>    </a:t>
            </a:r>
            <a:r>
              <a:rPr lang="ru-RU" sz="2800" baseline="-25000" dirty="0" smtClean="0"/>
              <a:t> </a:t>
            </a:r>
            <a:r>
              <a:rPr lang="ru-RU" sz="2800" dirty="0" smtClean="0"/>
              <a:t>2</a:t>
            </a:r>
            <a:r>
              <a:rPr lang="en-US" sz="2800" dirty="0" smtClean="0"/>
              <a:t>Fe</a:t>
            </a:r>
            <a:r>
              <a:rPr lang="ru-RU" sz="2800" baseline="-25000" dirty="0" smtClean="0"/>
              <a:t>2</a:t>
            </a:r>
            <a:r>
              <a:rPr lang="en-US" sz="2800" dirty="0" smtClean="0"/>
              <a:t>O</a:t>
            </a:r>
            <a:r>
              <a:rPr lang="en-US" sz="2800" baseline="-25000" dirty="0" smtClean="0"/>
              <a:t>3</a:t>
            </a:r>
            <a:r>
              <a:rPr lang="en-US" sz="2800" dirty="0" smtClean="0"/>
              <a:t> </a:t>
            </a:r>
            <a:r>
              <a:rPr lang="ru-RU" sz="2800" dirty="0" smtClean="0"/>
              <a:t>   соединение</a:t>
            </a:r>
            <a:endParaRPr lang="en-US" sz="2800" baseline="-25000" dirty="0" smtClean="0"/>
          </a:p>
          <a:p>
            <a:endParaRPr lang="en-US" sz="2800" baseline="-25000" dirty="0" smtClean="0"/>
          </a:p>
          <a:p>
            <a:r>
              <a:rPr lang="ru-RU" sz="2800" dirty="0" smtClean="0"/>
              <a:t>2</a:t>
            </a:r>
            <a:r>
              <a:rPr lang="en-US" sz="2800" dirty="0" smtClean="0"/>
              <a:t>Fe</a:t>
            </a:r>
            <a:r>
              <a:rPr lang="ru-RU" sz="2800" dirty="0" smtClean="0"/>
              <a:t>+3</a:t>
            </a:r>
            <a:r>
              <a:rPr lang="en-US" sz="2800" dirty="0" smtClean="0"/>
              <a:t>H</a:t>
            </a:r>
            <a:r>
              <a:rPr lang="ru-RU" sz="2800" baseline="-25000" dirty="0" smtClean="0"/>
              <a:t>2</a:t>
            </a:r>
            <a:r>
              <a:rPr lang="en-US" sz="2800" dirty="0" smtClean="0"/>
              <a:t>O</a:t>
            </a:r>
            <a:r>
              <a:rPr lang="ru-RU" sz="2800" baseline="-25000" dirty="0" smtClean="0"/>
              <a:t>    </a:t>
            </a:r>
            <a:r>
              <a:rPr lang="en-US" sz="2800" baseline="50000" dirty="0" smtClean="0"/>
              <a:t>t</a:t>
            </a:r>
            <a:r>
              <a:rPr lang="ru-RU" sz="2800" baseline="-25000" dirty="0" smtClean="0"/>
              <a:t> </a:t>
            </a:r>
            <a:r>
              <a:rPr lang="en-US" sz="2800" baseline="-25000" dirty="0" smtClean="0"/>
              <a:t>    </a:t>
            </a:r>
            <a:r>
              <a:rPr lang="en-US" sz="2800" dirty="0" smtClean="0"/>
              <a:t>Fe</a:t>
            </a:r>
            <a:r>
              <a:rPr lang="ru-RU" sz="2800" baseline="-25000" dirty="0" smtClean="0"/>
              <a:t>2</a:t>
            </a:r>
            <a:r>
              <a:rPr lang="en-US" sz="2800" dirty="0" smtClean="0"/>
              <a:t>O</a:t>
            </a:r>
            <a:r>
              <a:rPr lang="en-US" sz="2800" baseline="-25000" dirty="0" smtClean="0"/>
              <a:t>3</a:t>
            </a:r>
            <a:r>
              <a:rPr lang="en-US" sz="2800" dirty="0" smtClean="0"/>
              <a:t>+</a:t>
            </a:r>
            <a:r>
              <a:rPr lang="ru-RU" sz="2800" dirty="0" smtClean="0"/>
              <a:t>3</a:t>
            </a:r>
            <a:r>
              <a:rPr lang="en-US" sz="2800" dirty="0" smtClean="0"/>
              <a:t>H</a:t>
            </a:r>
            <a:r>
              <a:rPr lang="en-US" sz="2800" baseline="-25000" dirty="0" smtClean="0"/>
              <a:t>2</a:t>
            </a:r>
            <a:r>
              <a:rPr lang="ru-RU" sz="2800" baseline="-25000" dirty="0" smtClean="0"/>
              <a:t>    </a:t>
            </a:r>
            <a:r>
              <a:rPr lang="ru-RU" sz="2800" dirty="0" smtClean="0"/>
              <a:t>замещение</a:t>
            </a:r>
            <a:endParaRPr lang="en-US" sz="2800" baseline="-25000" dirty="0" smtClean="0"/>
          </a:p>
          <a:p>
            <a:endParaRPr lang="en-US" sz="2800" baseline="-25000" dirty="0" smtClean="0"/>
          </a:p>
          <a:p>
            <a:r>
              <a:rPr lang="en-US" sz="2800" dirty="0" smtClean="0"/>
              <a:t>Fe</a:t>
            </a:r>
            <a:r>
              <a:rPr lang="ru-RU" sz="2800" dirty="0" smtClean="0"/>
              <a:t>+2</a:t>
            </a:r>
            <a:r>
              <a:rPr lang="en-US" sz="2800" dirty="0" err="1" smtClean="0"/>
              <a:t>HCl</a:t>
            </a:r>
            <a:r>
              <a:rPr lang="ru-RU" sz="2800" baseline="-25000" dirty="0" smtClean="0"/>
              <a:t>    </a:t>
            </a:r>
            <a:r>
              <a:rPr lang="en-US" sz="2800" baseline="-25000" dirty="0" smtClean="0"/>
              <a:t>     </a:t>
            </a:r>
            <a:r>
              <a:rPr lang="ru-RU" sz="2800" baseline="-25000" dirty="0" smtClean="0"/>
              <a:t> </a:t>
            </a:r>
            <a:r>
              <a:rPr lang="en-US" sz="2800" dirty="0" err="1" smtClean="0"/>
              <a:t>FeCl</a:t>
            </a:r>
            <a:r>
              <a:rPr lang="ru-RU" sz="2800" baseline="-25000" dirty="0" smtClean="0"/>
              <a:t>2</a:t>
            </a:r>
            <a:r>
              <a:rPr lang="en-US" sz="2800" baseline="-25000" dirty="0" smtClean="0"/>
              <a:t> </a:t>
            </a:r>
            <a:r>
              <a:rPr lang="en-US" sz="2800" dirty="0" smtClean="0"/>
              <a:t>+H</a:t>
            </a:r>
            <a:r>
              <a:rPr lang="en-US" sz="2800" baseline="-25000" dirty="0" smtClean="0"/>
              <a:t>2</a:t>
            </a:r>
            <a:r>
              <a:rPr lang="ru-RU" sz="2800" baseline="-25000" dirty="0" smtClean="0"/>
              <a:t>     </a:t>
            </a:r>
            <a:r>
              <a:rPr lang="ru-RU" sz="2800" dirty="0" smtClean="0"/>
              <a:t>замещение</a:t>
            </a:r>
            <a:endParaRPr lang="en-US" sz="2800" baseline="-25000" dirty="0" smtClean="0"/>
          </a:p>
          <a:p>
            <a:endParaRPr lang="en-US" baseline="-25000" dirty="0" smtClean="0"/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2845028" y="3286124"/>
            <a:ext cx="369650" cy="17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3130780" y="4000504"/>
            <a:ext cx="369650" cy="17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2857488" y="4714884"/>
            <a:ext cx="369650" cy="17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794" y="428604"/>
            <a:ext cx="8686800" cy="1143008"/>
          </a:xfrm>
        </p:spPr>
        <p:txBody>
          <a:bodyPr>
            <a:noAutofit/>
          </a:bodyPr>
          <a:lstStyle/>
          <a:p>
            <a:pPr algn="r"/>
            <a:r>
              <a:rPr lang="ru-RU" dirty="0" smtClean="0"/>
              <a:t>Способы получения железа </a:t>
            </a:r>
            <a:br>
              <a:rPr lang="ru-RU" dirty="0" smtClean="0"/>
            </a:br>
            <a:r>
              <a:rPr lang="ru-RU" dirty="0" smtClean="0"/>
              <a:t>и его сплавов</a:t>
            </a:r>
          </a:p>
        </p:txBody>
      </p:sp>
      <p:graphicFrame>
        <p:nvGraphicFramePr>
          <p:cNvPr id="5" name="Схема 4"/>
          <p:cNvGraphicFramePr/>
          <p:nvPr/>
        </p:nvGraphicFramePr>
        <p:xfrm>
          <a:off x="0" y="1571588"/>
          <a:ext cx="9144000" cy="5286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53D2B32-D483-4DC3-BF50-FB092F750A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C989AD9-41A2-4CD0-9F39-81A5CA8926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91534DF-BB92-4A97-9F54-BB4AC09028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EED51BF-AFC4-4E2A-9D79-0EC0EBB315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0AA1A10-807E-48C4-BBDA-1D60C7BF27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64EBCA0-E019-4AA9-BA07-1387D3EDDE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26725F8-0DBD-4104-9A75-B3167EF3E9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6E808A6-1CAB-45CC-99CF-C9CCBB9154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E44FF29-CE65-463C-8893-F707DDEFB2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74BD13B-5C2A-4D1F-A0AD-0E9334C94B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DAEAFE6-8754-42C0-BEF1-FFD21C4EBB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603F33A-2F8F-4547-9C60-3D5475CF04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21B5FD3-E87F-4E59-933E-C4A72E4DC8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22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F0990CF-BBD2-44DC-AA58-E4D5AD71D6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22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998D1E5-3D83-45F3-8E55-F963BB62C9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817E59E-E933-467D-8B29-C0EE691FB2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B88AA5D-8FF2-4838-81ED-D9018E85A6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Sub>
          <a:bldDgm bld="lvlOne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43512"/>
            <a:ext cx="8458200" cy="1285884"/>
          </a:xfrm>
        </p:spPr>
        <p:txBody>
          <a:bodyPr>
            <a:normAutofit/>
          </a:bodyPr>
          <a:lstStyle/>
          <a:p>
            <a:pPr lvl="0" algn="r"/>
            <a:r>
              <a:rPr lang="ru-RU" sz="3600" b="0" dirty="0" smtClean="0"/>
              <a:t>Доменный способ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57158" y="557226"/>
            <a:ext cx="3008313" cy="4800600"/>
          </a:xfrm>
        </p:spPr>
        <p:txBody>
          <a:bodyPr>
            <a:normAutofit/>
          </a:bodyPr>
          <a:lstStyle/>
          <a:p>
            <a:r>
              <a:rPr lang="ru-RU" sz="1800" b="1" dirty="0" smtClean="0"/>
              <a:t>Выплавка чугуна (сплава железа с углеводородом) производится в доменных печах или домнах. Это сложное сооружение объёмом 5000 м высотой 80 м с внутренней обкладкой из огнеупорного кирпича и стальным внешним кожухом. Верхняя половина домны называется шахтой, верхнее отверстие – колошником, самая широкая часть – распаром, нижняя част – горном.  </a:t>
            </a:r>
          </a:p>
        </p:txBody>
      </p:sp>
      <p:pic>
        <p:nvPicPr>
          <p:cNvPr id="5" name="Содержимое 4" descr="Безимени-1.t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571875" y="1197547"/>
            <a:ext cx="5340350" cy="3303023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286388"/>
            <a:ext cx="8458200" cy="1285884"/>
          </a:xfrm>
        </p:spPr>
        <p:txBody>
          <a:bodyPr>
            <a:normAutofit/>
          </a:bodyPr>
          <a:lstStyle/>
          <a:p>
            <a:pPr algn="r"/>
            <a:r>
              <a:rPr lang="ru-RU" sz="3600" b="0" dirty="0" smtClean="0"/>
              <a:t>Мартеновский способ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57158" y="557226"/>
            <a:ext cx="3071834" cy="4800600"/>
          </a:xfrm>
        </p:spPr>
        <p:txBody>
          <a:bodyPr>
            <a:normAutofit/>
          </a:bodyPr>
          <a:lstStyle/>
          <a:p>
            <a:r>
              <a:rPr lang="ru-RU" sz="1800" b="1" dirty="0" smtClean="0"/>
              <a:t>При мартеновском способе сталь получают в так называемых пламенных регенеративных мартеновских печах из чугуна. Основное преимущество заключается в том, что процесс переработки чугуна в сталь можно легко контролировать и получать сталь различных марок. В мартеновских печах удобно перерабатывать и железный лом. </a:t>
            </a:r>
          </a:p>
        </p:txBody>
      </p:sp>
      <p:pic>
        <p:nvPicPr>
          <p:cNvPr id="5" name="Содержимое 4" descr="Безимени-1.t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781298" y="1197547"/>
            <a:ext cx="4921504" cy="3303023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500702"/>
            <a:ext cx="8458200" cy="1285884"/>
          </a:xfrm>
        </p:spPr>
        <p:txBody>
          <a:bodyPr>
            <a:normAutofit fontScale="90000"/>
          </a:bodyPr>
          <a:lstStyle/>
          <a:p>
            <a:pPr algn="r"/>
            <a:r>
              <a:rPr lang="ru-RU" sz="4000" b="0" dirty="0" smtClean="0"/>
              <a:t>Конверторный способ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57158" y="557226"/>
            <a:ext cx="3008313" cy="4800600"/>
          </a:xfrm>
        </p:spPr>
        <p:txBody>
          <a:bodyPr>
            <a:normAutofit/>
          </a:bodyPr>
          <a:lstStyle/>
          <a:p>
            <a:r>
              <a:rPr lang="ru-RU" sz="1800" b="1" dirty="0" smtClean="0"/>
              <a:t>При конверторном способе расплавленный чугун поступает в специальный конверт – большой металлический сосуд, выложенный изнутри огнеупорным кирпичом.  Через конвертор продувается воздух, обогащенный кислородом. При этом происходит выгорание (окисление) примесей. Это очень производительный  процесс, позволяющий за 20 минут получить  до 20 т высококачественной  стали.</a:t>
            </a:r>
          </a:p>
        </p:txBody>
      </p:sp>
      <p:pic>
        <p:nvPicPr>
          <p:cNvPr id="5" name="Содержимое 4" descr="Безимени-1.t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714744" y="1135042"/>
            <a:ext cx="4921504" cy="3079776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500702"/>
            <a:ext cx="8458200" cy="1285884"/>
          </a:xfrm>
        </p:spPr>
        <p:txBody>
          <a:bodyPr>
            <a:normAutofit fontScale="90000"/>
          </a:bodyPr>
          <a:lstStyle/>
          <a:p>
            <a:pPr lvl="0" algn="r"/>
            <a:r>
              <a:rPr lang="ru-RU" sz="4000" b="0" dirty="0" smtClean="0"/>
              <a:t>Электротермический способ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57158" y="557226"/>
            <a:ext cx="3143272" cy="4800600"/>
          </a:xfrm>
        </p:spPr>
        <p:txBody>
          <a:bodyPr>
            <a:normAutofit lnSpcReduction="10000"/>
          </a:bodyPr>
          <a:lstStyle/>
          <a:p>
            <a:r>
              <a:rPr lang="ru-RU" sz="1800" b="1" dirty="0" smtClean="0"/>
              <a:t>Для выплавки стали электротермическим способом применяют  электрические дуговые трехфазные печи. Стальной кожух корпуса печи изнутри выложен огнеупорным кирпичом. В электропечах нужная температура (около 2000  С)  достигается превращением  электрической энергии в теплоту преимущественно дуговым методом. Такая высокая технология позволяет получать высококачественные легированные  стали.</a:t>
            </a:r>
          </a:p>
        </p:txBody>
      </p:sp>
      <p:pic>
        <p:nvPicPr>
          <p:cNvPr id="5" name="Содержимое 4" descr="Безимени-1.t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714744" y="1242476"/>
            <a:ext cx="4921504" cy="2864908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01736"/>
            <a:ext cx="8686800" cy="841248"/>
          </a:xfrm>
        </p:spPr>
        <p:txBody>
          <a:bodyPr/>
          <a:lstStyle/>
          <a:p>
            <a:pPr algn="r"/>
            <a:r>
              <a:rPr lang="ru-RU" dirty="0" smtClean="0"/>
              <a:t>Применение 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57158" y="1142984"/>
            <a:ext cx="8705880" cy="150019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2900" b="1" dirty="0" smtClean="0"/>
              <a:t>Железо известно очень давно. Это самый распространенный в земной коре металл (около 4% по массе) и самый распространенный в природе переходный металл. В природе железо существует только в виде соединений. Чистое железо имеет преимущественно внеземное происхождение. Железо широко используется в виде сплавов: чугуна, стали и ковкого железа. </a:t>
            </a:r>
          </a:p>
          <a:p>
            <a:endParaRPr lang="ru-RU" dirty="0"/>
          </a:p>
        </p:txBody>
      </p:sp>
      <p:pic>
        <p:nvPicPr>
          <p:cNvPr id="8" name="Picture 8" descr="L04p2p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6446" y="2643182"/>
            <a:ext cx="3019425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 descr="L04p2p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4429132"/>
            <a:ext cx="2761747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L04p2p0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16" y="2928934"/>
            <a:ext cx="2225675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L03p8p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2643182"/>
            <a:ext cx="3000396" cy="2250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L04p1p0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67172" y="4857760"/>
            <a:ext cx="2190382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0475" y="2786058"/>
            <a:ext cx="8686800" cy="1184825"/>
          </a:xfrm>
        </p:spPr>
        <p:txBody>
          <a:bodyPr>
            <a:normAutofit/>
          </a:bodyPr>
          <a:lstStyle/>
          <a:p>
            <a:r>
              <a:rPr lang="ru-RU" sz="4400" dirty="0" smtClean="0"/>
              <a:t>Спасибо за работу</a:t>
            </a:r>
            <a:endParaRPr lang="ru-RU" sz="4400" dirty="0"/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868" y="571480"/>
            <a:ext cx="5000660" cy="84124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Цели и задачи урока: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14348" y="1714488"/>
            <a:ext cx="764386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2400" dirty="0" smtClean="0"/>
              <a:t> </a:t>
            </a:r>
            <a:r>
              <a:rPr lang="ru-RU" sz="2400" b="1" dirty="0" smtClean="0"/>
              <a:t>Познакомить учащихся с факторами и принципами размещения предприятий, с металлургическими базами в России и крупными предприятиями, их связями по сырью и топливу.</a:t>
            </a:r>
          </a:p>
          <a:p>
            <a:pPr lvl="0">
              <a:lnSpc>
                <a:spcPct val="150000"/>
              </a:lnSpc>
              <a:buSzPct val="100000"/>
              <a:buFont typeface="Arial" pitchFamily="34" charset="0"/>
              <a:buChar char="•"/>
            </a:pPr>
            <a:r>
              <a:rPr lang="ru-RU" sz="2400" b="1" dirty="0" smtClean="0"/>
              <a:t> Знакомство с историей открытия железа, формирование знаний о строения атома  железа, его свойствах, способах получения и применения.</a:t>
            </a:r>
          </a:p>
          <a:p>
            <a:pPr lvl="0">
              <a:lnSpc>
                <a:spcPct val="150000"/>
              </a:lnSpc>
              <a:buSzPct val="100000"/>
              <a:buFont typeface="Arial" pitchFamily="34" charset="0"/>
              <a:buChar char="•"/>
            </a:pPr>
            <a:r>
              <a:rPr lang="ru-RU" sz="2400" b="1" dirty="0" smtClean="0"/>
              <a:t> Воспитание экологической культуры.        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00496" y="301736"/>
            <a:ext cx="4773742" cy="84124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Вопросы для беседы: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214414" y="2143116"/>
            <a:ext cx="7286676" cy="3422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</a:pPr>
            <a:r>
              <a:rPr lang="ru-RU" sz="2200" dirty="0">
                <a:solidFill>
                  <a:schemeClr val="tx2">
                    <a:shade val="75000"/>
                  </a:schemeClr>
                </a:solidFill>
              </a:rPr>
              <a:t> </a:t>
            </a:r>
          </a:p>
          <a:p>
            <a:pPr indent="-457200">
              <a:lnSpc>
                <a:spcPct val="15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ru-RU" sz="2400" b="1" dirty="0" smtClean="0"/>
              <a:t>Вспомните какой МОК вы уже изучили, какой МОК начали изучать?</a:t>
            </a:r>
          </a:p>
          <a:p>
            <a:pPr indent="-457200">
              <a:lnSpc>
                <a:spcPct val="15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ru-RU" sz="2400" b="1" dirty="0" smtClean="0"/>
              <a:t>Назовите состав металлургического комплекса.</a:t>
            </a:r>
          </a:p>
          <a:p>
            <a:pPr indent="-457200">
              <a:lnSpc>
                <a:spcPct val="15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ru-RU" sz="2400" b="1" dirty="0" smtClean="0"/>
              <a:t>Какова основная задача металлургического комплекса?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888К.TIF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4289" r="4289"/>
          <a:stretch>
            <a:fillRect/>
          </a:stretch>
        </p:blipFill>
        <p:spPr>
          <a:xfrm>
            <a:off x="1357290" y="1487185"/>
            <a:ext cx="6500858" cy="4727897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42910" y="214290"/>
            <a:ext cx="8286808" cy="1571636"/>
          </a:xfrm>
        </p:spPr>
        <p:txBody>
          <a:bodyPr>
            <a:normAutofit fontScale="85000" lnSpcReduction="10000"/>
          </a:bodyPr>
          <a:lstStyle/>
          <a:p>
            <a:r>
              <a:rPr lang="ru-RU" sz="1900" b="1" dirty="0" smtClean="0"/>
              <a:t>Лебединский ГОК находится на территории Лебединского месторождения Курской магнитной аномалии, расположенного у города Губкин Белгородской области.</a:t>
            </a:r>
          </a:p>
          <a:p>
            <a:r>
              <a:rPr lang="ru-RU" sz="1900" b="1" dirty="0" smtClean="0"/>
              <a:t>Разведанные запасы железной руды Лебединского месторождения в районе действия Лебединского ГОКа составляют 5,5 млрд.т., что гарантирует обеспеченность комбината высококачественным сырьём более чем на сто лет.</a:t>
            </a:r>
          </a:p>
          <a:p>
            <a:r>
              <a:rPr lang="ru-RU" dirty="0" smtClean="0"/>
              <a:t>    </a:t>
            </a:r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888К.TIF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tretch>
            <a:fillRect/>
          </a:stretch>
        </p:blipFill>
        <p:spPr>
          <a:xfrm>
            <a:off x="1285852" y="1643050"/>
            <a:ext cx="6643734" cy="4417376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42910" y="428604"/>
            <a:ext cx="7867664" cy="1571636"/>
          </a:xfrm>
        </p:spPr>
        <p:txBody>
          <a:bodyPr/>
          <a:lstStyle/>
          <a:p>
            <a:r>
              <a:rPr lang="ru-RU" sz="1600" b="1" dirty="0" smtClean="0"/>
              <a:t>Деятельность Лебединского ГОКа началась в 1971 году. Разработка месторождения осуществляется открытым способом. Среднее содержание железа в кварцитах составляет 32,3 %.   </a:t>
            </a:r>
          </a:p>
          <a:p>
            <a:r>
              <a:rPr lang="ru-RU" dirty="0" smtClean="0"/>
              <a:t>    </a:t>
            </a:r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888К.TIF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tretch>
            <a:fillRect/>
          </a:stretch>
        </p:blipFill>
        <p:spPr>
          <a:xfrm>
            <a:off x="1285852" y="1643050"/>
            <a:ext cx="6643733" cy="4417376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42910" y="357166"/>
            <a:ext cx="8081978" cy="1571636"/>
          </a:xfrm>
        </p:spPr>
        <p:txBody>
          <a:bodyPr/>
          <a:lstStyle/>
          <a:p>
            <a:r>
              <a:rPr lang="ru-RU" sz="1600" b="1" dirty="0" smtClean="0"/>
              <a:t>В процессе обогащения железорудной продукции содержание железа в железорудном концентрате доводится до 68-70%. Кроме железорудного концентрата комбинат производит высококачественные железорудные окатыши, а с 1999 года начато производство металлизированных брикетов с содержанием железа 92-95%. </a:t>
            </a:r>
          </a:p>
          <a:p>
            <a:r>
              <a:rPr lang="ru-RU" dirty="0" smtClean="0"/>
              <a:t>    </a:t>
            </a:r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5357826"/>
            <a:ext cx="8458200" cy="520700"/>
          </a:xfrm>
        </p:spPr>
        <p:txBody>
          <a:bodyPr>
            <a:noAutofit/>
          </a:bodyPr>
          <a:lstStyle/>
          <a:p>
            <a:pPr algn="ctr"/>
            <a:r>
              <a:rPr lang="ru-RU" sz="3600" b="0" dirty="0" smtClean="0"/>
              <a:t>Образцы горных пород</a:t>
            </a:r>
            <a:endParaRPr lang="ru-RU" sz="3600" b="0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42844" y="788429"/>
          <a:ext cx="3929090" cy="3640703"/>
        </p:xfrm>
        <a:graphic>
          <a:graphicData uri="http://schemas.openxmlformats.org/drawingml/2006/table">
            <a:tbl>
              <a:tblPr/>
              <a:tblGrid>
                <a:gridCol w="1178728"/>
                <a:gridCol w="2750362"/>
              </a:tblGrid>
              <a:tr h="629469"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/>
                        <a:t>Красный</a:t>
                      </a:r>
                      <a:r>
                        <a:rPr lang="ru-RU" sz="2400" b="1" i="1" baseline="0" dirty="0" smtClean="0"/>
                        <a:t> железняк</a:t>
                      </a:r>
                      <a:endParaRPr lang="ru-RU" sz="2400" b="1" dirty="0"/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9823">
                <a:tc>
                  <a:txBody>
                    <a:bodyPr/>
                    <a:lstStyle/>
                    <a:p>
                      <a:r>
                        <a:rPr lang="ru-RU" sz="1800" dirty="0"/>
                        <a:t>Формула</a:t>
                      </a:r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Fe</a:t>
                      </a:r>
                      <a:r>
                        <a:rPr lang="en-US" sz="1800" baseline="-25000" dirty="0"/>
                        <a:t>2</a:t>
                      </a:r>
                      <a:r>
                        <a:rPr lang="en-US" sz="1800" dirty="0"/>
                        <a:t>O</a:t>
                      </a:r>
                      <a:r>
                        <a:rPr lang="en-US" sz="1800" baseline="-25000" dirty="0"/>
                        <a:t>3</a:t>
                      </a:r>
                      <a:endParaRPr lang="en-US" sz="1800" dirty="0"/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61586">
                <a:tc>
                  <a:txBody>
                    <a:bodyPr/>
                    <a:lstStyle/>
                    <a:p>
                      <a:r>
                        <a:rPr lang="ru-RU" sz="1800" dirty="0"/>
                        <a:t>Цвет</a:t>
                      </a:r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Металлический </a:t>
                      </a:r>
                      <a:r>
                        <a:rPr lang="ru-RU" sz="1800" dirty="0" smtClean="0"/>
                        <a:t>серый </a:t>
                      </a:r>
                      <a:r>
                        <a:rPr lang="ru-RU" sz="1800" dirty="0"/>
                        <a:t>коричнево-красного</a:t>
                      </a:r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61586">
                <a:tc>
                  <a:txBody>
                    <a:bodyPr/>
                    <a:lstStyle/>
                    <a:p>
                      <a:r>
                        <a:rPr lang="ru-RU" sz="1800" dirty="0"/>
                        <a:t>Цвет черты</a:t>
                      </a:r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/>
                        <a:t>Красно-коричневая</a:t>
                      </a:r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9823">
                <a:tc>
                  <a:txBody>
                    <a:bodyPr/>
                    <a:lstStyle/>
                    <a:p>
                      <a:r>
                        <a:rPr lang="ru-RU" sz="1800" dirty="0"/>
                        <a:t>Твёрдость</a:t>
                      </a:r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/>
                        <a:t>5,5 — 6,5</a:t>
                      </a:r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84208">
                <a:tc>
                  <a:txBody>
                    <a:bodyPr/>
                    <a:lstStyle/>
                    <a:p>
                      <a:r>
                        <a:rPr lang="ru-RU" sz="1800" dirty="0"/>
                        <a:t>Спайность</a:t>
                      </a:r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/>
                        <a:t>Нет</a:t>
                      </a:r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84208">
                <a:tc>
                  <a:txBody>
                    <a:bodyPr/>
                    <a:lstStyle/>
                    <a:p>
                      <a:r>
                        <a:rPr lang="ru-RU" sz="1800" dirty="0"/>
                        <a:t>Плотность</a:t>
                      </a:r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4,9 — 5,3 г/см³</a:t>
                      </a:r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0" name="Содержимое 9" descr="622px-Hematite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873350" y="428604"/>
            <a:ext cx="4984930" cy="48006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5357826"/>
            <a:ext cx="8458200" cy="520700"/>
          </a:xfrm>
        </p:spPr>
        <p:txBody>
          <a:bodyPr>
            <a:noAutofit/>
          </a:bodyPr>
          <a:lstStyle/>
          <a:p>
            <a:pPr algn="ctr"/>
            <a:r>
              <a:rPr lang="ru-RU" sz="3600" b="0" dirty="0" smtClean="0"/>
              <a:t>Образцы горных пород</a:t>
            </a:r>
            <a:endParaRPr lang="ru-RU" sz="3600" b="0" dirty="0"/>
          </a:p>
        </p:txBody>
      </p:sp>
      <p:pic>
        <p:nvPicPr>
          <p:cNvPr id="10" name="Содержимое 9" descr="622px-Hematite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934742" y="428604"/>
            <a:ext cx="4862146" cy="4800600"/>
          </a:xfrm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42844" y="780835"/>
          <a:ext cx="4643470" cy="3934049"/>
        </p:xfrm>
        <a:graphic>
          <a:graphicData uri="http://schemas.openxmlformats.org/drawingml/2006/table">
            <a:tbl>
              <a:tblPr/>
              <a:tblGrid>
                <a:gridCol w="1500198"/>
                <a:gridCol w="3143272"/>
              </a:tblGrid>
              <a:tr h="423667">
                <a:tc gridSpan="2">
                  <a:txBody>
                    <a:bodyPr/>
                    <a:lstStyle/>
                    <a:p>
                      <a:pPr algn="l"/>
                      <a:r>
                        <a:rPr lang="ru-RU" sz="2400" b="1" i="1" dirty="0"/>
                        <a:t>Сросток кристаллов пирита</a:t>
                      </a:r>
                      <a:endParaRPr lang="ru-RU" sz="2400" b="1" dirty="0"/>
                    </a:p>
                  </a:txBody>
                  <a:tcPr marL="56444" marR="56444" marT="28222" marB="282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3667">
                <a:tc>
                  <a:txBody>
                    <a:bodyPr/>
                    <a:lstStyle/>
                    <a:p>
                      <a:r>
                        <a:rPr lang="ru-RU" sz="1800" dirty="0"/>
                        <a:t>Формула</a:t>
                      </a:r>
                    </a:p>
                  </a:txBody>
                  <a:tcPr marL="56444" marR="56444" marT="28222" marB="282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FeS</a:t>
                      </a:r>
                      <a:r>
                        <a:rPr lang="en-US" sz="1800" baseline="-25000"/>
                        <a:t>2</a:t>
                      </a:r>
                      <a:endParaRPr lang="en-US" sz="1800"/>
                    </a:p>
                  </a:txBody>
                  <a:tcPr marL="56444" marR="56444" marT="28222" marB="282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3667">
                <a:tc>
                  <a:txBody>
                    <a:bodyPr/>
                    <a:lstStyle/>
                    <a:p>
                      <a:r>
                        <a:rPr lang="ru-RU" sz="1800" dirty="0"/>
                        <a:t>Цвет</a:t>
                      </a:r>
                    </a:p>
                  </a:txBody>
                  <a:tcPr marL="56444" marR="56444" marT="28222" marB="282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/>
                        <a:t>Латунно-жёлтый</a:t>
                      </a:r>
                    </a:p>
                  </a:txBody>
                  <a:tcPr marL="56444" marR="56444" marT="28222" marB="282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05238">
                <a:tc>
                  <a:txBody>
                    <a:bodyPr/>
                    <a:lstStyle/>
                    <a:p>
                      <a:r>
                        <a:rPr lang="ru-RU" sz="1800" dirty="0"/>
                        <a:t>Цвет черты</a:t>
                      </a:r>
                    </a:p>
                  </a:txBody>
                  <a:tcPr marL="56444" marR="56444" marT="28222" marB="282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/>
                        <a:t>Зеленовато-чёрный</a:t>
                      </a:r>
                    </a:p>
                  </a:txBody>
                  <a:tcPr marL="56444" marR="56444" marT="28222" marB="282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3667">
                <a:tc>
                  <a:txBody>
                    <a:bodyPr/>
                    <a:lstStyle/>
                    <a:p>
                      <a:r>
                        <a:rPr lang="ru-RU" sz="1800" dirty="0"/>
                        <a:t>Блеск</a:t>
                      </a:r>
                    </a:p>
                  </a:txBody>
                  <a:tcPr marL="56444" marR="56444" marT="28222" marB="282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/>
                        <a:t>Металлический</a:t>
                      </a:r>
                    </a:p>
                  </a:txBody>
                  <a:tcPr marL="56444" marR="56444" marT="28222" marB="282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05238">
                <a:tc>
                  <a:txBody>
                    <a:bodyPr/>
                    <a:lstStyle/>
                    <a:p>
                      <a:r>
                        <a:rPr lang="ru-RU" sz="1800" dirty="0"/>
                        <a:t>Прозрачность</a:t>
                      </a:r>
                    </a:p>
                  </a:txBody>
                  <a:tcPr marL="56444" marR="56444" marT="28222" marB="282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/>
                        <a:t>Непрозрачный</a:t>
                      </a:r>
                    </a:p>
                  </a:txBody>
                  <a:tcPr marL="56444" marR="56444" marT="28222" marB="282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3667">
                <a:tc>
                  <a:txBody>
                    <a:bodyPr/>
                    <a:lstStyle/>
                    <a:p>
                      <a:r>
                        <a:rPr lang="ru-RU" sz="1800" dirty="0"/>
                        <a:t>Твёрдость</a:t>
                      </a:r>
                    </a:p>
                  </a:txBody>
                  <a:tcPr marL="56444" marR="56444" marT="28222" marB="282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/>
                        <a:t>6 — 6,5</a:t>
                      </a:r>
                    </a:p>
                  </a:txBody>
                  <a:tcPr marL="56444" marR="56444" marT="28222" marB="282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05238">
                <a:tc>
                  <a:txBody>
                    <a:bodyPr/>
                    <a:lstStyle/>
                    <a:p>
                      <a:r>
                        <a:rPr lang="ru-RU" sz="1800" dirty="0"/>
                        <a:t>Плотность</a:t>
                      </a:r>
                    </a:p>
                  </a:txBody>
                  <a:tcPr marL="56444" marR="56444" marT="28222" marB="282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4,95—5,10 г/см³</a:t>
                      </a:r>
                    </a:p>
                  </a:txBody>
                  <a:tcPr marL="56444" marR="56444" marT="28222" marB="282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5357826"/>
            <a:ext cx="8458200" cy="520700"/>
          </a:xfrm>
        </p:spPr>
        <p:txBody>
          <a:bodyPr>
            <a:noAutofit/>
          </a:bodyPr>
          <a:lstStyle/>
          <a:p>
            <a:pPr algn="ctr"/>
            <a:r>
              <a:rPr lang="ru-RU" sz="3600" b="0" dirty="0" smtClean="0"/>
              <a:t>Образцы горных пород</a:t>
            </a:r>
            <a:endParaRPr lang="ru-RU" sz="3600" b="0" dirty="0"/>
          </a:p>
        </p:txBody>
      </p:sp>
      <p:pic>
        <p:nvPicPr>
          <p:cNvPr id="10" name="Содержимое 9" descr="622px-Hematite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944788" y="678161"/>
            <a:ext cx="4984930" cy="4251037"/>
          </a:xfrm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71406" y="857232"/>
          <a:ext cx="4429156" cy="4042494"/>
        </p:xfrm>
        <a:graphic>
          <a:graphicData uri="http://schemas.openxmlformats.org/drawingml/2006/table">
            <a:tbl>
              <a:tblPr/>
              <a:tblGrid>
                <a:gridCol w="1571636"/>
                <a:gridCol w="2857520"/>
              </a:tblGrid>
              <a:tr h="399392"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/>
                        <a:t>Бурый железняк</a:t>
                      </a:r>
                      <a:endParaRPr lang="ru-RU" sz="2400" b="1" i="1" dirty="0"/>
                    </a:p>
                  </a:txBody>
                  <a:tcPr marL="54919" marR="54919" marT="27459" marB="274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54919" marR="54919" marT="27459" marB="274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9122">
                <a:tc>
                  <a:txBody>
                    <a:bodyPr/>
                    <a:lstStyle/>
                    <a:p>
                      <a:r>
                        <a:rPr lang="ru-RU" sz="1800" dirty="0"/>
                        <a:t>Формула</a:t>
                      </a:r>
                    </a:p>
                  </a:txBody>
                  <a:tcPr marL="54919" marR="54919" marT="27459" marB="274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Fe</a:t>
                      </a:r>
                      <a:r>
                        <a:rPr lang="en-US" sz="1800" baseline="-25000" dirty="0" smtClean="0"/>
                        <a:t>2</a:t>
                      </a:r>
                      <a:r>
                        <a:rPr lang="en-US" sz="1800" dirty="0" smtClean="0"/>
                        <a:t>O</a:t>
                      </a:r>
                      <a:r>
                        <a:rPr lang="en-US" sz="1800" baseline="-25000" dirty="0" smtClean="0"/>
                        <a:t>3</a:t>
                      </a:r>
                      <a:r>
                        <a:rPr lang="en-US" sz="1800" dirty="0" smtClean="0"/>
                        <a:t>·nH</a:t>
                      </a:r>
                      <a:r>
                        <a:rPr lang="en-US" sz="1800" baseline="-25000" dirty="0" smtClean="0"/>
                        <a:t>2</a:t>
                      </a:r>
                      <a:r>
                        <a:rPr lang="en-US" sz="1800" dirty="0" smtClean="0"/>
                        <a:t>O</a:t>
                      </a:r>
                      <a:endParaRPr lang="en-US" sz="1800" dirty="0"/>
                    </a:p>
                  </a:txBody>
                  <a:tcPr marL="54919" marR="54919" marT="27459" marB="274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29798">
                <a:tc>
                  <a:txBody>
                    <a:bodyPr/>
                    <a:lstStyle/>
                    <a:p>
                      <a:r>
                        <a:rPr lang="ru-RU" sz="1800" dirty="0"/>
                        <a:t>Цвет</a:t>
                      </a:r>
                    </a:p>
                  </a:txBody>
                  <a:tcPr marL="54919" marR="54919" marT="27459" marB="274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Бурый, черный, </a:t>
                      </a:r>
                      <a:endParaRPr lang="ru-RU" sz="1800" dirty="0" smtClean="0"/>
                    </a:p>
                    <a:p>
                      <a:r>
                        <a:rPr lang="ru-RU" sz="1800" dirty="0" smtClean="0"/>
                        <a:t>охристо-желтый</a:t>
                      </a:r>
                      <a:endParaRPr lang="ru-RU" sz="1800" dirty="0"/>
                    </a:p>
                  </a:txBody>
                  <a:tcPr marL="54919" marR="54919" marT="27459" marB="274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07126">
                <a:tc>
                  <a:txBody>
                    <a:bodyPr/>
                    <a:lstStyle/>
                    <a:p>
                      <a:r>
                        <a:rPr lang="ru-RU" sz="1800" dirty="0"/>
                        <a:t>Цвет черты</a:t>
                      </a:r>
                    </a:p>
                  </a:txBody>
                  <a:tcPr marL="54919" marR="54919" marT="27459" marB="274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Желтая, ржаво-бурая</a:t>
                      </a:r>
                    </a:p>
                  </a:txBody>
                  <a:tcPr marL="54919" marR="54919" marT="27459" marB="274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9122">
                <a:tc>
                  <a:txBody>
                    <a:bodyPr/>
                    <a:lstStyle/>
                    <a:p>
                      <a:r>
                        <a:rPr lang="ru-RU" sz="1800" dirty="0"/>
                        <a:t>Блеск</a:t>
                      </a:r>
                    </a:p>
                  </a:txBody>
                  <a:tcPr marL="54919" marR="54919" marT="27459" marB="274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Матовый</a:t>
                      </a:r>
                    </a:p>
                  </a:txBody>
                  <a:tcPr marL="54919" marR="54919" marT="27459" marB="274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83067">
                <a:tc>
                  <a:txBody>
                    <a:bodyPr/>
                    <a:lstStyle/>
                    <a:p>
                      <a:r>
                        <a:rPr lang="ru-RU" sz="1800" dirty="0"/>
                        <a:t>Прозрачность</a:t>
                      </a:r>
                    </a:p>
                  </a:txBody>
                  <a:tcPr marL="54919" marR="54919" marT="27459" marB="274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Прозрачный, просвечивающий, непрозрачный</a:t>
                      </a:r>
                    </a:p>
                  </a:txBody>
                  <a:tcPr marL="54919" marR="54919" marT="27459" marB="274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9122">
                <a:tc>
                  <a:txBody>
                    <a:bodyPr/>
                    <a:lstStyle/>
                    <a:p>
                      <a:r>
                        <a:rPr lang="ru-RU" sz="1800" dirty="0"/>
                        <a:t>Твёрдость</a:t>
                      </a:r>
                    </a:p>
                  </a:txBody>
                  <a:tcPr marL="54919" marR="54919" marT="27459" marB="274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1,5 — 5,5</a:t>
                      </a:r>
                    </a:p>
                  </a:txBody>
                  <a:tcPr marL="54919" marR="54919" marT="27459" marB="274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84459">
                <a:tc>
                  <a:txBody>
                    <a:bodyPr/>
                    <a:lstStyle/>
                    <a:p>
                      <a:r>
                        <a:rPr lang="ru-RU" sz="1800" dirty="0"/>
                        <a:t>Плотность</a:t>
                      </a:r>
                    </a:p>
                  </a:txBody>
                  <a:tcPr marL="54919" marR="54919" marT="27459" marB="274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3,3—3,9 г/см³</a:t>
                      </a:r>
                    </a:p>
                  </a:txBody>
                  <a:tcPr marL="54919" marR="54919" marT="27459" marB="274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664</TotalTime>
  <Words>700</Words>
  <Application>Microsoft Office PowerPoint</Application>
  <PresentationFormat>Экран (4:3)</PresentationFormat>
  <Paragraphs>132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Трек</vt:lpstr>
      <vt:lpstr>Черная металлургия железо</vt:lpstr>
      <vt:lpstr>Цели и задачи урока: </vt:lpstr>
      <vt:lpstr>Вопросы для беседы:</vt:lpstr>
      <vt:lpstr>Слайд 4</vt:lpstr>
      <vt:lpstr>Слайд 5</vt:lpstr>
      <vt:lpstr>Слайд 6</vt:lpstr>
      <vt:lpstr>Образцы горных пород</vt:lpstr>
      <vt:lpstr>Образцы горных пород</vt:lpstr>
      <vt:lpstr>Образцы горных пород</vt:lpstr>
      <vt:lpstr>Образцы горных пород</vt:lpstr>
      <vt:lpstr>Физические свойства </vt:lpstr>
      <vt:lpstr>Слайд 12</vt:lpstr>
      <vt:lpstr>Способы получения железа  и его сплавов</vt:lpstr>
      <vt:lpstr>Доменный способ </vt:lpstr>
      <vt:lpstr>Мартеновский способ  </vt:lpstr>
      <vt:lpstr>Конверторный способ   </vt:lpstr>
      <vt:lpstr>Электротермический способ   </vt:lpstr>
      <vt:lpstr>Применение </vt:lpstr>
      <vt:lpstr>Спасибо за работу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Алексей</dc:creator>
  <cp:lastModifiedBy>Алексей</cp:lastModifiedBy>
  <cp:revision>70</cp:revision>
  <dcterms:created xsi:type="dcterms:W3CDTF">2009-02-05T07:30:00Z</dcterms:created>
  <dcterms:modified xsi:type="dcterms:W3CDTF">2009-03-03T19:30:43Z</dcterms:modified>
</cp:coreProperties>
</file>