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7" r:id="rId3"/>
    <p:sldId id="258" r:id="rId4"/>
    <p:sldId id="259" r:id="rId5"/>
    <p:sldId id="261" r:id="rId6"/>
    <p:sldId id="263" r:id="rId7"/>
    <p:sldId id="264" r:id="rId8"/>
    <p:sldId id="260" r:id="rId9"/>
    <p:sldId id="265" r:id="rId10"/>
    <p:sldId id="266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335AD-CB57-4B63-9341-F7DC51BF3ED8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279F5-B78A-4E19-BE6E-D20F4457E6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3A364D-C8B4-4B68-B2C0-C13156FAE16B}" type="slidenum">
              <a:rPr lang="ru-RU"/>
              <a:pPr/>
              <a:t>2</a:t>
            </a:fld>
            <a:endParaRPr lang="ru-RU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8398583-5D82-447A-A3EA-56E268EA7B0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8375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7FD4E-E3B0-4A34-ACDC-883B28AD1E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F6C6A-97BA-4FAE-B524-E968D03936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6FA14-2EC4-4ECE-BC5A-DBF9F571F3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BBFDAC-3469-47AD-88F8-DE99141045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61092-AFB8-4292-B21F-F6FBF81547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B14EF-0FEC-4BFE-8287-A014A719FB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53246-6FF5-4ACE-964F-C4F51001CF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43294-91EC-4F1D-A6CF-94842E88B7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0076F-EE99-45A9-AD25-0420D20707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EF7C8-9109-462F-860C-598AFB728F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4AF5D-070F-4850-A091-F1E2EFE74C77}" type="datetimeFigureOut">
              <a:rPr lang="ru-RU" smtClean="0"/>
              <a:pPr/>
              <a:t>14.01.2010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D1933-3825-4BAE-A631-5487509F1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sz="2400">
              <a:latin typeface="Times New Roman" pitchFamily="18" charset="0"/>
            </a:endParaRPr>
          </a:p>
        </p:txBody>
      </p:sp>
      <p:sp>
        <p:nvSpPr>
          <p:cNvPr id="5734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5735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84E60E-68B6-443A-A151-77F016917EF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3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5734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3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5734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3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5734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3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5734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73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>
                          <p:stCondLst>
                            <p:cond delay="0"/>
                          </p:stCondLst>
                        </p:cTn>
                        <p:tgtEl>
                          <p:spTgt spid="5734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5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&#1059;&#1095;&#1077;&#1085;&#1080;&#1082;\&#1056;&#1072;&#1073;&#1086;&#1095;&#1080;&#1081;%20&#1089;&#1090;&#1086;&#1083;\gounod.mp3" TargetMode="Externa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Великие поэты и писатели </a:t>
            </a:r>
            <a:r>
              <a:rPr lang="en-US" dirty="0" smtClean="0">
                <a:latin typeface="Viner Hand ITC" pitchFamily="66" charset="0"/>
              </a:rPr>
              <a:t>XIX – XX</a:t>
            </a:r>
            <a:br>
              <a:rPr lang="en-US" dirty="0" smtClean="0">
                <a:latin typeface="Viner Hand ITC" pitchFamily="66" charset="0"/>
              </a:rPr>
            </a:br>
            <a:r>
              <a:rPr lang="ru-RU" dirty="0" smtClean="0"/>
              <a:t>веков</a:t>
            </a:r>
            <a:endParaRPr lang="ru-RU" dirty="0"/>
          </a:p>
        </p:txBody>
      </p:sp>
      <p:pic>
        <p:nvPicPr>
          <p:cNvPr id="4" name="Содержимое 3" descr="пушкин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1" y="1428736"/>
            <a:ext cx="6215106" cy="5072098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Блиц- турнир.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110538" cy="4876800"/>
          </a:xfrm>
        </p:spPr>
        <p:txBody>
          <a:bodyPr/>
          <a:lstStyle/>
          <a:p>
            <a:r>
              <a:rPr lang="ru-RU" sz="2000" dirty="0"/>
              <a:t>Из какого произведения взяты слова и кому они принадлежат: </a:t>
            </a:r>
            <a:r>
              <a:rPr lang="ru-RU" sz="2000" dirty="0" smtClean="0"/>
              <a:t>«Ни одна блоха не плоха, все чёрненькие, все прыгают».</a:t>
            </a:r>
          </a:p>
          <a:p>
            <a:r>
              <a:rPr lang="ru-RU" sz="2000" dirty="0" smtClean="0"/>
              <a:t>О каком персонаже идет речь, как называется произведение, кто его автор?</a:t>
            </a:r>
            <a:endParaRPr lang="ru-RU" sz="2000" dirty="0"/>
          </a:p>
          <a:p>
            <a:r>
              <a:rPr lang="ru-RU" sz="2000" dirty="0"/>
              <a:t>Из скольких томов </a:t>
            </a:r>
            <a:r>
              <a:rPr lang="ru-RU" sz="2000" dirty="0" smtClean="0"/>
              <a:t>состоит роман «Война и мир» Л.Н.Толстого?</a:t>
            </a:r>
            <a:endParaRPr lang="ru-RU" sz="2000" dirty="0"/>
          </a:p>
          <a:p>
            <a:r>
              <a:rPr lang="ru-RU" sz="2000" dirty="0" smtClean="0"/>
              <a:t>Среди перечисленных стихотворений отметьте те, которые не принадлежат М.Ю.Лермонтову:</a:t>
            </a:r>
          </a:p>
          <a:p>
            <a:pPr>
              <a:buNone/>
            </a:pPr>
            <a:r>
              <a:rPr lang="ru-RU" sz="2000" dirty="0" smtClean="0"/>
              <a:t>    «Бородино», «Узник» («Сижу за решёткой в темнице сырой»), «Кинжал», «Смерть поэта», «Железная дорога».</a:t>
            </a:r>
            <a:endParaRPr lang="ru-RU" sz="2000" dirty="0"/>
          </a:p>
          <a:p>
            <a:endParaRPr lang="ru-RU" sz="2000" dirty="0"/>
          </a:p>
          <a:p>
            <a:pPr>
              <a:buFont typeface="Wingdings" pitchFamily="2" charset="2"/>
              <a:buNone/>
            </a:pPr>
            <a:r>
              <a:rPr lang="ru-RU" sz="2000" dirty="0"/>
              <a:t>     </a:t>
            </a:r>
          </a:p>
          <a:p>
            <a:pPr>
              <a:buFont typeface="Wingdings" pitchFamily="2" charset="2"/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hlinkClick r:id="rId3" action="ppaction://hlinksldjump"/>
              </a:rPr>
              <a:t>Портреты</a:t>
            </a:r>
            <a:endParaRPr lang="ru-RU" dirty="0"/>
          </a:p>
          <a:p>
            <a:r>
              <a:rPr lang="ru-RU" dirty="0">
                <a:hlinkClick r:id="rId4" action="ppaction://hlinksldjump"/>
              </a:rPr>
              <a:t>Произведения</a:t>
            </a:r>
            <a:endParaRPr lang="ru-RU" dirty="0"/>
          </a:p>
          <a:p>
            <a:r>
              <a:rPr lang="ru-RU" dirty="0" smtClean="0">
                <a:hlinkClick r:id="rId5" action="ppaction://hlinksldjump"/>
              </a:rPr>
              <a:t>Теория</a:t>
            </a:r>
            <a:endParaRPr lang="ru-RU" dirty="0" smtClean="0"/>
          </a:p>
          <a:p>
            <a:r>
              <a:rPr lang="ru-RU" u="sng" dirty="0" smtClean="0">
                <a:solidFill>
                  <a:schemeClr val="accent1">
                    <a:lumMod val="75000"/>
                  </a:schemeClr>
                </a:solidFill>
              </a:rPr>
              <a:t>Кот в мешке</a:t>
            </a:r>
            <a:endParaRPr lang="ru-RU" u="sng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>
                <a:hlinkClick r:id="rId6" action="ppaction://hlinksldjump"/>
              </a:rPr>
              <a:t>Блиц- </a:t>
            </a:r>
            <a:r>
              <a:rPr lang="ru-RU" dirty="0" smtClean="0">
                <a:hlinkClick r:id="rId6" action="ppaction://hlinksldjump"/>
              </a:rPr>
              <a:t>турнир</a:t>
            </a:r>
            <a:endParaRPr lang="ru-RU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              </a:t>
            </a:r>
            <a:r>
              <a:rPr lang="ru-RU" sz="5400" i="1" u="sng">
                <a:solidFill>
                  <a:srgbClr val="FF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Номинации</a:t>
            </a:r>
          </a:p>
        </p:txBody>
      </p:sp>
      <p:pic>
        <p:nvPicPr>
          <p:cNvPr id="5127" name="Picture 7" descr="knigi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05400" y="2514600"/>
            <a:ext cx="3271838" cy="2857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216025"/>
          </a:xfrm>
        </p:spPr>
        <p:txBody>
          <a:bodyPr/>
          <a:lstStyle/>
          <a:p>
            <a:r>
              <a:rPr lang="ru-RU" i="1" dirty="0">
                <a:solidFill>
                  <a:srgbClr val="FF66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Портреты.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dirty="0"/>
              <a:t>                        Задание.</a:t>
            </a:r>
          </a:p>
          <a:p>
            <a:pPr>
              <a:buFont typeface="Wingdings" pitchFamily="2" charset="2"/>
              <a:buNone/>
            </a:pPr>
            <a:r>
              <a:rPr lang="ru-RU" dirty="0"/>
              <a:t>      </a:t>
            </a:r>
            <a:r>
              <a:rPr lang="ru-RU" sz="3600" i="1" dirty="0"/>
              <a:t>Перед </a:t>
            </a:r>
            <a:r>
              <a:rPr lang="ru-RU" sz="3600" i="1" dirty="0" smtClean="0"/>
              <a:t>вами     портреты</a:t>
            </a:r>
          </a:p>
          <a:p>
            <a:pPr>
              <a:buFont typeface="Wingdings" pitchFamily="2" charset="2"/>
              <a:buNone/>
            </a:pPr>
            <a:r>
              <a:rPr lang="ru-RU" sz="3600" i="1" dirty="0" smtClean="0"/>
              <a:t> </a:t>
            </a:r>
            <a:r>
              <a:rPr lang="ru-RU" sz="3600" i="1" dirty="0"/>
              <a:t>русских и зарубежных </a:t>
            </a:r>
            <a:r>
              <a:rPr lang="ru-RU" sz="3600" i="1" dirty="0" smtClean="0"/>
              <a:t>писателей и поэтов. </a:t>
            </a:r>
            <a:r>
              <a:rPr lang="ru-RU" sz="3600" i="1" dirty="0"/>
              <a:t>Назовите их имена.</a:t>
            </a:r>
          </a:p>
        </p:txBody>
      </p:sp>
      <p:pic>
        <p:nvPicPr>
          <p:cNvPr id="61445" name="Picture 5" descr="25529118_niksaf_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214290"/>
            <a:ext cx="1792288" cy="266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булгаков.b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57290" y="2285992"/>
            <a:ext cx="1771650" cy="1971675"/>
          </a:xfrm>
        </p:spPr>
      </p:pic>
      <p:pic>
        <p:nvPicPr>
          <p:cNvPr id="6" name="Содержимое 5" descr="платонов.bmp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643570" y="2357430"/>
            <a:ext cx="1771650" cy="1971675"/>
          </a:xfrm>
        </p:spPr>
      </p:pic>
      <p:pic>
        <p:nvPicPr>
          <p:cNvPr id="7" name="Содержимое 4" descr="булгаков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538" y="4214818"/>
            <a:ext cx="1771649" cy="1971674"/>
          </a:xfrm>
          <a:prstGeom prst="rect">
            <a:avLst/>
          </a:prstGeom>
        </p:spPr>
      </p:pic>
      <p:pic>
        <p:nvPicPr>
          <p:cNvPr id="8" name="Содержимое 5" descr="платонов.bmp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3636" y="4286256"/>
            <a:ext cx="1771650" cy="1971675"/>
          </a:xfrm>
          <a:prstGeom prst="rect">
            <a:avLst/>
          </a:prstGeom>
        </p:spPr>
      </p:pic>
      <p:pic>
        <p:nvPicPr>
          <p:cNvPr id="9" name="Содержимое 5" descr="платонов.bmp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0430" y="1714488"/>
            <a:ext cx="1771650" cy="1971674"/>
          </a:xfrm>
          <a:prstGeom prst="rect">
            <a:avLst/>
          </a:prstGeom>
        </p:spPr>
      </p:pic>
      <p:pic>
        <p:nvPicPr>
          <p:cNvPr id="10" name="Содержимое 5" descr="платонов.bmp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71868" y="4286256"/>
            <a:ext cx="1771650" cy="197167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булгаков.b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71604" y="2428868"/>
            <a:ext cx="1771650" cy="1971675"/>
          </a:xfrm>
        </p:spPr>
      </p:pic>
      <p:pic>
        <p:nvPicPr>
          <p:cNvPr id="6" name="Содержимое 5" descr="платонов.bmp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786446" y="2357430"/>
            <a:ext cx="1771649" cy="1971674"/>
          </a:xfrm>
        </p:spPr>
      </p:pic>
      <p:pic>
        <p:nvPicPr>
          <p:cNvPr id="7" name="Содержимое 4" descr="булгаков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08" y="4286256"/>
            <a:ext cx="1771649" cy="1971673"/>
          </a:xfrm>
          <a:prstGeom prst="rect">
            <a:avLst/>
          </a:prstGeom>
        </p:spPr>
      </p:pic>
      <p:pic>
        <p:nvPicPr>
          <p:cNvPr id="8" name="Содержимое 5" descr="платонов.bmp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9190" y="4286256"/>
            <a:ext cx="1771650" cy="1971674"/>
          </a:xfrm>
          <a:prstGeom prst="rect">
            <a:avLst/>
          </a:prstGeom>
        </p:spPr>
      </p:pic>
      <p:pic>
        <p:nvPicPr>
          <p:cNvPr id="9" name="Содержимое 5" descr="платонов.bmp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0430" y="1714488"/>
            <a:ext cx="1771649" cy="197167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булгаков.bmp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71604" y="2571744"/>
            <a:ext cx="1771650" cy="1971675"/>
          </a:xfrm>
        </p:spPr>
      </p:pic>
      <p:pic>
        <p:nvPicPr>
          <p:cNvPr id="6" name="Содержимое 5" descr="платонов.bmp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929322" y="2500306"/>
            <a:ext cx="1771650" cy="1971675"/>
          </a:xfrm>
        </p:spPr>
      </p:pic>
      <p:pic>
        <p:nvPicPr>
          <p:cNvPr id="7" name="Содержимое 4" descr="булгаков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8860" y="4143380"/>
            <a:ext cx="1771648" cy="1971673"/>
          </a:xfrm>
          <a:prstGeom prst="rect">
            <a:avLst/>
          </a:prstGeom>
        </p:spPr>
      </p:pic>
      <p:pic>
        <p:nvPicPr>
          <p:cNvPr id="9" name="Содержимое 5" descr="платонов.bmp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0430" y="1714488"/>
            <a:ext cx="1771649" cy="1971673"/>
          </a:xfrm>
          <a:prstGeom prst="rect">
            <a:avLst/>
          </a:prstGeom>
        </p:spPr>
      </p:pic>
      <p:pic>
        <p:nvPicPr>
          <p:cNvPr id="10" name="Содержимое 5" descr="платонов.bmp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0628" y="4143380"/>
            <a:ext cx="1771649" cy="197167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 i="1" u="sng"/>
              <a:t>Произведения</a:t>
            </a:r>
            <a:br>
              <a:rPr lang="ru-RU" sz="3400" i="1" u="sng"/>
            </a:br>
            <a:r>
              <a:rPr lang="ru-RU" sz="3400" i="1" u="sng"/>
              <a:t>(найдите соответствия).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828800"/>
            <a:ext cx="3924300" cy="4267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М.Ю.Лермонтов</a:t>
            </a:r>
            <a:endParaRPr lang="ru-RU" sz="2400" dirty="0">
              <a:solidFill>
                <a:srgbClr val="3333CC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Н.В.Гоголь</a:t>
            </a:r>
            <a:endParaRPr lang="ru-RU" sz="2400" dirty="0">
              <a:solidFill>
                <a:srgbClr val="3333CC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Н.А.Некрасов</a:t>
            </a:r>
            <a:endParaRPr lang="ru-RU" sz="2400" dirty="0">
              <a:solidFill>
                <a:srgbClr val="3333CC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Ф.И.Тютчев</a:t>
            </a:r>
            <a:endParaRPr lang="ru-RU" sz="2400" dirty="0">
              <a:solidFill>
                <a:srgbClr val="3333CC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И.А.Бунин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Ф.М.Достоевский</a:t>
            </a:r>
          </a:p>
          <a:p>
            <a:pPr>
              <a:lnSpc>
                <a:spcPct val="90000"/>
              </a:lnSpc>
            </a:pPr>
            <a:r>
              <a:rPr lang="ru-RU" sz="2400" dirty="0" err="1" smtClean="0">
                <a:solidFill>
                  <a:srgbClr val="3333CC"/>
                </a:solidFill>
              </a:rPr>
              <a:t>М.Е.Салтыков-Щедрин</a:t>
            </a:r>
            <a:endParaRPr lang="ru-RU" sz="2400" dirty="0" smtClean="0">
              <a:solidFill>
                <a:srgbClr val="3333CC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А.П.Чехов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А.П.Платонов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М.А.Булгаков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Э.Хемингуэй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В.В.Маяковский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3333CC"/>
                </a:solidFill>
              </a:rPr>
              <a:t>С.А.Есенин</a:t>
            </a:r>
            <a:endParaRPr lang="ru-RU" sz="2400" dirty="0">
              <a:solidFill>
                <a:srgbClr val="3333CC"/>
              </a:solidFill>
            </a:endParaRP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600200"/>
            <a:ext cx="4000500" cy="4495800"/>
          </a:xfrm>
        </p:spPr>
        <p:txBody>
          <a:bodyPr/>
          <a:lstStyle/>
          <a:p>
            <a:endParaRPr lang="ru-RU" sz="1600" b="1" dirty="0" smtClean="0"/>
          </a:p>
          <a:p>
            <a:r>
              <a:rPr lang="ru-RU" sz="1600" b="1" dirty="0" smtClean="0"/>
              <a:t>«Преступление и наказание»</a:t>
            </a:r>
          </a:p>
          <a:p>
            <a:r>
              <a:rPr lang="ru-RU" sz="1600" b="1" dirty="0" smtClean="0"/>
              <a:t>«Кому на Руси жить хорошо»</a:t>
            </a:r>
          </a:p>
          <a:p>
            <a:r>
              <a:rPr lang="ru-RU" sz="1600" b="1" dirty="0" smtClean="0"/>
              <a:t>«Чёрный человек»</a:t>
            </a:r>
          </a:p>
          <a:p>
            <a:r>
              <a:rPr lang="ru-RU" sz="1600" b="1" dirty="0" smtClean="0"/>
              <a:t>«Старик и море»</a:t>
            </a:r>
          </a:p>
          <a:p>
            <a:r>
              <a:rPr lang="ru-RU" sz="1600" b="1" dirty="0" smtClean="0"/>
              <a:t>«Мцыри»</a:t>
            </a:r>
          </a:p>
          <a:p>
            <a:r>
              <a:rPr lang="ru-RU" sz="1600" b="1" dirty="0" smtClean="0"/>
              <a:t>«Премудрый  </a:t>
            </a:r>
            <a:r>
              <a:rPr lang="ru-RU" sz="1600" b="1" dirty="0" err="1" smtClean="0"/>
              <a:t>пискарь</a:t>
            </a:r>
            <a:r>
              <a:rPr lang="ru-RU" sz="1600" b="1" dirty="0" smtClean="0"/>
              <a:t>»</a:t>
            </a:r>
          </a:p>
          <a:p>
            <a:r>
              <a:rPr lang="ru-RU" sz="1600" b="1" dirty="0" smtClean="0"/>
              <a:t>«Облако в штанах»</a:t>
            </a:r>
          </a:p>
          <a:p>
            <a:r>
              <a:rPr lang="ru-RU" sz="1600" b="1" dirty="0" smtClean="0"/>
              <a:t>«Собачье сердце»</a:t>
            </a:r>
          </a:p>
          <a:p>
            <a:r>
              <a:rPr lang="ru-RU" sz="1600" b="1" dirty="0" smtClean="0"/>
              <a:t>«Вишнёвый сад»</a:t>
            </a:r>
          </a:p>
          <a:p>
            <a:r>
              <a:rPr lang="ru-RU" sz="1600" b="1" dirty="0" smtClean="0"/>
              <a:t>«Тарас </a:t>
            </a:r>
            <a:r>
              <a:rPr lang="ru-RU" sz="1600" b="1" dirty="0" err="1" smtClean="0"/>
              <a:t>Бульба</a:t>
            </a:r>
            <a:r>
              <a:rPr lang="ru-RU" sz="1600" b="1" dirty="0" smtClean="0"/>
              <a:t>»</a:t>
            </a:r>
          </a:p>
          <a:p>
            <a:r>
              <a:rPr lang="ru-RU" sz="1600" b="1" dirty="0" smtClean="0"/>
              <a:t>«Умом Россию не понять…»</a:t>
            </a:r>
          </a:p>
          <a:p>
            <a:r>
              <a:rPr lang="ru-RU" sz="1600" b="1" dirty="0" smtClean="0"/>
              <a:t>«Антоновские яблоки»</a:t>
            </a:r>
          </a:p>
          <a:p>
            <a:r>
              <a:rPr lang="ru-RU" sz="1600" b="1" dirty="0" smtClean="0"/>
              <a:t>«Преступление и наказание»</a:t>
            </a:r>
          </a:p>
          <a:p>
            <a:endParaRPr lang="ru-RU" sz="1600" b="1" dirty="0" smtClean="0"/>
          </a:p>
          <a:p>
            <a:endParaRPr lang="ru-RU" sz="1600" b="1" dirty="0" smtClean="0"/>
          </a:p>
          <a:p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Теория.</a:t>
            </a:r>
            <a:endParaRPr lang="ru-RU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Эпопея </a:t>
            </a:r>
          </a:p>
          <a:p>
            <a:r>
              <a:rPr lang="ru-RU" dirty="0" smtClean="0"/>
              <a:t>Драма </a:t>
            </a:r>
          </a:p>
          <a:p>
            <a:r>
              <a:rPr lang="ru-RU" dirty="0" smtClean="0"/>
              <a:t>Новелла </a:t>
            </a:r>
          </a:p>
          <a:p>
            <a:r>
              <a:rPr lang="ru-RU" dirty="0" smtClean="0"/>
              <a:t>Поэма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Лироэпический жанр, крупное сюжетное произведение. Отличительной чертой как жанра становится соотнесение интимного мира человека с великими историческими, общественными потрясениями космического масштаба. В русской </a:t>
            </a:r>
            <a:r>
              <a:rPr lang="ru-RU" dirty="0" err="1" smtClean="0"/>
              <a:t>лит-ре</a:t>
            </a:r>
            <a:r>
              <a:rPr lang="ru-RU" dirty="0" smtClean="0"/>
              <a:t> иногда называется прозаическое произведение, где наряду с </a:t>
            </a:r>
            <a:r>
              <a:rPr lang="ru-RU" dirty="0" err="1" smtClean="0"/>
              <a:t>объективизированным</a:t>
            </a:r>
            <a:r>
              <a:rPr lang="ru-RU" dirty="0" smtClean="0"/>
              <a:t> героем равноправно существует автор.</a:t>
            </a:r>
            <a:endParaRPr lang="ru-RU" smtClean="0"/>
          </a:p>
          <a:p>
            <a:pPr>
              <a:buNone/>
            </a:pPr>
            <a:endParaRPr lang="ru-RU" dirty="0"/>
          </a:p>
        </p:txBody>
      </p:sp>
      <p:pic>
        <p:nvPicPr>
          <p:cNvPr id="67591" name="Picture 7" descr="vopr_zna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4419600"/>
            <a:ext cx="1576388" cy="11826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i="1" u="sng">
                <a:solidFill>
                  <a:schemeClr val="folHlink"/>
                </a:solidFill>
                <a:latin typeface="Monotype Corsiva" pitchFamily="66" charset="0"/>
              </a:rPr>
              <a:t>Кот в мешке…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400" i="1" dirty="0">
                <a:latin typeface="Monotype Corsiva" pitchFamily="66" charset="0"/>
              </a:rPr>
              <a:t>Прослушайте музыку </a:t>
            </a:r>
            <a:r>
              <a:rPr lang="ru-RU" sz="4400" i="1" dirty="0" smtClean="0">
                <a:latin typeface="Monotype Corsiva" pitchFamily="66" charset="0"/>
              </a:rPr>
              <a:t>. На слова какого русского поэта </a:t>
            </a:r>
            <a:r>
              <a:rPr lang="en-US" sz="4400" i="1" dirty="0" smtClean="0">
                <a:latin typeface="Monotype Corsiva" pitchFamily="66" charset="0"/>
              </a:rPr>
              <a:t>Xx</a:t>
            </a:r>
            <a:r>
              <a:rPr lang="ru-RU" sz="4400" i="1" dirty="0" smtClean="0">
                <a:latin typeface="Monotype Corsiva" pitchFamily="66" charset="0"/>
              </a:rPr>
              <a:t> века </a:t>
            </a:r>
            <a:r>
              <a:rPr lang="ru-RU" sz="4400" i="1" dirty="0" smtClean="0">
                <a:latin typeface="Monotype Corsiva" pitchFamily="66" charset="0"/>
              </a:rPr>
              <a:t>положена музыка?</a:t>
            </a:r>
          </a:p>
          <a:p>
            <a:pPr>
              <a:buFont typeface="Wingdings" pitchFamily="2" charset="2"/>
              <a:buNone/>
            </a:pPr>
            <a:r>
              <a:rPr lang="ru-RU" sz="4400" i="1" dirty="0" smtClean="0">
                <a:latin typeface="Monotype Corsiva" pitchFamily="66" charset="0"/>
              </a:rPr>
              <a:t> </a:t>
            </a:r>
            <a:endParaRPr lang="ru-RU" sz="4400" i="1" dirty="0">
              <a:latin typeface="Monotype Corsiva" pitchFamily="66" charset="0"/>
            </a:endParaRPr>
          </a:p>
        </p:txBody>
      </p:sp>
      <p:pic>
        <p:nvPicPr>
          <p:cNvPr id="69642" name="gounod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848600" y="53340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88" fill="hold"/>
                                        <p:tgtEl>
                                          <p:spTgt spid="696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64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269</Words>
  <Application>Microsoft Office PowerPoint</Application>
  <PresentationFormat>Экран (4:3)</PresentationFormat>
  <Paragraphs>59</Paragraphs>
  <Slides>10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Профиль</vt:lpstr>
      <vt:lpstr>Великие поэты и писатели XIX – XX веков</vt:lpstr>
      <vt:lpstr>                Номинации</vt:lpstr>
      <vt:lpstr>Портреты.</vt:lpstr>
      <vt:lpstr>Слайд 4</vt:lpstr>
      <vt:lpstr>Слайд 5</vt:lpstr>
      <vt:lpstr>Слайд 6</vt:lpstr>
      <vt:lpstr>Произведения (найдите соответствия).</vt:lpstr>
      <vt:lpstr>Теория.</vt:lpstr>
      <vt:lpstr>Кот в мешке…</vt:lpstr>
      <vt:lpstr>Блиц- турнир.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Великие поэты и писатели XIX – XX века</dc:title>
  <dc:creator>XTreme</dc:creator>
  <cp:lastModifiedBy>Valued Acer Customer</cp:lastModifiedBy>
  <cp:revision>16</cp:revision>
  <dcterms:created xsi:type="dcterms:W3CDTF">2009-02-26T18:20:37Z</dcterms:created>
  <dcterms:modified xsi:type="dcterms:W3CDTF">2010-01-14T12:32:02Z</dcterms:modified>
</cp:coreProperties>
</file>