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0FD29D-2B2D-4EAE-AF59-276CFA44DFAB}" type="datetimeFigureOut">
              <a:rPr lang="ru-RU" smtClean="0"/>
              <a:pPr/>
              <a:t>21.01.2010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D6F9DE-5087-4F62-9AD6-DD5E9135A0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785926"/>
            <a:ext cx="8458200" cy="4289861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Повторение изученного по теме: «Имя существительное».</a:t>
            </a:r>
            <a:r>
              <a:rPr lang="ru-RU" sz="4400" dirty="0" smtClean="0">
                <a:solidFill>
                  <a:srgbClr val="002060"/>
                </a:solidFill>
              </a:rPr>
              <a:t/>
            </a:r>
            <a:br>
              <a:rPr lang="ru-RU" sz="4400" dirty="0" smtClean="0">
                <a:solidFill>
                  <a:srgbClr val="002060"/>
                </a:solidFill>
              </a:rPr>
            </a:b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42918"/>
            <a:ext cx="8458200" cy="1571636"/>
          </a:xfrm>
        </p:spPr>
        <p:txBody>
          <a:bodyPr/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</a:rPr>
              <a:t>Урок – практикум.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Цели: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1)повторение и закрепление изученного по теме в 5-6 классах;</a:t>
            </a:r>
          </a:p>
          <a:p>
            <a:r>
              <a:rPr lang="ru-RU" sz="4000" dirty="0" smtClean="0"/>
              <a:t> 2)развивать логическое мышление и творческие способности    школьников;</a:t>
            </a:r>
          </a:p>
          <a:p>
            <a:r>
              <a:rPr lang="ru-RU" sz="4000" dirty="0" smtClean="0"/>
              <a:t> 3)воспитывать любовь к Родине.</a:t>
            </a:r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42942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1.Родина, Отечество, Отчизна – самые сокровенные слова для каждого из нас. 2.Мы любим то место, где родились и выросли. 3.Человек, прежде всего, узнает свой дом, сад, в котором запоминает каждую яблоню, каждую дорожку. 4. Сердце никогда не забудет дом матери, игры детства, дорогу в школу. 5. Мы любим березу, которая растет у родного дома, тихую речку. 7. Так начинается любовь к родной стране.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1) Определите тему текста. Озаглавьте его.(Любовь к Родине через любовь к матери, к воспоминаниям детства, к родным местам)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2) К какому стилю речи относится текст?(художественному)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3) Найдите в тексте </a:t>
            </a:r>
            <a:r>
              <a:rPr lang="ru-RU" sz="2800" dirty="0" err="1" smtClean="0">
                <a:solidFill>
                  <a:srgbClr val="002060"/>
                </a:solidFill>
              </a:rPr>
              <a:t>сущ-е</a:t>
            </a:r>
            <a:r>
              <a:rPr lang="ru-RU" sz="2800" dirty="0" smtClean="0">
                <a:solidFill>
                  <a:srgbClr val="002060"/>
                </a:solidFill>
              </a:rPr>
              <a:t>. Выпишите их, определите род, склонение.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4) Запишите первое </a:t>
            </a:r>
            <a:r>
              <a:rPr lang="ru-RU" sz="2800" dirty="0" err="1" smtClean="0">
                <a:solidFill>
                  <a:srgbClr val="002060"/>
                </a:solidFill>
              </a:rPr>
              <a:t>пред-е</a:t>
            </a:r>
            <a:r>
              <a:rPr lang="ru-RU" sz="2800" dirty="0" smtClean="0">
                <a:solidFill>
                  <a:srgbClr val="002060"/>
                </a:solidFill>
              </a:rPr>
              <a:t>, расставьте знаки препинания, объясните их. Произведите синтаксический разбор.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571479"/>
          <a:ext cx="8686800" cy="5429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2490"/>
                <a:gridCol w="2422230"/>
                <a:gridCol w="1737360"/>
                <a:gridCol w="1737360"/>
                <a:gridCol w="1737360"/>
              </a:tblGrid>
              <a:tr h="1357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 склонение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 склонение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 склонение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На –ия,-ие,-ий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Р.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                (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 земли)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_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                (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по земле)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_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                (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 земле)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500166" y="2071678"/>
            <a:ext cx="35719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3429000"/>
            <a:ext cx="35719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4786322"/>
            <a:ext cx="35719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500562" y="4857760"/>
            <a:ext cx="35719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2143116"/>
            <a:ext cx="35719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15074" y="3500438"/>
            <a:ext cx="35719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215074" y="4857760"/>
            <a:ext cx="35719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786710" y="2143116"/>
            <a:ext cx="35719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858148" y="3500438"/>
            <a:ext cx="35719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929586" y="4929198"/>
            <a:ext cx="35719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000792"/>
          </a:xfrm>
        </p:spPr>
        <p:txBody>
          <a:bodyPr>
            <a:normAutofit fontScale="92500"/>
          </a:bodyPr>
          <a:lstStyle/>
          <a:p>
            <a:r>
              <a:rPr lang="ru-RU" sz="4400" dirty="0" smtClean="0"/>
              <a:t>Висит на </a:t>
            </a:r>
            <a:r>
              <a:rPr lang="ru-RU" sz="4400" dirty="0" err="1" smtClean="0"/>
              <a:t>ветк</a:t>
            </a:r>
            <a:r>
              <a:rPr lang="ru-RU" sz="4400" dirty="0" smtClean="0"/>
              <a:t>…, </a:t>
            </a:r>
            <a:r>
              <a:rPr lang="ru-RU" sz="4400" dirty="0" err="1" smtClean="0"/>
              <a:t>на</a:t>
            </a:r>
            <a:r>
              <a:rPr lang="ru-RU" sz="4400" dirty="0" smtClean="0"/>
              <a:t> </a:t>
            </a:r>
            <a:r>
              <a:rPr lang="ru-RU" sz="4400" dirty="0" err="1" smtClean="0"/>
              <a:t>ветв</a:t>
            </a:r>
            <a:r>
              <a:rPr lang="ru-RU" sz="4400" dirty="0" smtClean="0"/>
              <a:t>.., посидеть у проруб.., подойти к </a:t>
            </a:r>
            <a:r>
              <a:rPr lang="ru-RU" sz="4400" dirty="0" err="1" smtClean="0"/>
              <a:t>юнош</a:t>
            </a:r>
            <a:r>
              <a:rPr lang="ru-RU" sz="4400" dirty="0" smtClean="0"/>
              <a:t>.., идти по дорог.. к </a:t>
            </a:r>
            <a:r>
              <a:rPr lang="ru-RU" sz="4400" dirty="0" err="1" smtClean="0"/>
              <a:t>избушк</a:t>
            </a:r>
            <a:r>
              <a:rPr lang="ru-RU" sz="4400" dirty="0" smtClean="0"/>
              <a:t>.., писать в объяснении.., говорить на лекции.., отдыхать в санатории.. 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Спишите, вставьте пропущенные окончания, укажите склонение и падеж.(проверка с помощью сигнальных карточек)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1-слитно; 2-раздельно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6600" b="1" i="1" dirty="0" smtClean="0"/>
          </a:p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Ключ: 1,1,1,2,2,1,1,1,1,2.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6"/>
          <p:cNvPicPr>
            <a:picLocks noChangeAspect="1" noChangeArrowheads="1"/>
          </p:cNvPicPr>
          <p:nvPr/>
        </p:nvPicPr>
        <p:blipFill>
          <a:blip r:embed="rId2">
            <a:lum bright="6000" contrast="12000"/>
          </a:blip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star5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4429125" y="500063"/>
            <a:ext cx="2857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Д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7500938" y="2571745"/>
            <a:ext cx="10001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      </a:t>
            </a:r>
            <a:r>
              <a:rPr lang="ru-RU" sz="6000" dirty="0" smtClean="0">
                <a:solidFill>
                  <a:srgbClr val="FF0000"/>
                </a:solidFill>
              </a:rPr>
              <a:t>Т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6394" name="TextBox 11"/>
          <p:cNvSpPr txBox="1">
            <a:spLocks noChangeArrowheads="1"/>
          </p:cNvSpPr>
          <p:nvPr/>
        </p:nvSpPr>
        <p:spPr bwMode="auto">
          <a:xfrm>
            <a:off x="6286512" y="5643578"/>
            <a:ext cx="5715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З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2143125" y="5786438"/>
            <a:ext cx="7858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С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16396" name="TextBox 13"/>
          <p:cNvSpPr txBox="1">
            <a:spLocks noChangeArrowheads="1"/>
          </p:cNvSpPr>
          <p:nvPr/>
        </p:nvSpPr>
        <p:spPr bwMode="auto">
          <a:xfrm>
            <a:off x="428596" y="2571744"/>
            <a:ext cx="9286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Ж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dirty="0" smtClean="0"/>
              <a:t>1.Специалист по каменной кладке – </a:t>
            </a:r>
            <a:r>
              <a:rPr lang="ru-RU" sz="3600" b="1" dirty="0" smtClean="0">
                <a:solidFill>
                  <a:srgbClr val="FF0000"/>
                </a:solidFill>
              </a:rPr>
              <a:t>каменщик.</a:t>
            </a:r>
          </a:p>
          <a:p>
            <a:pPr>
              <a:buNone/>
            </a:pPr>
            <a:r>
              <a:rPr lang="ru-RU" sz="3600" b="1" dirty="0" smtClean="0"/>
              <a:t>2.Водитель самолета – </a:t>
            </a:r>
            <a:r>
              <a:rPr lang="ru-RU" sz="3600" b="1" dirty="0" smtClean="0">
                <a:solidFill>
                  <a:srgbClr val="FF0000"/>
                </a:solidFill>
              </a:rPr>
              <a:t>летчик.</a:t>
            </a:r>
          </a:p>
          <a:p>
            <a:pPr>
              <a:buNone/>
            </a:pPr>
            <a:r>
              <a:rPr lang="ru-RU" sz="3600" b="1" dirty="0" smtClean="0"/>
              <a:t>3.Специалист по переводам – </a:t>
            </a:r>
            <a:r>
              <a:rPr lang="ru-RU" sz="3600" b="1" dirty="0" smtClean="0">
                <a:solidFill>
                  <a:srgbClr val="FF0000"/>
                </a:solidFill>
              </a:rPr>
              <a:t>переводчик.</a:t>
            </a:r>
          </a:p>
          <a:p>
            <a:pPr>
              <a:buNone/>
            </a:pPr>
            <a:r>
              <a:rPr lang="ru-RU" sz="3600" b="1" dirty="0" smtClean="0"/>
              <a:t>4.Специалист по переплетению книг – </a:t>
            </a:r>
            <a:r>
              <a:rPr lang="ru-RU" sz="3600" b="1" dirty="0" smtClean="0">
                <a:solidFill>
                  <a:srgbClr val="FF0000"/>
                </a:solidFill>
              </a:rPr>
              <a:t>переплетчик.</a:t>
            </a:r>
          </a:p>
          <a:p>
            <a:pPr>
              <a:buNone/>
            </a:pPr>
            <a:r>
              <a:rPr lang="ru-RU" sz="3600" b="1" dirty="0" smtClean="0"/>
              <a:t>5.Рабочий по переноске багажа – </a:t>
            </a:r>
            <a:r>
              <a:rPr lang="ru-RU" sz="3600" b="1" dirty="0" smtClean="0">
                <a:solidFill>
                  <a:srgbClr val="FF0000"/>
                </a:solidFill>
              </a:rPr>
              <a:t>грузчик.</a:t>
            </a:r>
          </a:p>
          <a:p>
            <a:pPr>
              <a:buNone/>
            </a:pPr>
            <a:r>
              <a:rPr lang="ru-RU" sz="3600" b="1" dirty="0" smtClean="0"/>
              <a:t>6.Человек, который танцует – </a:t>
            </a:r>
            <a:r>
              <a:rPr lang="ru-RU" sz="3600" b="1" dirty="0" smtClean="0">
                <a:solidFill>
                  <a:srgbClr val="FF0000"/>
                </a:solidFill>
              </a:rPr>
              <a:t>танцовщик.</a:t>
            </a:r>
          </a:p>
          <a:p>
            <a:pPr>
              <a:buNone/>
            </a:pPr>
            <a:r>
              <a:rPr lang="ru-RU" sz="3600" b="1" dirty="0" smtClean="0"/>
              <a:t>7.Носильщик газет – </a:t>
            </a:r>
            <a:r>
              <a:rPr lang="ru-RU" sz="3600" b="1" dirty="0" smtClean="0">
                <a:solidFill>
                  <a:srgbClr val="FF0000"/>
                </a:solidFill>
              </a:rPr>
              <a:t>газетчик.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14412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Итог   </a:t>
            </a:r>
            <a:r>
              <a:rPr lang="ru-RU" sz="4400" b="1" dirty="0" smtClean="0">
                <a:solidFill>
                  <a:srgbClr val="FF0000"/>
                </a:solidFill>
              </a:rPr>
              <a:t>урока.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- </a:t>
            </a:r>
            <a:r>
              <a:rPr lang="ru-RU" sz="4000" b="1" dirty="0" smtClean="0"/>
              <a:t>Над </a:t>
            </a:r>
            <a:r>
              <a:rPr lang="ru-RU" sz="4000" b="1" dirty="0" smtClean="0"/>
              <a:t>орфограммами какой части речи мы сегодня работали? </a:t>
            </a:r>
          </a:p>
          <a:p>
            <a:pPr>
              <a:buNone/>
            </a:pPr>
            <a:r>
              <a:rPr lang="ru-RU" sz="4000" b="1" dirty="0" smtClean="0"/>
              <a:t>  </a:t>
            </a:r>
            <a:endParaRPr lang="ru-RU" sz="4000" b="1" dirty="0" smtClean="0"/>
          </a:p>
          <a:p>
            <a:r>
              <a:rPr lang="ru-RU" sz="4400" b="1" dirty="0" smtClean="0">
                <a:solidFill>
                  <a:srgbClr val="FF0000"/>
                </a:solidFill>
              </a:rPr>
              <a:t>Д.З. Написать сочинение – миниатюру «для чего нужно знать имя существительное?»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116</TotalTime>
  <Words>369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Повторение изученного по теме: «Имя существительное». </vt:lpstr>
      <vt:lpstr>Цели:</vt:lpstr>
      <vt:lpstr>Слайд 3</vt:lpstr>
      <vt:lpstr>Слайд 4</vt:lpstr>
      <vt:lpstr>Слайд 5</vt:lpstr>
      <vt:lpstr>1-слитно; 2-раздельно</vt:lpstr>
      <vt:lpstr>Слайд 7</vt:lpstr>
      <vt:lpstr>Слайд 8</vt:lpstr>
      <vt:lpstr>Итог   урока.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 изученного по теме: «Имя существительное». </dc:title>
  <dc:creator>Учитель</dc:creator>
  <cp:lastModifiedBy>Учитель</cp:lastModifiedBy>
  <cp:revision>2</cp:revision>
  <dcterms:created xsi:type="dcterms:W3CDTF">2010-01-20T18:20:26Z</dcterms:created>
  <dcterms:modified xsi:type="dcterms:W3CDTF">2010-01-21T18:25:14Z</dcterms:modified>
</cp:coreProperties>
</file>