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94D7B4-B5D0-4A81-8037-59B3891ACA30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444E13-4875-40F2-AFD3-2B5D939921A9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497598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 smtClean="0">
                <a:solidFill>
                  <a:schemeClr val="accent3">
                    <a:lumMod val="75000"/>
                  </a:schemeClr>
                </a:solidFill>
              </a:rPr>
              <a:t>«Мы – альпинисты».</a:t>
            </a:r>
            <a:endParaRPr lang="ru-RU" sz="80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357562"/>
            <a:ext cx="7406640" cy="257176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7200" b="1" dirty="0" smtClean="0">
                <a:solidFill>
                  <a:schemeClr val="accent1">
                    <a:lumMod val="75000"/>
                  </a:schemeClr>
                </a:solidFill>
              </a:rPr>
              <a:t>Урок – игра по теме: «Обращения, вводные слова».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1"/>
                </a:solidFill>
              </a:rPr>
              <a:t>Цели урока:</a:t>
            </a:r>
            <a:r>
              <a:rPr lang="ru-RU" sz="6000" dirty="0" smtClean="0">
                <a:solidFill>
                  <a:schemeClr val="accent1"/>
                </a:solidFill>
              </a:rPr>
              <a:t> </a:t>
            </a:r>
            <a:endParaRPr lang="ru-RU" sz="60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1.проверить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знания учащихся по данной теме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;                      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2.совершенствовать умения учащихся в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пунктуационном оформлении  предложений с    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</a:t>
            </a:r>
            <a:r>
              <a:rPr lang="ru-RU" sz="4100" b="1" dirty="0" smtClean="0">
                <a:solidFill>
                  <a:schemeClr val="accent3">
                    <a:lumMod val="75000"/>
                  </a:schemeClr>
                </a:solidFill>
              </a:rPr>
              <a:t>обращениями, вводными словами.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j0157191.WMF"/>
          <p:cNvPicPr>
            <a:picLocks noGrp="1" noChangeAspect="1"/>
          </p:cNvPicPr>
          <p:nvPr>
            <p:ph idx="1"/>
          </p:nvPr>
        </p:nvPicPr>
        <p:blipFill>
          <a:blip r:embed="rId2"/>
          <a:srcRect b="34204"/>
          <a:stretch>
            <a:fillRect/>
          </a:stretch>
        </p:blipFill>
        <p:spPr>
          <a:xfrm>
            <a:off x="1214414" y="357166"/>
            <a:ext cx="7429552" cy="56436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solidFill>
                  <a:srgbClr val="FF0000"/>
                </a:solidFill>
              </a:rPr>
              <a:t>Штурм первой вершины</a:t>
            </a:r>
            <a:endParaRPr lang="ru-RU" sz="48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Что называется обращением?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По каким признакам можно найти обращение?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Где </a:t>
            </a:r>
            <a:r>
              <a:rPr lang="ru-RU" dirty="0" smtClean="0"/>
              <a:t>употребляются обращения?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Какими частями речи могут быть выражены обращения?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Какими знаками препинания выделяются обращения? Приведите примеры. (Альпинисты записывают свои примеры)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85728"/>
            <a:ext cx="7933588" cy="628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3"/>
                </a:solidFill>
              </a:rPr>
              <a:t>1.Выписать из стихотворения Н.А.Некрасова «Железная дорога» обращения, вводные слова.</a:t>
            </a:r>
          </a:p>
          <a:p>
            <a:pPr>
              <a:buNone/>
            </a:pPr>
            <a:r>
              <a:rPr lang="ru-RU" dirty="0" smtClean="0">
                <a:solidFill>
                  <a:schemeClr val="accent3"/>
                </a:solidFill>
              </a:rPr>
              <a:t>2.Начертить схемы расстановки знаков препинания:</a:t>
            </a:r>
          </a:p>
          <a:p>
            <a:pPr>
              <a:buNone/>
            </a:pPr>
            <a:r>
              <a:rPr lang="ru-RU" dirty="0" smtClean="0"/>
              <a:t>1)Добрый папаша! К чему в обаянии умного Ваню держать?</a:t>
            </a:r>
          </a:p>
          <a:p>
            <a:pPr>
              <a:buNone/>
            </a:pPr>
            <a:r>
              <a:rPr lang="ru-RU" dirty="0" smtClean="0"/>
              <a:t>2)Труд этот, Ваня, был страшно громаден.</a:t>
            </a:r>
          </a:p>
          <a:p>
            <a:pPr>
              <a:buNone/>
            </a:pPr>
            <a:r>
              <a:rPr lang="ru-RU" dirty="0" smtClean="0"/>
              <a:t>3)Ванечка, знаешь ли ты?</a:t>
            </a:r>
          </a:p>
          <a:p>
            <a:pPr>
              <a:buNone/>
            </a:pPr>
            <a:r>
              <a:rPr lang="ru-RU" dirty="0" smtClean="0"/>
              <a:t>4)Братья! Вы наши плоды пожинаете!</a:t>
            </a:r>
          </a:p>
          <a:p>
            <a:pPr>
              <a:buNone/>
            </a:pPr>
            <a:r>
              <a:rPr lang="ru-RU" dirty="0" smtClean="0"/>
              <a:t>5)Ты приглядись к нему, Ваня, внимательно.</a:t>
            </a:r>
          </a:p>
          <a:p>
            <a:pPr>
              <a:buNone/>
            </a:pPr>
            <a:r>
              <a:rPr lang="ru-RU" dirty="0" smtClean="0"/>
              <a:t>6) «Видел, папаша, я сон удивительный»- Ваня сказал.</a:t>
            </a:r>
          </a:p>
          <a:p>
            <a:pPr>
              <a:buNone/>
            </a:pPr>
            <a:r>
              <a:rPr lang="ru-RU" dirty="0" smtClean="0"/>
              <a:t>7)Впрочем, Ванюшей заняться пора.</a:t>
            </a:r>
          </a:p>
          <a:p>
            <a:pPr>
              <a:buNone/>
            </a:pPr>
            <a:r>
              <a:rPr lang="ru-RU" dirty="0" smtClean="0"/>
              <a:t>8)Слушай, мой милый, труды роковые кончены.</a:t>
            </a:r>
          </a:p>
          <a:p>
            <a:pPr>
              <a:buNone/>
            </a:pPr>
            <a:r>
              <a:rPr lang="ru-RU" dirty="0" smtClean="0"/>
              <a:t>9)Кажется, трудно отрадней картину нарисовать, генерал?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Штурм второй вершины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/>
              <a:t>О Волга! После многих лет я вновь принес тебе привет</a:t>
            </a:r>
            <a:r>
              <a:rPr lang="ru-RU" sz="4000" b="1" i="1" dirty="0" smtClean="0"/>
              <a:t>.</a:t>
            </a:r>
            <a:endParaRPr lang="en-US" sz="4000" b="1" i="1" dirty="0" smtClean="0"/>
          </a:p>
          <a:p>
            <a:pPr>
              <a:buNone/>
            </a:pPr>
            <a:endParaRPr lang="ru-RU" sz="4000" b="1" i="1" dirty="0" smtClean="0"/>
          </a:p>
          <a:p>
            <a:r>
              <a:rPr lang="ru-RU" sz="4000" b="1" i="1" dirty="0" smtClean="0"/>
              <a:t>По отзыву Г.В.Плеханова, стихотворение «Железная дорога» производило огромное впечатление на молодежь.</a:t>
            </a:r>
          </a:p>
          <a:p>
            <a:pPr>
              <a:buNone/>
            </a:pPr>
            <a:endParaRPr lang="ru-RU" sz="4000" b="1" i="1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8929718" cy="68580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расставьте знаки препинания и начертите схемы расстановки знаков препинания. </a:t>
            </a:r>
          </a:p>
          <a:p>
            <a:pPr>
              <a:buNone/>
            </a:pPr>
            <a:r>
              <a:rPr lang="ru-RU" dirty="0" smtClean="0"/>
              <a:t>1)Однажды это было дождливым осенним утром Некрасов наблюдал группу измокших и озябших крестьян у дверей роскошного подъезда.</a:t>
            </a:r>
          </a:p>
          <a:p>
            <a:pPr>
              <a:buNone/>
            </a:pPr>
            <a:r>
              <a:rPr lang="ru-RU" dirty="0" smtClean="0"/>
              <a:t>2)Вероятно крестьяне прислали своих ходоков искать управы на барина.</a:t>
            </a:r>
          </a:p>
          <a:p>
            <a:pPr>
              <a:buNone/>
            </a:pPr>
            <a:r>
              <a:rPr lang="ru-RU" dirty="0" smtClean="0"/>
              <a:t>3)К сожалению швейцар грубо прогнал крестьян-ходоков.</a:t>
            </a:r>
          </a:p>
          <a:p>
            <a:pPr>
              <a:buNone/>
            </a:pPr>
            <a:r>
              <a:rPr lang="ru-RU" dirty="0" smtClean="0"/>
              <a:t>4) Скорбью народной по словам Некрасова была переполнена наша земля.</a:t>
            </a:r>
          </a:p>
          <a:p>
            <a:pPr>
              <a:buNone/>
            </a:pPr>
            <a:r>
              <a:rPr lang="ru-RU" dirty="0" smtClean="0"/>
              <a:t>5)В своем стихотворении «Размышление у парадного подъезда» Некрасов дает во-первых коллективный образ народа во-вторых рисует широкую картину народного героя и наконец ставит волнующий его вопрос о судьбе народа.</a:t>
            </a:r>
          </a:p>
          <a:p>
            <a:pPr>
              <a:buNone/>
            </a:pPr>
            <a:r>
              <a:rPr lang="ru-RU" dirty="0" smtClean="0"/>
              <a:t>6) Итак Некрасов изобразил страдания народа и праздную жизнь вельможи.</a:t>
            </a:r>
          </a:p>
          <a:p>
            <a:pPr>
              <a:buNone/>
            </a:pPr>
            <a:r>
              <a:rPr lang="ru-RU" dirty="0" smtClean="0"/>
              <a:t>7)Некрасов без сомнения верил в могучие силы русского народа.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«Эту привычку к труду благородную нам бы не худо с </a:t>
            </a:r>
            <a:r>
              <a:rPr lang="ru-RU" sz="6000" b="1" dirty="0" smtClean="0">
                <a:solidFill>
                  <a:srgbClr val="FF0000"/>
                </a:solidFill>
              </a:rPr>
              <a:t>тобой перенять».</a:t>
            </a:r>
          </a:p>
          <a:p>
            <a:pPr algn="ctr">
              <a:buNone/>
            </a:pPr>
            <a:endParaRPr lang="en-US" sz="6000" b="1" dirty="0" smtClean="0"/>
          </a:p>
          <a:p>
            <a:pPr algn="r">
              <a:buNone/>
            </a:pPr>
            <a:r>
              <a:rPr lang="ru-RU" sz="4400" b="1" dirty="0" smtClean="0"/>
              <a:t>Н.Некрасов</a:t>
            </a:r>
            <a:r>
              <a:rPr lang="ru-RU" sz="4400" b="1" dirty="0" smtClean="0"/>
              <a:t>.</a:t>
            </a:r>
            <a:endParaRPr lang="ru-RU" sz="4400" b="1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</TotalTime>
  <Words>337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«Мы – альпинисты».</vt:lpstr>
      <vt:lpstr>Цели урока: </vt:lpstr>
      <vt:lpstr>Слайд 3</vt:lpstr>
      <vt:lpstr>Штурм первой вершины</vt:lpstr>
      <vt:lpstr>Слайд 5</vt:lpstr>
      <vt:lpstr>Штурм второй вершины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«Мы – альпинисты».</dc:title>
  <dc:creator>Учитель</dc:creator>
  <cp:lastModifiedBy>Учитель</cp:lastModifiedBy>
  <cp:revision>1</cp:revision>
  <dcterms:created xsi:type="dcterms:W3CDTF">2010-01-20T16:35:23Z</dcterms:created>
  <dcterms:modified xsi:type="dcterms:W3CDTF">2010-01-20T17:31:38Z</dcterms:modified>
</cp:coreProperties>
</file>