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9900CC"/>
    <a:srgbClr val="CCFF33"/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98E0E-BF23-44E5-9446-F5CC845FC101}" type="datetimeFigureOut">
              <a:rPr lang="ru-RU" smtClean="0"/>
              <a:pPr/>
              <a:t>22.04.2010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7D81FD-C6AA-4114-8734-60CC66B6B29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D81FD-C6AA-4114-8734-60CC66B6B29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22.04.2010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oleObject" Target="../embeddings/oleObject5.bin"/><Relationship Id="rId18" Type="http://schemas.openxmlformats.org/officeDocument/2006/relationships/oleObject" Target="../embeddings/oleObject10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1.png"/><Relationship Id="rId12" Type="http://schemas.openxmlformats.org/officeDocument/2006/relationships/oleObject" Target="../embeddings/oleObject4.bin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png"/><Relationship Id="rId11" Type="http://schemas.openxmlformats.org/officeDocument/2006/relationships/oleObject" Target="../embeddings/oleObject3.bin"/><Relationship Id="rId5" Type="http://schemas.openxmlformats.org/officeDocument/2006/relationships/image" Target="../media/image9.png"/><Relationship Id="rId15" Type="http://schemas.openxmlformats.org/officeDocument/2006/relationships/oleObject" Target="../embeddings/oleObject7.bin"/><Relationship Id="rId10" Type="http://schemas.openxmlformats.org/officeDocument/2006/relationships/oleObject" Target="../embeddings/oleObject2.bin"/><Relationship Id="rId19" Type="http://schemas.openxmlformats.org/officeDocument/2006/relationships/image" Target="../media/image13.gif"/><Relationship Id="rId4" Type="http://schemas.openxmlformats.org/officeDocument/2006/relationships/image" Target="../media/image8.png"/><Relationship Id="rId9" Type="http://schemas.openxmlformats.org/officeDocument/2006/relationships/oleObject" Target="../embeddings/oleObject1.bin"/><Relationship Id="rId1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071546"/>
            <a:ext cx="8458200" cy="2571768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Соотношения между сторонами и углами треугольника</a:t>
            </a:r>
            <a:r>
              <a:rPr lang="ru-RU" sz="4000" b="1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sz="4000" b="1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2000" b="1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(Обобщающий урок в 7 классе)</a:t>
            </a:r>
            <a:endParaRPr lang="ru-RU" sz="4000" b="1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00364" y="5429264"/>
            <a:ext cx="5838836" cy="107157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Дородько Елена Николаевна, учитель математики МОУ Петровская СОШ Гурьевского муниципального района Калининградской области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WordArt 5"/>
          <p:cNvSpPr>
            <a:spLocks noChangeArrowheads="1" noChangeShapeType="1" noTextEdit="1"/>
          </p:cNvSpPr>
          <p:nvPr/>
        </p:nvSpPr>
        <p:spPr bwMode="auto">
          <a:xfrm>
            <a:off x="2971800" y="381000"/>
            <a:ext cx="58674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D60093"/>
                </a:solidFill>
                <a:latin typeface="Arial"/>
                <a:cs typeface="Arial"/>
              </a:rPr>
              <a:t>Итог урока</a:t>
            </a:r>
          </a:p>
          <a:p>
            <a:r>
              <a:rPr lang="ru-RU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D60093"/>
                </a:solidFill>
                <a:latin typeface="Arial"/>
                <a:cs typeface="Arial"/>
              </a:rPr>
              <a:t>Выбор за вами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4038600" y="2743200"/>
            <a:ext cx="4953000" cy="1219200"/>
            <a:chOff x="2544" y="1728"/>
            <a:chExt cx="3120" cy="768"/>
          </a:xfrm>
        </p:grpSpPr>
        <p:sp>
          <p:nvSpPr>
            <p:cNvPr id="25624" name="Text Box 15"/>
            <p:cNvSpPr txBox="1">
              <a:spLocks noChangeArrowheads="1"/>
            </p:cNvSpPr>
            <p:nvPr/>
          </p:nvSpPr>
          <p:spPr bwMode="auto">
            <a:xfrm>
              <a:off x="4224" y="1728"/>
              <a:ext cx="144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9900"/>
                  </a:solidFill>
                  <a:latin typeface="Franklin Gothic Book" pitchFamily="34" charset="0"/>
                </a:rPr>
                <a:t>Довольна оценкой</a:t>
              </a:r>
            </a:p>
          </p:txBody>
        </p:sp>
        <p:sp>
          <p:nvSpPr>
            <p:cNvPr id="25625" name="Text Box 16"/>
            <p:cNvSpPr txBox="1">
              <a:spLocks noChangeArrowheads="1"/>
            </p:cNvSpPr>
            <p:nvPr/>
          </p:nvSpPr>
          <p:spPr bwMode="auto">
            <a:xfrm>
              <a:off x="2544" y="2208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996633"/>
                  </a:solidFill>
                  <a:latin typeface="Franklin Gothic Book" pitchFamily="34" charset="0"/>
                </a:rPr>
                <a:t>Было скучно</a:t>
              </a:r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0" y="2057400"/>
            <a:ext cx="8458200" cy="4479925"/>
            <a:chOff x="0" y="1296"/>
            <a:chExt cx="5328" cy="2822"/>
          </a:xfrm>
        </p:grpSpPr>
        <p:sp>
          <p:nvSpPr>
            <p:cNvPr id="25620" name="Text Box 9"/>
            <p:cNvSpPr txBox="1">
              <a:spLocks noChangeArrowheads="1"/>
            </p:cNvSpPr>
            <p:nvPr/>
          </p:nvSpPr>
          <p:spPr bwMode="auto">
            <a:xfrm>
              <a:off x="0" y="2832"/>
              <a:ext cx="144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00FF"/>
                  </a:solidFill>
                  <a:latin typeface="Franklin Gothic Book" pitchFamily="34" charset="0"/>
                </a:rPr>
                <a:t>Мне было интересно</a:t>
              </a:r>
            </a:p>
          </p:txBody>
        </p:sp>
        <p:sp>
          <p:nvSpPr>
            <p:cNvPr id="25621" name="Text Box 12"/>
            <p:cNvSpPr txBox="1">
              <a:spLocks noChangeArrowheads="1"/>
            </p:cNvSpPr>
            <p:nvPr/>
          </p:nvSpPr>
          <p:spPr bwMode="auto">
            <a:xfrm>
              <a:off x="2544" y="2688"/>
              <a:ext cx="144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66FF"/>
                  </a:solidFill>
                  <a:latin typeface="Franklin Gothic Book" pitchFamily="34" charset="0"/>
                </a:rPr>
                <a:t>Доволен оценкой</a:t>
              </a:r>
            </a:p>
          </p:txBody>
        </p:sp>
        <p:sp>
          <p:nvSpPr>
            <p:cNvPr id="25622" name="Text Box 14"/>
            <p:cNvSpPr txBox="1">
              <a:spLocks noChangeArrowheads="1"/>
            </p:cNvSpPr>
            <p:nvPr/>
          </p:nvSpPr>
          <p:spPr bwMode="auto">
            <a:xfrm>
              <a:off x="2496" y="1296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66FF"/>
                  </a:solidFill>
                  <a:latin typeface="Franklin Gothic Book" pitchFamily="34" charset="0"/>
                </a:rPr>
                <a:t>Здорово</a:t>
              </a:r>
            </a:p>
          </p:txBody>
        </p:sp>
        <p:sp>
          <p:nvSpPr>
            <p:cNvPr id="25623" name="Text Box 18"/>
            <p:cNvSpPr txBox="1">
              <a:spLocks noChangeArrowheads="1"/>
            </p:cNvSpPr>
            <p:nvPr/>
          </p:nvSpPr>
          <p:spPr bwMode="auto">
            <a:xfrm>
              <a:off x="3888" y="3600"/>
              <a:ext cx="144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3399FF"/>
                  </a:solidFill>
                  <a:latin typeface="Franklin Gothic Book" pitchFamily="34" charset="0"/>
                </a:rPr>
                <a:t>Оценка урока - отлично</a:t>
              </a:r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304800" y="2895600"/>
            <a:ext cx="5181600" cy="3200400"/>
            <a:chOff x="192" y="1824"/>
            <a:chExt cx="3264" cy="2016"/>
          </a:xfrm>
        </p:grpSpPr>
        <p:sp>
          <p:nvSpPr>
            <p:cNvPr id="25616" name="Text Box 7"/>
            <p:cNvSpPr txBox="1">
              <a:spLocks noChangeArrowheads="1"/>
            </p:cNvSpPr>
            <p:nvPr/>
          </p:nvSpPr>
          <p:spPr bwMode="auto">
            <a:xfrm>
              <a:off x="192" y="1824"/>
              <a:ext cx="144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00FF"/>
                  </a:solidFill>
                  <a:latin typeface="Franklin Gothic Book" pitchFamily="34" charset="0"/>
                </a:rPr>
                <a:t>Урок понравился</a:t>
              </a:r>
            </a:p>
          </p:txBody>
        </p:sp>
        <p:sp>
          <p:nvSpPr>
            <p:cNvPr id="25617" name="Text Box 8"/>
            <p:cNvSpPr txBox="1">
              <a:spLocks noChangeArrowheads="1"/>
            </p:cNvSpPr>
            <p:nvPr/>
          </p:nvSpPr>
          <p:spPr bwMode="auto">
            <a:xfrm>
              <a:off x="1248" y="2304"/>
              <a:ext cx="144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CC99FF"/>
                  </a:solidFill>
                  <a:latin typeface="Franklin Gothic Book" pitchFamily="34" charset="0"/>
                </a:rPr>
                <a:t>Есть вопросы</a:t>
              </a:r>
            </a:p>
          </p:txBody>
        </p:sp>
        <p:sp>
          <p:nvSpPr>
            <p:cNvPr id="25618" name="Text Box 11"/>
            <p:cNvSpPr txBox="1">
              <a:spLocks noChangeArrowheads="1"/>
            </p:cNvSpPr>
            <p:nvPr/>
          </p:nvSpPr>
          <p:spPr bwMode="auto">
            <a:xfrm>
              <a:off x="1536" y="3168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66FF"/>
                  </a:solidFill>
                  <a:latin typeface="Franklin Gothic Book" pitchFamily="34" charset="0"/>
                </a:rPr>
                <a:t>Я молодец!</a:t>
              </a:r>
            </a:p>
          </p:txBody>
        </p:sp>
        <p:sp>
          <p:nvSpPr>
            <p:cNvPr id="25619" name="Text Box 20"/>
            <p:cNvSpPr txBox="1">
              <a:spLocks noChangeArrowheads="1"/>
            </p:cNvSpPr>
            <p:nvPr/>
          </p:nvSpPr>
          <p:spPr bwMode="auto">
            <a:xfrm>
              <a:off x="2016" y="3552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9966FF"/>
                  </a:solidFill>
                  <a:latin typeface="Franklin Gothic Book" pitchFamily="34" charset="0"/>
                </a:rPr>
                <a:t>Легкая тема</a:t>
              </a:r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838200" y="1752600"/>
            <a:ext cx="8153400" cy="2727325"/>
            <a:chOff x="528" y="1104"/>
            <a:chExt cx="5136" cy="1718"/>
          </a:xfrm>
        </p:grpSpPr>
        <p:sp>
          <p:nvSpPr>
            <p:cNvPr id="25613" name="Text Box 6"/>
            <p:cNvSpPr txBox="1">
              <a:spLocks noChangeArrowheads="1"/>
            </p:cNvSpPr>
            <p:nvPr/>
          </p:nvSpPr>
          <p:spPr bwMode="auto">
            <a:xfrm>
              <a:off x="528" y="1296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0000"/>
                  </a:solidFill>
                  <a:latin typeface="Franklin Gothic Book" pitchFamily="34" charset="0"/>
                </a:rPr>
                <a:t>Важная тема</a:t>
              </a:r>
            </a:p>
          </p:txBody>
        </p:sp>
        <p:sp>
          <p:nvSpPr>
            <p:cNvPr id="25614" name="Text Box 19"/>
            <p:cNvSpPr txBox="1">
              <a:spLocks noChangeArrowheads="1"/>
            </p:cNvSpPr>
            <p:nvPr/>
          </p:nvSpPr>
          <p:spPr bwMode="auto">
            <a:xfrm>
              <a:off x="3792" y="1104"/>
              <a:ext cx="144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0066"/>
                  </a:solidFill>
                  <a:latin typeface="Franklin Gothic Book" pitchFamily="34" charset="0"/>
                </a:rPr>
                <a:t>Оценка урока - хорошо</a:t>
              </a:r>
            </a:p>
          </p:txBody>
        </p:sp>
        <p:sp>
          <p:nvSpPr>
            <p:cNvPr id="25615" name="Text Box 21"/>
            <p:cNvSpPr txBox="1">
              <a:spLocks noChangeArrowheads="1"/>
            </p:cNvSpPr>
            <p:nvPr/>
          </p:nvSpPr>
          <p:spPr bwMode="auto">
            <a:xfrm>
              <a:off x="3792" y="2304"/>
              <a:ext cx="187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0066"/>
                  </a:solidFill>
                  <a:latin typeface="Franklin Gothic Book" pitchFamily="34" charset="0"/>
                </a:rPr>
                <a:t>Ничего особенного</a:t>
              </a:r>
            </a:p>
          </p:txBody>
        </p:sp>
      </p:grp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304800" y="2667000"/>
            <a:ext cx="8458200" cy="3641725"/>
            <a:chOff x="192" y="1680"/>
            <a:chExt cx="5328" cy="2294"/>
          </a:xfrm>
        </p:grpSpPr>
        <p:sp>
          <p:nvSpPr>
            <p:cNvPr id="25609" name="Text Box 10"/>
            <p:cNvSpPr txBox="1">
              <a:spLocks noChangeArrowheads="1"/>
            </p:cNvSpPr>
            <p:nvPr/>
          </p:nvSpPr>
          <p:spPr bwMode="auto">
            <a:xfrm>
              <a:off x="192" y="3456"/>
              <a:ext cx="144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9900"/>
                  </a:solidFill>
                  <a:latin typeface="Franklin Gothic Book" pitchFamily="34" charset="0"/>
                </a:rPr>
                <a:t>Ничего не понятно</a:t>
              </a:r>
            </a:p>
          </p:txBody>
        </p:sp>
        <p:sp>
          <p:nvSpPr>
            <p:cNvPr id="25610" name="Text Box 13"/>
            <p:cNvSpPr txBox="1">
              <a:spLocks noChangeArrowheads="1"/>
            </p:cNvSpPr>
            <p:nvPr/>
          </p:nvSpPr>
          <p:spPr bwMode="auto">
            <a:xfrm>
              <a:off x="2880" y="1680"/>
              <a:ext cx="144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2400" b="1" dirty="0">
                <a:solidFill>
                  <a:srgbClr val="009900"/>
                </a:solidFill>
                <a:latin typeface="Franklin Gothic Book" pitchFamily="34" charset="0"/>
              </a:endParaRPr>
            </a:p>
          </p:txBody>
        </p:sp>
        <p:sp>
          <p:nvSpPr>
            <p:cNvPr id="25611" name="Text Box 17"/>
            <p:cNvSpPr txBox="1">
              <a:spLocks noChangeArrowheads="1"/>
            </p:cNvSpPr>
            <p:nvPr/>
          </p:nvSpPr>
          <p:spPr bwMode="auto">
            <a:xfrm>
              <a:off x="4080" y="2976"/>
              <a:ext cx="144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33CC33"/>
                  </a:solidFill>
                  <a:latin typeface="Franklin Gothic Book" pitchFamily="34" charset="0"/>
                </a:rPr>
                <a:t>Узнал(а) много нового</a:t>
              </a:r>
            </a:p>
          </p:txBody>
        </p:sp>
        <p:sp>
          <p:nvSpPr>
            <p:cNvPr id="25612" name="Text Box 22"/>
            <p:cNvSpPr txBox="1">
              <a:spLocks noChangeArrowheads="1"/>
            </p:cNvSpPr>
            <p:nvPr/>
          </p:nvSpPr>
          <p:spPr bwMode="auto">
            <a:xfrm>
              <a:off x="1488" y="1680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9900"/>
                  </a:solidFill>
                  <a:latin typeface="Franklin Gothic Book" pitchFamily="34" charset="0"/>
                </a:rPr>
                <a:t>Свой вариант</a:t>
              </a:r>
            </a:p>
          </p:txBody>
        </p:sp>
      </p:grpSp>
      <p:pic>
        <p:nvPicPr>
          <p:cNvPr id="28700" name="Picture 28" descr="звонок">
            <a:hlinkClick r:id="" action="ppaction://noaction">
              <a:snd r:embed="rId2" name="chimes.wav" builtIn="1"/>
            </a:hlinkClick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352800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841248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Цели  урока:</a:t>
            </a:r>
            <a:endParaRPr lang="ru-RU" sz="4400" b="1" cap="none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714348" y="1500174"/>
            <a:ext cx="778674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u="sng" strike="noStrike" normalizeH="0" baseline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Обучающие: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normalizeH="0" baseline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обобщение и закрепление знаний, умений и навыков учащихся по теме;   формирование у учащихся умений математического моделирования математической задачи; формировать и систематизировать базовые знания в блоки.</a:t>
            </a:r>
            <a:endParaRPr kumimoji="0" lang="ru-RU" sz="3200" b="1" i="0" u="none" strike="noStrike" normalizeH="0" baseline="0" dirty="0" smtClean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686800" cy="841248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none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Цели  урока:</a:t>
            </a:r>
            <a:endParaRPr lang="ru-RU" b="1" cap="none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357158" y="1142984"/>
            <a:ext cx="8286808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u="sng" strike="noStrike" normalizeH="0" baseline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Развивающие:</a:t>
            </a:r>
            <a:r>
              <a:rPr kumimoji="0" lang="ru-RU" sz="3200" b="1" i="0" u="none" strike="noStrike" normalizeH="0" baseline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развивать познавательный интерес к предмету, умение выполнять умственные операции: обобщение, сравнение, анализ, делать вывод; вариативность в работе с заданиями. Развивать пространственное, образное, творческое мышление. Повышать эффективность усвоения учебного материала за счет самостоятельной исследовательской деятельности учащихся с использованием ИКТ.</a:t>
            </a:r>
            <a:endParaRPr kumimoji="0" lang="ru-RU" sz="3200" b="1" i="0" u="none" strike="noStrike" normalizeH="0" baseline="0" dirty="0" smtClean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841248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none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Цели  урока:</a:t>
            </a:r>
            <a:endParaRPr lang="ru-RU" b="1" cap="none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357158" y="1571612"/>
            <a:ext cx="835821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u="sng" strike="noStrike" normalizeH="0" baseline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Воспитательные:</a:t>
            </a:r>
            <a:r>
              <a:rPr kumimoji="0" lang="ru-RU" sz="3200" b="1" u="none" strike="noStrike" normalizeH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ru-RU" sz="3200" b="1" i="0" u="none" strike="noStrike" normalizeH="0" baseline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оспитывать навыки коммуникативности; умения признавать свои ошибки и не бояться их исправить; объективную оценку результатов своего труда.</a:t>
            </a:r>
            <a:endParaRPr kumimoji="0" lang="ru-RU" sz="3200" b="1" i="0" u="none" strike="noStrike" normalizeH="0" baseline="0" dirty="0" smtClean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0"/>
            <a:ext cx="8715436" cy="67403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8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Высшее проявление духа – это разум. Высшее проявление разума – это геометрия. Клетка геометрии – треугольник. Он так же неисчерпаем, как и вселенная. Окружность – душа геометрии. Познайте окружность, и вы не только познаете душу геометрии, но и возвысите душу свою.</a:t>
            </a:r>
            <a:endParaRPr lang="ru-RU" sz="48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" y="-2"/>
          <a:ext cx="9143999" cy="685800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4026716"/>
                <a:gridCol w="2852257"/>
                <a:gridCol w="2265026"/>
              </a:tblGrid>
              <a:tr h="1371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6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6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6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6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4"/>
          <a:srcRect t="10637"/>
          <a:stretch>
            <a:fillRect/>
          </a:stretch>
        </p:blipFill>
        <p:spPr bwMode="auto">
          <a:xfrm>
            <a:off x="1142976" y="0"/>
            <a:ext cx="1609725" cy="1200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85786" y="1428736"/>
            <a:ext cx="24003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7224" y="2786058"/>
            <a:ext cx="2181471" cy="1257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00100" y="4214818"/>
            <a:ext cx="2195345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90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06675" y="5500702"/>
            <a:ext cx="1504339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5143504" y="642918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4643438" y="357166"/>
          <a:ext cx="1143008" cy="714381"/>
        </p:xfrm>
        <a:graphic>
          <a:graphicData uri="http://schemas.openxmlformats.org/presentationml/2006/ole">
            <p:oleObj spid="_x0000_s41991" name="Формула" r:id="rId9" imgW="317160" imgH="203040" progId="Equation.3">
              <p:embed/>
            </p:oleObj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643438" y="1643050"/>
          <a:ext cx="928694" cy="714380"/>
        </p:xfrm>
        <a:graphic>
          <a:graphicData uri="http://schemas.openxmlformats.org/presentationml/2006/ole">
            <p:oleObj spid="_x0000_s41992" name="Формула" r:id="rId10" imgW="253800" imgH="203040" progId="Equation.3">
              <p:embed/>
            </p:oleObj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4643438" y="3000372"/>
          <a:ext cx="1071569" cy="714380"/>
        </p:xfrm>
        <a:graphic>
          <a:graphicData uri="http://schemas.openxmlformats.org/presentationml/2006/ole">
            <p:oleObj spid="_x0000_s41993" name="Формула" r:id="rId11" imgW="253800" imgH="190440" progId="Equation.3">
              <p:embed/>
            </p:oleObj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4643438" y="4429132"/>
          <a:ext cx="928693" cy="714380"/>
        </p:xfrm>
        <a:graphic>
          <a:graphicData uri="http://schemas.openxmlformats.org/presentationml/2006/ole">
            <p:oleObj spid="_x0000_s41994" name="Формула" r:id="rId12" imgW="253800" imgH="203040" progId="Equation.3">
              <p:embed/>
            </p:oleObj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4643439" y="5786454"/>
          <a:ext cx="1143007" cy="714380"/>
        </p:xfrm>
        <a:graphic>
          <a:graphicData uri="http://schemas.openxmlformats.org/presentationml/2006/ole">
            <p:oleObj spid="_x0000_s41995" name="Формула" r:id="rId13" imgW="317160" imgH="203040" progId="Equation.3">
              <p:embed/>
            </p:oleObj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6286512" y="357166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Р</a:t>
            </a:r>
            <a:endParaRPr lang="ru-RU" sz="4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215074" y="1643050"/>
            <a:ext cx="642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 Н</a:t>
            </a:r>
            <a:endParaRPr lang="ru-RU" sz="4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215074" y="3071810"/>
            <a:ext cx="642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 В</a:t>
            </a:r>
            <a:endParaRPr lang="ru-RU" sz="4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6215074" y="4429132"/>
            <a:ext cx="642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 О</a:t>
            </a:r>
            <a:endParaRPr lang="ru-RU" sz="40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215074" y="5786454"/>
            <a:ext cx="642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 Е</a:t>
            </a:r>
            <a:endParaRPr lang="ru-RU" sz="4000" b="1" dirty="0"/>
          </a:p>
        </p:txBody>
      </p:sp>
      <p:graphicFrame>
        <p:nvGraphicFramePr>
          <p:cNvPr id="41996" name="Object 12"/>
          <p:cNvGraphicFramePr>
            <a:graphicFrameLocks noChangeAspect="1"/>
          </p:cNvGraphicFramePr>
          <p:nvPr/>
        </p:nvGraphicFramePr>
        <p:xfrm>
          <a:off x="6929454" y="357166"/>
          <a:ext cx="1071562" cy="714375"/>
        </p:xfrm>
        <a:graphic>
          <a:graphicData uri="http://schemas.openxmlformats.org/presentationml/2006/ole">
            <p:oleObj spid="_x0000_s41996" name="Формула" r:id="rId14" imgW="253800" imgH="190440" progId="Equation.3">
              <p:embed/>
            </p:oleObj>
          </a:graphicData>
        </a:graphic>
      </p:graphicFrame>
      <p:graphicFrame>
        <p:nvGraphicFramePr>
          <p:cNvPr id="41997" name="Object 13"/>
          <p:cNvGraphicFramePr>
            <a:graphicFrameLocks noChangeAspect="1"/>
          </p:cNvGraphicFramePr>
          <p:nvPr/>
        </p:nvGraphicFramePr>
        <p:xfrm>
          <a:off x="6929454" y="1714488"/>
          <a:ext cx="1143000" cy="714375"/>
        </p:xfrm>
        <a:graphic>
          <a:graphicData uri="http://schemas.openxmlformats.org/presentationml/2006/ole">
            <p:oleObj spid="_x0000_s41997" name="Формула" r:id="rId15" imgW="317160" imgH="203040" progId="Equation.3">
              <p:embed/>
            </p:oleObj>
          </a:graphicData>
        </a:graphic>
      </p:graphicFrame>
      <p:graphicFrame>
        <p:nvGraphicFramePr>
          <p:cNvPr id="41998" name="Object 14"/>
          <p:cNvGraphicFramePr>
            <a:graphicFrameLocks noChangeAspect="1"/>
          </p:cNvGraphicFramePr>
          <p:nvPr/>
        </p:nvGraphicFramePr>
        <p:xfrm>
          <a:off x="7000892" y="3000372"/>
          <a:ext cx="1143000" cy="714375"/>
        </p:xfrm>
        <a:graphic>
          <a:graphicData uri="http://schemas.openxmlformats.org/presentationml/2006/ole">
            <p:oleObj spid="_x0000_s41998" name="Формула" r:id="rId16" imgW="317160" imgH="203040" progId="Equation.3">
              <p:embed/>
            </p:oleObj>
          </a:graphicData>
        </a:graphic>
      </p:graphicFrame>
      <p:graphicFrame>
        <p:nvGraphicFramePr>
          <p:cNvPr id="41999" name="Object 15"/>
          <p:cNvGraphicFramePr>
            <a:graphicFrameLocks noChangeAspect="1"/>
          </p:cNvGraphicFramePr>
          <p:nvPr/>
        </p:nvGraphicFramePr>
        <p:xfrm>
          <a:off x="6929454" y="4357694"/>
          <a:ext cx="928687" cy="714375"/>
        </p:xfrm>
        <a:graphic>
          <a:graphicData uri="http://schemas.openxmlformats.org/presentationml/2006/ole">
            <p:oleObj spid="_x0000_s41999" name="Формула" r:id="rId17" imgW="253800" imgH="203040" progId="Equation.3">
              <p:embed/>
            </p:oleObj>
          </a:graphicData>
        </a:graphic>
      </p:graphicFrame>
      <p:graphicFrame>
        <p:nvGraphicFramePr>
          <p:cNvPr id="42000" name="Object 16"/>
          <p:cNvGraphicFramePr>
            <a:graphicFrameLocks noChangeAspect="1"/>
          </p:cNvGraphicFramePr>
          <p:nvPr/>
        </p:nvGraphicFramePr>
        <p:xfrm>
          <a:off x="7000892" y="5715016"/>
          <a:ext cx="928687" cy="714375"/>
        </p:xfrm>
        <a:graphic>
          <a:graphicData uri="http://schemas.openxmlformats.org/presentationml/2006/ole">
            <p:oleObj spid="_x0000_s42000" name="Формула" r:id="rId18" imgW="253800" imgH="203040" progId="Equation.3">
              <p:embed/>
            </p:oleObj>
          </a:graphicData>
        </a:graphic>
      </p:graphicFrame>
      <p:pic>
        <p:nvPicPr>
          <p:cNvPr id="34" name="Рисунок 33" descr="солнце.gif"/>
          <p:cNvPicPr>
            <a:picLocks noChangeAspect="1"/>
          </p:cNvPicPr>
          <p:nvPr/>
        </p:nvPicPr>
        <p:blipFill>
          <a:blip r:embed="rId19" cstate="email"/>
          <a:stretch>
            <a:fillRect/>
          </a:stretch>
        </p:blipFill>
        <p:spPr>
          <a:xfrm>
            <a:off x="5000628" y="0"/>
            <a:ext cx="1219200" cy="1219200"/>
          </a:xfrm>
          <a:prstGeom prst="rect">
            <a:avLst/>
          </a:prstGeom>
        </p:spPr>
      </p:pic>
      <p:pic>
        <p:nvPicPr>
          <p:cNvPr id="35" name="Рисунок 34" descr="солнце.gif"/>
          <p:cNvPicPr>
            <a:picLocks noChangeAspect="1"/>
          </p:cNvPicPr>
          <p:nvPr/>
        </p:nvPicPr>
        <p:blipFill>
          <a:blip r:embed="rId19" cstate="email"/>
          <a:stretch>
            <a:fillRect/>
          </a:stretch>
        </p:blipFill>
        <p:spPr>
          <a:xfrm>
            <a:off x="5000628" y="1428736"/>
            <a:ext cx="1219200" cy="1219200"/>
          </a:xfrm>
          <a:prstGeom prst="rect">
            <a:avLst/>
          </a:prstGeom>
        </p:spPr>
      </p:pic>
      <p:pic>
        <p:nvPicPr>
          <p:cNvPr id="36" name="Рисунок 35" descr="солнце.gif"/>
          <p:cNvPicPr>
            <a:picLocks noChangeAspect="1"/>
          </p:cNvPicPr>
          <p:nvPr/>
        </p:nvPicPr>
        <p:blipFill>
          <a:blip r:embed="rId19" cstate="email"/>
          <a:stretch>
            <a:fillRect/>
          </a:stretch>
        </p:blipFill>
        <p:spPr>
          <a:xfrm>
            <a:off x="5000628" y="2786058"/>
            <a:ext cx="1219200" cy="1219200"/>
          </a:xfrm>
          <a:prstGeom prst="rect">
            <a:avLst/>
          </a:prstGeom>
        </p:spPr>
      </p:pic>
      <p:pic>
        <p:nvPicPr>
          <p:cNvPr id="37" name="Рисунок 36" descr="солнце.gif"/>
          <p:cNvPicPr>
            <a:picLocks noChangeAspect="1"/>
          </p:cNvPicPr>
          <p:nvPr/>
        </p:nvPicPr>
        <p:blipFill>
          <a:blip r:embed="rId19" cstate="email"/>
          <a:stretch>
            <a:fillRect/>
          </a:stretch>
        </p:blipFill>
        <p:spPr>
          <a:xfrm>
            <a:off x="5000628" y="4214818"/>
            <a:ext cx="1219200" cy="1219200"/>
          </a:xfrm>
          <a:prstGeom prst="rect">
            <a:avLst/>
          </a:prstGeom>
        </p:spPr>
      </p:pic>
      <p:pic>
        <p:nvPicPr>
          <p:cNvPr id="38" name="Рисунок 37" descr="солнце.gif"/>
          <p:cNvPicPr>
            <a:picLocks noChangeAspect="1"/>
          </p:cNvPicPr>
          <p:nvPr/>
        </p:nvPicPr>
        <p:blipFill>
          <a:blip r:embed="rId19" cstate="email"/>
          <a:stretch>
            <a:fillRect/>
          </a:stretch>
        </p:blipFill>
        <p:spPr>
          <a:xfrm>
            <a:off x="5000628" y="5638800"/>
            <a:ext cx="1219200" cy="121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14 -0.07315 L 0.22621 -0.38797 " pathEditMode="relative" ptsTypes="AA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7 L 0.2184 -0.59491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" y="-2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7037E-6 L 0.22222 0.38588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" y="1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32 0.04074 L 0.2184 0.40834 " pathEditMode="relative" ptsTypes="AA">
                                      <p:cBhvr>
                                        <p:cTn id="4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6 L 0.2184 0.20162 " pathEditMode="relative" rAng="0" ptsTypes="AA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" y="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4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1" dur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7" grpId="0"/>
      <p:bldP spid="26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686800" cy="841248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Развивающая   задача</a:t>
            </a:r>
            <a:endParaRPr lang="ru-RU" sz="4000" b="1" cap="none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500174"/>
            <a:ext cx="3714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Из 6 спичек составить 4 равносторонних треугольника</a:t>
            </a:r>
            <a:endParaRPr lang="ru-RU" sz="3600" b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 flipH="1" flipV="1">
            <a:off x="4321967" y="2250273"/>
            <a:ext cx="2000264" cy="1357322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6200000" flipH="1">
            <a:off x="4857752" y="3071810"/>
            <a:ext cx="2571768" cy="285752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6200000" flipH="1">
            <a:off x="5893603" y="2035959"/>
            <a:ext cx="1428760" cy="1214446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4643438" y="3357562"/>
            <a:ext cx="2571768" cy="571504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6179355" y="3464719"/>
            <a:ext cx="1143008" cy="928694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643438" y="3929066"/>
            <a:ext cx="1643074" cy="571504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5929322" y="1857364"/>
            <a:ext cx="214314" cy="214314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072330" y="3214686"/>
            <a:ext cx="214314" cy="214314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143636" y="4357694"/>
            <a:ext cx="214314" cy="214314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4572000" y="3786190"/>
            <a:ext cx="214314" cy="214314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686800" cy="841248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Устное  решение  задач</a:t>
            </a:r>
            <a:endParaRPr lang="ru-RU" sz="4000" b="1" cap="none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>
            <a:off x="642910" y="1500174"/>
            <a:ext cx="1214446" cy="1785950"/>
          </a:xfrm>
          <a:prstGeom prst="rtTriangle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571472" y="2000240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30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3071810"/>
            <a:ext cx="214314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285852" y="285749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114298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928794" y="314324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85720" y="314324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2786050" y="1428736"/>
            <a:ext cx="2500330" cy="1857388"/>
          </a:xfrm>
          <a:prstGeom prst="triangle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500298" y="314324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357818" y="314324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929058" y="10715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18" name="Равно 17"/>
          <p:cNvSpPr/>
          <p:nvPr/>
        </p:nvSpPr>
        <p:spPr>
          <a:xfrm rot="1772179">
            <a:off x="3195283" y="2140115"/>
            <a:ext cx="428628" cy="357190"/>
          </a:xfrm>
          <a:prstGeom prst="mathEqua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Равно 18"/>
          <p:cNvSpPr/>
          <p:nvPr/>
        </p:nvSpPr>
        <p:spPr>
          <a:xfrm rot="5400000">
            <a:off x="3833596" y="3045736"/>
            <a:ext cx="428628" cy="357190"/>
          </a:xfrm>
          <a:prstGeom prst="mathEqua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Равно 19"/>
          <p:cNvSpPr/>
          <p:nvPr/>
        </p:nvSpPr>
        <p:spPr>
          <a:xfrm rot="20055440">
            <a:off x="4413985" y="2147037"/>
            <a:ext cx="428628" cy="357190"/>
          </a:xfrm>
          <a:prstGeom prst="mathEqua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143240" y="285749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714876" y="285749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3857620" y="164305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24" name="Прямоугольный треугольник 23"/>
          <p:cNvSpPr/>
          <p:nvPr/>
        </p:nvSpPr>
        <p:spPr>
          <a:xfrm>
            <a:off x="6429388" y="1428736"/>
            <a:ext cx="1785950" cy="1928826"/>
          </a:xfrm>
          <a:prstGeom prst="rtTriangl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 24"/>
          <p:cNvSpPr/>
          <p:nvPr/>
        </p:nvSpPr>
        <p:spPr>
          <a:xfrm>
            <a:off x="6199935" y="2218475"/>
            <a:ext cx="428628" cy="357190"/>
          </a:xfrm>
          <a:prstGeom prst="mathEqua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Равно 25"/>
          <p:cNvSpPr/>
          <p:nvPr/>
        </p:nvSpPr>
        <p:spPr>
          <a:xfrm rot="16200000">
            <a:off x="7123540" y="3191694"/>
            <a:ext cx="428628" cy="357190"/>
          </a:xfrm>
          <a:prstGeom prst="mathEqua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429388" y="3143248"/>
            <a:ext cx="214314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500826" y="185736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7572396" y="3000372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6286512" y="107154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8286776" y="321468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6072198" y="321468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endParaRPr lang="ru-RU" dirty="0"/>
          </a:p>
        </p:txBody>
      </p:sp>
      <p:sp>
        <p:nvSpPr>
          <p:cNvPr id="33" name="Равнобедренный треугольник 32"/>
          <p:cNvSpPr/>
          <p:nvPr/>
        </p:nvSpPr>
        <p:spPr>
          <a:xfrm>
            <a:off x="357158" y="3857628"/>
            <a:ext cx="1928826" cy="2428892"/>
          </a:xfrm>
          <a:prstGeom prst="triangle">
            <a:avLst/>
          </a:prstGeom>
          <a:solidFill>
            <a:srgbClr val="CCFF33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>
            <a:stCxn id="33" idx="0"/>
          </p:cNvCxnSpPr>
          <p:nvPr/>
        </p:nvCxnSpPr>
        <p:spPr>
          <a:xfrm rot="16200000" flipH="1" flipV="1">
            <a:off x="660770" y="4482710"/>
            <a:ext cx="1285884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33" idx="0"/>
            <a:endCxn id="33" idx="3"/>
          </p:cNvCxnSpPr>
          <p:nvPr/>
        </p:nvCxnSpPr>
        <p:spPr>
          <a:xfrm rot="16200000" flipH="1">
            <a:off x="107125" y="5072074"/>
            <a:ext cx="242889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1071538" y="435769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1357290" y="6000768"/>
            <a:ext cx="214314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571472" y="585789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75</a:t>
            </a:r>
            <a:endParaRPr lang="ru-RU" dirty="0"/>
          </a:p>
        </p:txBody>
      </p:sp>
      <p:sp>
        <p:nvSpPr>
          <p:cNvPr id="41" name="Равно 40"/>
          <p:cNvSpPr/>
          <p:nvPr/>
        </p:nvSpPr>
        <p:spPr>
          <a:xfrm rot="1772179">
            <a:off x="560225" y="4940202"/>
            <a:ext cx="428628" cy="357190"/>
          </a:xfrm>
          <a:prstGeom prst="mathEqua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Равно 41"/>
          <p:cNvSpPr/>
          <p:nvPr/>
        </p:nvSpPr>
        <p:spPr>
          <a:xfrm rot="20055440">
            <a:off x="1627903" y="4933117"/>
            <a:ext cx="428628" cy="357190"/>
          </a:xfrm>
          <a:prstGeom prst="mathEqua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6143644"/>
            <a:ext cx="500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1214414" y="350043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45" name="TextBox 44"/>
          <p:cNvSpPr txBox="1"/>
          <p:nvPr/>
        </p:nvSpPr>
        <p:spPr>
          <a:xfrm>
            <a:off x="2357422" y="614364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1142976" y="628652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47" name="Равнобедренный треугольник 46"/>
          <p:cNvSpPr/>
          <p:nvPr/>
        </p:nvSpPr>
        <p:spPr>
          <a:xfrm rot="934113">
            <a:off x="3225269" y="4528678"/>
            <a:ext cx="3025560" cy="1449862"/>
          </a:xfrm>
          <a:prstGeom prst="triangle">
            <a:avLst/>
          </a:prstGeom>
          <a:solidFill>
            <a:srgbClr val="9900CC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TextBox 47"/>
          <p:cNvSpPr txBox="1"/>
          <p:nvPr/>
        </p:nvSpPr>
        <p:spPr>
          <a:xfrm>
            <a:off x="2786050" y="535782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857752" y="414338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6072198" y="635795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3500430" y="5286388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60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572000" y="4714884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80</a:t>
            </a:r>
          </a:p>
          <a:p>
            <a:endParaRPr lang="ru-RU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5357818" y="578645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?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55" name="Равнобедренный треугольник 54"/>
          <p:cNvSpPr/>
          <p:nvPr/>
        </p:nvSpPr>
        <p:spPr>
          <a:xfrm>
            <a:off x="7000892" y="4000504"/>
            <a:ext cx="1785950" cy="2357454"/>
          </a:xfrm>
          <a:prstGeom prst="triangle">
            <a:avLst/>
          </a:prstGeom>
          <a:solidFill>
            <a:srgbClr val="66FF6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авно 55"/>
          <p:cNvSpPr/>
          <p:nvPr/>
        </p:nvSpPr>
        <p:spPr>
          <a:xfrm rot="1772179">
            <a:off x="7203959" y="5011640"/>
            <a:ext cx="428628" cy="357190"/>
          </a:xfrm>
          <a:prstGeom prst="mathEqua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7" name="Равно 56"/>
          <p:cNvSpPr/>
          <p:nvPr/>
        </p:nvSpPr>
        <p:spPr>
          <a:xfrm rot="20055440">
            <a:off x="8128762" y="5004556"/>
            <a:ext cx="428628" cy="357190"/>
          </a:xfrm>
          <a:prstGeom prst="mathEqua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715272" y="3643314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59" name="TextBox 58"/>
          <p:cNvSpPr txBox="1"/>
          <p:nvPr/>
        </p:nvSpPr>
        <p:spPr>
          <a:xfrm>
            <a:off x="6786578" y="642939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8786842" y="6357958"/>
            <a:ext cx="357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61" name="TextBox 60"/>
          <p:cNvSpPr txBox="1"/>
          <p:nvPr/>
        </p:nvSpPr>
        <p:spPr>
          <a:xfrm>
            <a:off x="7643834" y="450057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</a:t>
            </a: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7143768" y="592933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8286776" y="592933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841248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Физкультминутка</a:t>
            </a:r>
            <a:endParaRPr lang="ru-RU" sz="4000" b="1" cap="none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Picture 4" descr="butterfly61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00496" y="928670"/>
            <a:ext cx="1714500" cy="1581150"/>
          </a:xfrm>
          <a:prstGeom prst="rect">
            <a:avLst/>
          </a:prstGeom>
          <a:noFill/>
        </p:spPr>
      </p:pic>
      <p:pic>
        <p:nvPicPr>
          <p:cNvPr id="5" name="Picture 4" descr="flowers_171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" y="2438400"/>
            <a:ext cx="952500" cy="952500"/>
          </a:xfrm>
          <a:prstGeom prst="rect">
            <a:avLst/>
          </a:prstGeom>
          <a:noFill/>
        </p:spPr>
      </p:pic>
      <p:pic>
        <p:nvPicPr>
          <p:cNvPr id="6" name="Picture 4" descr="1f1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9600" y="457200"/>
            <a:ext cx="952500" cy="904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8557 C 0.0349 0.02035 0.09601 -0.07285 0.16823 -0.07285 C 0.27569 -0.07285 0.36285 0.02405 0.36285 0.14755 C 0.36285 0.18687 0.35417 0.22341 0.33663 0.25625 C 0.33941 0.25625 0.00035 0.74422 0.00035 0.74861 C 0.00035 0.74422 -0.33889 0.25625 -0.33611 0.25625 C -0.35365 0.22341 -0.36198 0.18687 -0.36198 0.14755 C -0.36198 0.02405 -0.27535 -0.07285 -0.16493 -0.07285 C -0.09549 -0.07285 -0.03472 0.02035 0.00035 0.08557 Z " pathEditMode="relative" rAng="0" ptsTypes="fffffffff">
                                      <p:cBhvr>
                                        <p:cTn id="1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3723 C 0.09861 -0.15588 0.24688 -0.27729 0.41146 -0.27729 C 0.57605 -0.27729 0.72396 -0.15588 0.82292 0.03723 C 0.72396 0.23011 0.57605 0.35245 0.41146 0.35245 C 0.24688 0.35245 0.09861 0.23011 -3.33333E-6 0.03723 Z " pathEditMode="relative" rAng="0" ptsTypes="fffff">
                                      <p:cBhvr>
                                        <p:cTn id="2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3.81129E-6 L 0.57969 3.81129E-6 L 0.81458 0.78885 L 0.23472 0.78885 L 1.38778E-17 3.81129E-6 Z " pathEditMode="relative" rAng="0" ptsTypes="FFFFF">
                                      <p:cBhvr>
                                        <p:cTn id="3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7" y="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130</TotalTime>
  <Words>285</Words>
  <PresentationFormat>Экран (4:3)</PresentationFormat>
  <Paragraphs>71</Paragraphs>
  <Slides>10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Трек</vt:lpstr>
      <vt:lpstr>Формула</vt:lpstr>
      <vt:lpstr>Соотношения между сторонами и углами треугольника (Обобщающий урок в 7 классе)</vt:lpstr>
      <vt:lpstr>Цели  урока:</vt:lpstr>
      <vt:lpstr>Цели  урока:</vt:lpstr>
      <vt:lpstr>Цели  урока:</vt:lpstr>
      <vt:lpstr>Слайд 5</vt:lpstr>
      <vt:lpstr>Слайд 6</vt:lpstr>
      <vt:lpstr>Развивающая   задача</vt:lpstr>
      <vt:lpstr>Устное  решение  задач</vt:lpstr>
      <vt:lpstr>Физкультминутка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Соотношения между сторонами и углами треугольника</dc:title>
  <cp:lastModifiedBy>TATA</cp:lastModifiedBy>
  <cp:revision>17</cp:revision>
  <dcterms:modified xsi:type="dcterms:W3CDTF">2010-04-21T20:53:05Z</dcterms:modified>
</cp:coreProperties>
</file>