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75" r:id="rId4"/>
    <p:sldId id="274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90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E99E2E-DE03-4F8F-8D6F-A416F2FC5A04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2AB41C-CA47-41E1-9225-9287E93D1A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AB41C-CA47-41E1-9225-9287E93D1AE9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A8834-21D6-4323-A27E-EB47A1FEFB9B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446D3B7-07D8-493F-80E0-23FAB7823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A8834-21D6-4323-A27E-EB47A1FEFB9B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6D3B7-07D8-493F-80E0-23FAB7823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A8834-21D6-4323-A27E-EB47A1FEFB9B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6D3B7-07D8-493F-80E0-23FAB7823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A8834-21D6-4323-A27E-EB47A1FEFB9B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446D3B7-07D8-493F-80E0-23FAB7823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A8834-21D6-4323-A27E-EB47A1FEFB9B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6D3B7-07D8-493F-80E0-23FAB78236A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A8834-21D6-4323-A27E-EB47A1FEFB9B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6D3B7-07D8-493F-80E0-23FAB7823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A8834-21D6-4323-A27E-EB47A1FEFB9B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446D3B7-07D8-493F-80E0-23FAB78236A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A8834-21D6-4323-A27E-EB47A1FEFB9B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6D3B7-07D8-493F-80E0-23FAB7823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A8834-21D6-4323-A27E-EB47A1FEFB9B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6D3B7-07D8-493F-80E0-23FAB7823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A8834-21D6-4323-A27E-EB47A1FEFB9B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6D3B7-07D8-493F-80E0-23FAB7823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A8834-21D6-4323-A27E-EB47A1FEFB9B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6D3B7-07D8-493F-80E0-23FAB78236A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79A8834-21D6-4323-A27E-EB47A1FEFB9B}" type="datetimeFigureOut">
              <a:rPr lang="ru-RU" smtClean="0"/>
              <a:pPr/>
              <a:t>26.01.2010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446D3B7-07D8-493F-80E0-23FAB78236A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428604"/>
            <a:ext cx="8215370" cy="1428760"/>
          </a:xfrm>
        </p:spPr>
        <p:txBody>
          <a:bodyPr>
            <a:normAutofit/>
          </a:bodyPr>
          <a:lstStyle/>
          <a:p>
            <a:r>
              <a:rPr lang="ru-RU" dirty="0" smtClean="0"/>
              <a:t>Тема урока: </a:t>
            </a:r>
            <a:r>
              <a:rPr lang="ru-RU" dirty="0" smtClean="0">
                <a:solidFill>
                  <a:srgbClr val="002060"/>
                </a:solidFill>
              </a:rPr>
              <a:t>Решение задач с помощью квадратного уравнения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857364"/>
            <a:ext cx="8143932" cy="3357586"/>
          </a:xfrm>
        </p:spPr>
        <p:txBody>
          <a:bodyPr>
            <a:normAutofit/>
          </a:bodyPr>
          <a:lstStyle/>
          <a:p>
            <a:pPr lvl="1"/>
            <a:r>
              <a:rPr lang="ru-RU" dirty="0">
                <a:solidFill>
                  <a:srgbClr val="7030A0"/>
                </a:solidFill>
              </a:rPr>
              <a:t>Цели и задачи урока:                                                                                                                                          выработать умение применять квадратные уравнения для  решения алгебраических и геометрических задач; продолжить формирование практических и теоретических умений и навыков по теме «Квадратные уравнения</a:t>
            </a:r>
            <a:r>
              <a:rPr lang="ru-RU" dirty="0" smtClean="0">
                <a:solidFill>
                  <a:srgbClr val="7030A0"/>
                </a:solidFill>
              </a:rPr>
              <a:t>»                                                                             </a:t>
            </a:r>
            <a:endParaRPr lang="ru-RU" dirty="0">
              <a:solidFill>
                <a:srgbClr val="7030A0"/>
              </a:solidFill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572000" y="5643578"/>
            <a:ext cx="40719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Фомина Надежда Михайловна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Задача 2.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Рассмотрим задачу с геометрическим содержанием, для решения которой, применяется  формула площади треугольника.</a:t>
            </a:r>
            <a:endParaRPr lang="ru-RU" dirty="0" smtClean="0"/>
          </a:p>
          <a:p>
            <a:r>
              <a:rPr lang="ru-RU" i="1" u="sng" dirty="0" smtClean="0"/>
              <a:t>Задача 2.</a:t>
            </a:r>
            <a:r>
              <a:rPr lang="ru-RU" i="1" dirty="0" smtClean="0"/>
              <a:t> Найдите катеты прямоугольного треугольника, если известно, что один из них на 7 см больше другого, а площадь этого треугольника равна 30 см</a:t>
            </a:r>
            <a:r>
              <a:rPr lang="ru-RU" i="1" baseline="30000" dirty="0" smtClean="0"/>
              <a:t>2</a:t>
            </a:r>
            <a:r>
              <a:rPr lang="ru-RU" i="1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Задача 2.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u="sng" dirty="0" smtClean="0"/>
              <a:t>Решение.</a:t>
            </a:r>
            <a:r>
              <a:rPr lang="ru-RU" i="1" dirty="0" smtClean="0"/>
              <a:t>   Площадь прямоугольного треугольника равна половине произведения катетов. Длины катетов неизвестны. Площадь равна 30 см</a:t>
            </a:r>
            <a:r>
              <a:rPr lang="ru-RU" i="1" baseline="30000" dirty="0" smtClean="0"/>
              <a:t>2</a:t>
            </a:r>
            <a:r>
              <a:rPr lang="ru-RU" i="1" dirty="0" smtClean="0"/>
              <a:t>.</a:t>
            </a:r>
            <a:endParaRPr lang="ru-RU" dirty="0" smtClean="0"/>
          </a:p>
          <a:p>
            <a:r>
              <a:rPr lang="ru-RU" i="1" dirty="0" smtClean="0"/>
              <a:t>Пусть </a:t>
            </a:r>
            <a:r>
              <a:rPr lang="ru-RU" i="1" dirty="0" err="1" smtClean="0"/>
              <a:t>х</a:t>
            </a:r>
            <a:r>
              <a:rPr lang="ru-RU" i="1" dirty="0" smtClean="0"/>
              <a:t> см-длина одного катета, (х+7) см-длина второго катета .  Используя формулу площади треугольника составим уравнение:  </a:t>
            </a:r>
            <a:r>
              <a:rPr lang="ru-RU" i="1" dirty="0" err="1" smtClean="0"/>
              <a:t>х</a:t>
            </a:r>
            <a:r>
              <a:rPr lang="ru-RU" i="1" dirty="0" smtClean="0"/>
              <a:t>(х+7)/2=30 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Задача 2.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686800" cy="4740277"/>
          </a:xfrm>
        </p:spPr>
        <p:txBody>
          <a:bodyPr/>
          <a:lstStyle/>
          <a:p>
            <a:r>
              <a:rPr lang="ru-RU" i="1" dirty="0" smtClean="0"/>
              <a:t>Решим уравнение: х</a:t>
            </a:r>
            <a:r>
              <a:rPr lang="ru-RU" i="1" baseline="30000" dirty="0" smtClean="0"/>
              <a:t>2</a:t>
            </a:r>
            <a:r>
              <a:rPr lang="ru-RU" i="1" dirty="0" smtClean="0"/>
              <a:t>+7х=60 ,  х</a:t>
            </a:r>
            <a:r>
              <a:rPr lang="ru-RU" i="1" baseline="30000" dirty="0" smtClean="0"/>
              <a:t>2</a:t>
            </a:r>
            <a:r>
              <a:rPr lang="ru-RU" i="1" dirty="0" smtClean="0"/>
              <a:t>+7х-60=0,  </a:t>
            </a:r>
            <a:r>
              <a:rPr lang="en-US" i="1" dirty="0" smtClean="0"/>
              <a:t>D</a:t>
            </a:r>
            <a:r>
              <a:rPr lang="ru-RU" i="1" dirty="0" smtClean="0"/>
              <a:t>=289,  </a:t>
            </a:r>
            <a:r>
              <a:rPr lang="ru-RU" i="1" u="sng" dirty="0" smtClean="0"/>
              <a:t>х</a:t>
            </a:r>
            <a:r>
              <a:rPr lang="ru-RU" i="1" u="sng" baseline="-25000" dirty="0" smtClean="0"/>
              <a:t>1</a:t>
            </a:r>
            <a:r>
              <a:rPr lang="ru-RU" i="1" u="sng" dirty="0" smtClean="0"/>
              <a:t>=-12;   х</a:t>
            </a:r>
            <a:r>
              <a:rPr lang="ru-RU" i="1" u="sng" baseline="-25000" dirty="0" smtClean="0"/>
              <a:t>2</a:t>
            </a:r>
            <a:r>
              <a:rPr lang="ru-RU" i="1" u="sng" dirty="0" smtClean="0"/>
              <a:t>=5</a:t>
            </a:r>
            <a:r>
              <a:rPr lang="ru-RU" i="1" dirty="0" smtClean="0"/>
              <a:t>.                                              Так как длина отрезка величина положительная, то только х=5 удовлетворяет условию задачи. Найдем длину второго катета: 5+7=12 см.</a:t>
            </a:r>
          </a:p>
          <a:p>
            <a:r>
              <a:rPr lang="ru-RU" i="1" dirty="0" smtClean="0"/>
              <a:t> </a:t>
            </a:r>
            <a:r>
              <a:rPr lang="ru-RU" i="1" u="sng" dirty="0" smtClean="0"/>
              <a:t>Ответ</a:t>
            </a:r>
            <a:r>
              <a:rPr lang="ru-RU" i="1" dirty="0" smtClean="0"/>
              <a:t>: 5см и 12 см.     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016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4714884"/>
            <a:ext cx="2135188" cy="164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№559.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r>
              <a:rPr lang="ru-RU" dirty="0" smtClean="0"/>
              <a:t>Произведение двух натуральных чисел, одно из которых на 6 больше другого, равно 187. Найдите эти числа.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200" u="sng" dirty="0" smtClean="0"/>
              <a:t>Решение.</a:t>
            </a:r>
            <a:r>
              <a:rPr lang="ru-RU" sz="2200" dirty="0" smtClean="0"/>
              <a:t>    Первое число      Второе число          Произведение </a:t>
            </a:r>
          </a:p>
          <a:p>
            <a:pPr>
              <a:buNone/>
            </a:pPr>
            <a:r>
              <a:rPr lang="ru-RU" sz="2200" dirty="0" smtClean="0"/>
              <a:t>                              </a:t>
            </a:r>
            <a:r>
              <a:rPr lang="ru-RU" sz="2200" dirty="0" err="1" smtClean="0"/>
              <a:t>х</a:t>
            </a:r>
            <a:r>
              <a:rPr lang="ru-RU" sz="2200" dirty="0" smtClean="0"/>
              <a:t>                          </a:t>
            </a:r>
            <a:r>
              <a:rPr lang="ru-RU" sz="2200" dirty="0" err="1" smtClean="0"/>
              <a:t>х</a:t>
            </a:r>
            <a:r>
              <a:rPr lang="ru-RU" sz="2200" dirty="0" smtClean="0"/>
              <a:t> + 6                                       187</a:t>
            </a:r>
          </a:p>
          <a:p>
            <a:r>
              <a:rPr lang="ru-RU" i="1" dirty="0" smtClean="0"/>
              <a:t>Составим уравнение   </a:t>
            </a:r>
            <a:r>
              <a:rPr lang="ru-RU" i="1" dirty="0" err="1" smtClean="0"/>
              <a:t>х</a:t>
            </a:r>
            <a:r>
              <a:rPr lang="ru-RU" i="1" dirty="0" smtClean="0"/>
              <a:t>(х+6)=187. Решим его: х</a:t>
            </a:r>
            <a:r>
              <a:rPr lang="ru-RU" i="1" baseline="30000" dirty="0" smtClean="0"/>
              <a:t>2</a:t>
            </a:r>
            <a:r>
              <a:rPr lang="ru-RU" i="1" dirty="0" smtClean="0"/>
              <a:t>+6х-187=0. </a:t>
            </a:r>
            <a:r>
              <a:rPr lang="en-US" i="1" dirty="0" smtClean="0"/>
              <a:t>D</a:t>
            </a:r>
            <a:r>
              <a:rPr lang="ru-RU" i="1" dirty="0" smtClean="0"/>
              <a:t>=784, х=11, х=-17.  Второй корень по смыслу задачи не подходит, т.к. даны натуральные числа.  Значит меньшее число равно 11. Второе число равно 11+6=17.                           </a:t>
            </a:r>
            <a:r>
              <a:rPr lang="ru-RU" sz="2800" i="1" dirty="0" smtClean="0"/>
              <a:t>Ответ: 11 и 17.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№563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i="1" dirty="0" smtClean="0"/>
              <a:t>Найдите катеты прямоугольного треугольника, если известно, что их сумма равна 23 см, а площадь данного треугольника равна 60 см</a:t>
            </a:r>
            <a:r>
              <a:rPr lang="ru-RU" sz="4000" i="1" baseline="30000" dirty="0" smtClean="0"/>
              <a:t>2</a:t>
            </a:r>
            <a:r>
              <a:rPr lang="ru-RU" sz="4000" i="1" dirty="0" smtClean="0"/>
              <a:t>.                              </a:t>
            </a:r>
            <a:endParaRPr lang="ru-RU" sz="40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№563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i="1" dirty="0" smtClean="0"/>
              <a:t>Решение. (</a:t>
            </a:r>
            <a:r>
              <a:rPr lang="ru-RU" i="1" dirty="0" err="1" smtClean="0"/>
              <a:t>х</a:t>
            </a:r>
            <a:r>
              <a:rPr lang="ru-RU" i="1" dirty="0" smtClean="0"/>
              <a:t>(23-х)):2=60.  </a:t>
            </a:r>
          </a:p>
          <a:p>
            <a:pPr algn="ctr"/>
            <a:r>
              <a:rPr lang="ru-RU" i="1" dirty="0" smtClean="0"/>
              <a:t>  </a:t>
            </a:r>
            <a:r>
              <a:rPr lang="en-US" i="1" dirty="0" smtClean="0"/>
              <a:t>D</a:t>
            </a:r>
            <a:r>
              <a:rPr lang="ru-RU" i="1" dirty="0" smtClean="0"/>
              <a:t>=49, х</a:t>
            </a:r>
            <a:r>
              <a:rPr lang="ru-RU" i="1" baseline="-25000" dirty="0" smtClean="0"/>
              <a:t>1</a:t>
            </a:r>
            <a:r>
              <a:rPr lang="ru-RU" i="1" dirty="0" smtClean="0"/>
              <a:t>=8, х</a:t>
            </a:r>
            <a:r>
              <a:rPr lang="ru-RU" i="1" baseline="-25000" dirty="0" smtClean="0"/>
              <a:t>2</a:t>
            </a:r>
            <a:r>
              <a:rPr lang="ru-RU" i="1" dirty="0" smtClean="0"/>
              <a:t>=15. </a:t>
            </a:r>
          </a:p>
          <a:p>
            <a:pPr algn="ctr"/>
            <a:r>
              <a:rPr lang="ru-RU" i="1" dirty="0" smtClean="0"/>
              <a:t>Ответ: 8 и 15.</a:t>
            </a:r>
            <a:endParaRPr lang="ru-RU" dirty="0" smtClean="0"/>
          </a:p>
          <a:p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Задача </a:t>
            </a:r>
            <a:r>
              <a:rPr lang="ru-RU" i="1" dirty="0" err="1" smtClean="0"/>
              <a:t>Бхаскары</a:t>
            </a:r>
            <a:r>
              <a:rPr lang="ru-RU" i="1" dirty="0" smtClean="0"/>
              <a:t>, Индия, </a:t>
            </a:r>
            <a:r>
              <a:rPr lang="en-US" i="1" dirty="0" smtClean="0"/>
              <a:t>XII</a:t>
            </a:r>
            <a:r>
              <a:rPr lang="ru-RU" i="1" dirty="0" smtClean="0"/>
              <a:t>в.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u="sng" dirty="0" smtClean="0"/>
              <a:t>Задача 4</a:t>
            </a:r>
            <a:endParaRPr lang="ru-RU" dirty="0" smtClean="0"/>
          </a:p>
          <a:p>
            <a:r>
              <a:rPr lang="ru-RU" i="1" dirty="0" smtClean="0"/>
              <a:t>Цветок лотоса возвышался над тихим озером на полфута. Когда порыв ветра отклонил цветок от прежнего места на 2 фута, цветок скрылся под водой. Определите глубину озера.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i="1" u="sng" dirty="0" smtClean="0"/>
              <a:t>Решение</a:t>
            </a:r>
            <a:r>
              <a:rPr lang="ru-RU" i="1" dirty="0" smtClean="0"/>
              <a:t>.  Пусть отрезки АВ и АС изображают лотос в двух положениях. Если А</a:t>
            </a:r>
            <a:r>
              <a:rPr lang="en-US" i="1" dirty="0" smtClean="0"/>
              <a:t>D</a:t>
            </a:r>
            <a:r>
              <a:rPr lang="ru-RU" i="1" dirty="0" smtClean="0"/>
              <a:t> = </a:t>
            </a:r>
            <a:r>
              <a:rPr lang="ru-RU" i="1" dirty="0" err="1" smtClean="0"/>
              <a:t>х</a:t>
            </a:r>
            <a:r>
              <a:rPr lang="ru-RU" i="1" dirty="0" smtClean="0"/>
              <a:t>  глубина озера, то В</a:t>
            </a:r>
            <a:r>
              <a:rPr lang="en-US" i="1" dirty="0" smtClean="0"/>
              <a:t>D </a:t>
            </a:r>
            <a:r>
              <a:rPr lang="ru-RU" i="1" dirty="0" smtClean="0"/>
              <a:t>= 1/2,  АС = х+1/2.    </a:t>
            </a:r>
            <a:endParaRPr lang="ru-RU" dirty="0" smtClean="0"/>
          </a:p>
          <a:p>
            <a:r>
              <a:rPr lang="ru-RU" i="1" dirty="0" smtClean="0"/>
              <a:t>Составим уравнение  х</a:t>
            </a:r>
            <a:r>
              <a:rPr lang="ru-RU" i="1" baseline="30000" dirty="0" smtClean="0"/>
              <a:t>2 </a:t>
            </a:r>
            <a:r>
              <a:rPr lang="ru-RU" i="1" dirty="0" smtClean="0"/>
              <a:t>+ 2</a:t>
            </a:r>
            <a:r>
              <a:rPr lang="ru-RU" i="1" baseline="30000" dirty="0" smtClean="0"/>
              <a:t>2</a:t>
            </a:r>
            <a:r>
              <a:rPr lang="ru-RU" i="1" dirty="0" smtClean="0"/>
              <a:t> =  (</a:t>
            </a:r>
            <a:r>
              <a:rPr lang="ru-RU" i="1" dirty="0" err="1" smtClean="0"/>
              <a:t>х</a:t>
            </a:r>
            <a:r>
              <a:rPr lang="ru-RU" i="1" dirty="0" smtClean="0"/>
              <a:t> + 1/2)</a:t>
            </a:r>
            <a:r>
              <a:rPr lang="ru-RU" i="1" baseline="30000" dirty="0" smtClean="0"/>
              <a:t>2</a:t>
            </a:r>
            <a:r>
              <a:rPr lang="ru-RU" i="1" dirty="0" smtClean="0"/>
              <a:t>,</a:t>
            </a:r>
            <a:endParaRPr lang="ru-RU" dirty="0" smtClean="0"/>
          </a:p>
          <a:p>
            <a:r>
              <a:rPr lang="ru-RU" sz="2400" i="1" dirty="0" smtClean="0"/>
              <a:t>Решим уравнение  х</a:t>
            </a:r>
            <a:r>
              <a:rPr lang="ru-RU" sz="2400" i="1" baseline="30000" dirty="0" smtClean="0"/>
              <a:t>2 </a:t>
            </a:r>
            <a:r>
              <a:rPr lang="ru-RU" sz="2400" i="1" dirty="0" smtClean="0"/>
              <a:t>+ 2</a:t>
            </a:r>
            <a:r>
              <a:rPr lang="ru-RU" sz="2400" i="1" baseline="30000" dirty="0" smtClean="0"/>
              <a:t>2</a:t>
            </a:r>
            <a:r>
              <a:rPr lang="ru-RU" sz="2400" i="1" dirty="0" smtClean="0"/>
              <a:t> =  х</a:t>
            </a:r>
            <a:r>
              <a:rPr lang="ru-RU" sz="2400" i="1" baseline="30000" dirty="0" smtClean="0"/>
              <a:t>2</a:t>
            </a:r>
            <a:r>
              <a:rPr lang="ru-RU" sz="2400" i="1" dirty="0" smtClean="0"/>
              <a:t> +2*1/2х + (1/2)</a:t>
            </a:r>
            <a:r>
              <a:rPr lang="ru-RU" sz="2400" i="1" baseline="30000" dirty="0" smtClean="0"/>
              <a:t>2</a:t>
            </a:r>
            <a:r>
              <a:rPr lang="ru-RU" sz="2400" i="1" dirty="0" smtClean="0"/>
              <a:t>,   </a:t>
            </a:r>
          </a:p>
          <a:p>
            <a:r>
              <a:rPr lang="ru-RU" sz="2400" i="1" dirty="0" smtClean="0"/>
              <a:t>  х</a:t>
            </a:r>
            <a:r>
              <a:rPr lang="ru-RU" sz="2400" i="1" baseline="30000" dirty="0" smtClean="0"/>
              <a:t>2 </a:t>
            </a:r>
            <a:r>
              <a:rPr lang="ru-RU" sz="2400" i="1" dirty="0" smtClean="0"/>
              <a:t>+ 4 -  х</a:t>
            </a:r>
            <a:r>
              <a:rPr lang="ru-RU" sz="2400" i="1" baseline="30000" dirty="0" smtClean="0"/>
              <a:t>2</a:t>
            </a:r>
            <a:r>
              <a:rPr lang="ru-RU" sz="2400" i="1" dirty="0" smtClean="0"/>
              <a:t> –</a:t>
            </a:r>
            <a:r>
              <a:rPr lang="ru-RU" sz="2400" i="1" dirty="0" err="1" smtClean="0"/>
              <a:t>х</a:t>
            </a:r>
            <a:r>
              <a:rPr lang="ru-RU" sz="2400" i="1" dirty="0" smtClean="0"/>
              <a:t> -1/4 =0,  х=3 ¾.                   </a:t>
            </a:r>
          </a:p>
          <a:p>
            <a:r>
              <a:rPr lang="ru-RU" sz="2400" i="1" dirty="0" smtClean="0"/>
              <a:t>   </a:t>
            </a:r>
            <a:r>
              <a:rPr lang="ru-RU" sz="2400" i="1" u="sng" dirty="0" smtClean="0"/>
              <a:t>Ответ</a:t>
            </a:r>
            <a:r>
              <a:rPr lang="ru-RU" sz="2400" i="1" dirty="0" smtClean="0"/>
              <a:t>: глубина озера 3 </a:t>
            </a:r>
            <a:r>
              <a:rPr lang="ru-RU" sz="2000" i="1" dirty="0" smtClean="0"/>
              <a:t>3/4</a:t>
            </a:r>
            <a:r>
              <a:rPr lang="ru-RU" sz="2400" i="1" dirty="0" smtClean="0"/>
              <a:t>  фута.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Квадратные уравнения</a:t>
            </a:r>
            <a:endParaRPr lang="ru-RU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1446209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ru-RU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 за урок</a:t>
            </a:r>
            <a:endParaRPr lang="ru-RU" sz="8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Рисунок 5" descr="01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4000504"/>
            <a:ext cx="2643187" cy="258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Квадратное уравнение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428736"/>
            <a:ext cx="8686800" cy="5000660"/>
          </a:xfrm>
        </p:spPr>
        <p:txBody>
          <a:bodyPr>
            <a:normAutofit/>
          </a:bodyPr>
          <a:lstStyle/>
          <a:p>
            <a:r>
              <a:rPr lang="ru-RU" dirty="0" smtClean="0"/>
              <a:t>1). Назовите коэффициенты квадратного уравнения:</a:t>
            </a:r>
          </a:p>
          <a:p>
            <a:r>
              <a:rPr lang="ru-RU" i="1" dirty="0" smtClean="0"/>
              <a:t>а) 2х</a:t>
            </a:r>
            <a:r>
              <a:rPr lang="ru-RU" i="1" baseline="30000" dirty="0" smtClean="0"/>
              <a:t>2</a:t>
            </a:r>
            <a:r>
              <a:rPr lang="ru-RU" i="1" dirty="0" smtClean="0"/>
              <a:t>-х+3=0;  б) 4х+3х</a:t>
            </a:r>
            <a:r>
              <a:rPr lang="ru-RU" i="1" baseline="30000" dirty="0" smtClean="0"/>
              <a:t>2</a:t>
            </a:r>
            <a:r>
              <a:rPr lang="ru-RU" i="1" dirty="0" smtClean="0"/>
              <a:t>-1=0;  в) -7х+х</a:t>
            </a:r>
            <a:r>
              <a:rPr lang="ru-RU" i="1" baseline="30000" dirty="0" smtClean="0"/>
              <a:t>2</a:t>
            </a:r>
            <a:r>
              <a:rPr lang="ru-RU" i="1" dirty="0" smtClean="0"/>
              <a:t>-0,5=0;   г) 0,7-0,5х-х</a:t>
            </a:r>
            <a:r>
              <a:rPr lang="ru-RU" i="1" baseline="30000" dirty="0" smtClean="0"/>
              <a:t>2</a:t>
            </a:r>
            <a:r>
              <a:rPr lang="ru-RU" i="1" dirty="0" smtClean="0"/>
              <a:t>=0;   </a:t>
            </a:r>
            <a:r>
              <a:rPr lang="ru-RU" i="1" dirty="0" err="1" smtClean="0"/>
              <a:t>д</a:t>
            </a:r>
            <a:r>
              <a:rPr lang="ru-RU" i="1" dirty="0" smtClean="0"/>
              <a:t>) х</a:t>
            </a:r>
            <a:r>
              <a:rPr lang="ru-RU" i="1" baseline="30000" dirty="0" smtClean="0"/>
              <a:t>2</a:t>
            </a:r>
            <a:r>
              <a:rPr lang="ru-RU" i="1" dirty="0" smtClean="0"/>
              <a:t>+18+3х=0;  </a:t>
            </a:r>
          </a:p>
          <a:p>
            <a:r>
              <a:rPr lang="ru-RU" i="1" dirty="0" smtClean="0"/>
              <a:t> е) 5х</a:t>
            </a:r>
            <a:r>
              <a:rPr lang="ru-RU" i="1" baseline="30000" dirty="0" smtClean="0"/>
              <a:t>2</a:t>
            </a:r>
            <a:r>
              <a:rPr lang="ru-RU" i="1" dirty="0" smtClean="0"/>
              <a:t>=7х+24;   ж) 12х=х</a:t>
            </a:r>
            <a:r>
              <a:rPr lang="ru-RU" i="1" baseline="30000" dirty="0" smtClean="0"/>
              <a:t>2</a:t>
            </a:r>
            <a:r>
              <a:rPr lang="ru-RU" i="1" dirty="0" smtClean="0"/>
              <a:t>- 4;   </a:t>
            </a:r>
            <a:r>
              <a:rPr lang="ru-RU" i="1" dirty="0" err="1" smtClean="0"/>
              <a:t>з</a:t>
            </a:r>
            <a:r>
              <a:rPr lang="ru-RU" i="1" dirty="0" smtClean="0"/>
              <a:t>) 6х</a:t>
            </a:r>
            <a:r>
              <a:rPr lang="ru-RU" i="1" baseline="30000" dirty="0" smtClean="0"/>
              <a:t>2</a:t>
            </a:r>
            <a:r>
              <a:rPr lang="ru-RU" i="1" dirty="0" smtClean="0"/>
              <a:t>+7х=0;   и) х</a:t>
            </a:r>
            <a:r>
              <a:rPr lang="ru-RU" i="1" baseline="30000" dirty="0" smtClean="0"/>
              <a:t>2</a:t>
            </a:r>
            <a:r>
              <a:rPr lang="ru-RU" i="1" dirty="0" smtClean="0"/>
              <a:t>+5=0;</a:t>
            </a:r>
            <a:endParaRPr lang="ru-RU" dirty="0" smtClean="0"/>
          </a:p>
          <a:p>
            <a:r>
              <a:rPr lang="ru-RU" i="1" dirty="0" smtClean="0"/>
              <a:t> к) 7,2х</a:t>
            </a:r>
            <a:r>
              <a:rPr lang="ru-RU" i="1" baseline="30000" dirty="0" smtClean="0"/>
              <a:t>2</a:t>
            </a:r>
            <a:r>
              <a:rPr lang="ru-RU" i="1" dirty="0" smtClean="0"/>
              <a:t>=4;   л) 2х</a:t>
            </a:r>
            <a:r>
              <a:rPr lang="ru-RU" i="1" baseline="30000" dirty="0" smtClean="0"/>
              <a:t>2</a:t>
            </a:r>
            <a:r>
              <a:rPr lang="ru-RU" i="1" dirty="0" smtClean="0"/>
              <a:t>=0;   м) </a:t>
            </a:r>
            <a:r>
              <a:rPr lang="ru-RU" i="1" dirty="0" err="1" smtClean="0"/>
              <a:t>х</a:t>
            </a:r>
            <a:r>
              <a:rPr lang="ru-RU" i="1" dirty="0" smtClean="0"/>
              <a:t>(5-х)=0.</a:t>
            </a:r>
            <a:endParaRPr lang="ru-RU" dirty="0" smtClean="0"/>
          </a:p>
          <a:p>
            <a:r>
              <a:rPr lang="ru-RU" dirty="0" smtClean="0"/>
              <a:t>2). Укажите среди данных уравнений приведенные квадратные уравнения.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 Найди свой способ решения!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 Задача. Произведение двух последовательных натуральных чисел равно 552, а их  сумма равна  47. Найдите эти </a:t>
            </a:r>
            <a:r>
              <a:rPr lang="ru-RU" dirty="0" smtClean="0"/>
              <a:t>числа.</a:t>
            </a:r>
          </a:p>
          <a:p>
            <a:r>
              <a:rPr lang="ru-RU" dirty="0" smtClean="0"/>
              <a:t> Решим арифметическим способом</a:t>
            </a:r>
            <a:endParaRPr lang="ru-RU" dirty="0" smtClean="0"/>
          </a:p>
          <a:p>
            <a:r>
              <a:rPr lang="ru-RU" dirty="0" smtClean="0"/>
              <a:t>Решение. </a:t>
            </a:r>
            <a:r>
              <a:rPr lang="ru-RU" dirty="0" smtClean="0"/>
              <a:t> </a:t>
            </a:r>
            <a:r>
              <a:rPr lang="ru-RU" dirty="0" smtClean="0"/>
              <a:t>Разделим сумму чисел на два. 47 :2 = 23,5. Поставим точку с этой координатой на числовую прямую.      </a:t>
            </a:r>
            <a:r>
              <a:rPr lang="ru-RU" u="sng" dirty="0" smtClean="0"/>
              <a:t>_______23__23,5__24___________</a:t>
            </a:r>
            <a:r>
              <a:rPr lang="ru-RU" dirty="0" smtClean="0"/>
              <a:t>        Это число заключено между целыми натуральными числами 23 и 24.   Их сумма равна 47. Проверим, действительно ли произведение их равно 552,  </a:t>
            </a:r>
            <a:endParaRPr lang="ru-RU" dirty="0" smtClean="0"/>
          </a:p>
          <a:p>
            <a:r>
              <a:rPr lang="ru-RU" dirty="0" smtClean="0"/>
              <a:t>23 </a:t>
            </a:r>
            <a:r>
              <a:rPr lang="ru-RU" dirty="0" smtClean="0"/>
              <a:t>* 24 =552.      Ответ: 23 и 24.    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Творческое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5143536"/>
          </a:xfrm>
        </p:spPr>
        <p:txBody>
          <a:bodyPr>
            <a:normAutofit fontScale="70000" lnSpcReduction="20000"/>
          </a:bodyPr>
          <a:lstStyle/>
          <a:p>
            <a:r>
              <a:rPr lang="ru-RU" i="1" dirty="0" smtClean="0"/>
              <a:t>А) На гербе города Саратова изображена рыба. Посчитайте количество букв в названии и прибавьте к этому числу 1. Полученное число будет первым коэффициентом. </a:t>
            </a:r>
            <a:r>
              <a:rPr lang="ru-RU" i="1" u="sng" dirty="0" smtClean="0"/>
              <a:t>Ответ: </a:t>
            </a:r>
            <a:r>
              <a:rPr lang="ru-RU" i="1" dirty="0" smtClean="0"/>
              <a:t>Стерлядь, 8+1=9, а=9.                                                                      </a:t>
            </a:r>
            <a:endParaRPr lang="ru-RU" i="1" dirty="0" smtClean="0"/>
          </a:p>
          <a:p>
            <a:r>
              <a:rPr lang="ru-RU" i="1" dirty="0" smtClean="0"/>
              <a:t> </a:t>
            </a:r>
            <a:r>
              <a:rPr lang="ru-RU" i="1" dirty="0" smtClean="0"/>
              <a:t>Б) В дате образования поселка Духовницкое сложите цифры и к сумме прибавьте 7. Полученное число будет вторым коэффициентом.                            </a:t>
            </a:r>
            <a:r>
              <a:rPr lang="ru-RU" i="1" u="sng" dirty="0" smtClean="0"/>
              <a:t>Ответ:</a:t>
            </a:r>
            <a:r>
              <a:rPr lang="ru-RU" i="1" dirty="0" smtClean="0"/>
              <a:t> 1778 г., 1+7+7+8=23, </a:t>
            </a:r>
            <a:r>
              <a:rPr lang="ru-RU" i="1" dirty="0" smtClean="0"/>
              <a:t>23+7, </a:t>
            </a:r>
            <a:r>
              <a:rPr lang="ru-RU" i="1" dirty="0" smtClean="0"/>
              <a:t>в=30.                                                                               </a:t>
            </a:r>
            <a:endParaRPr lang="ru-RU" i="1" dirty="0" smtClean="0"/>
          </a:p>
          <a:p>
            <a:r>
              <a:rPr lang="ru-RU" i="1" dirty="0" smtClean="0"/>
              <a:t> </a:t>
            </a:r>
            <a:r>
              <a:rPr lang="ru-RU" i="1" dirty="0" smtClean="0"/>
              <a:t>В) Наше село стоит на великой русской реке. Посчитайте количество букв в названии и возведите это число в квадрат.  Полученное число будет третьим коэффициентом.   </a:t>
            </a:r>
            <a:r>
              <a:rPr lang="ru-RU" i="1" u="sng" dirty="0" smtClean="0"/>
              <a:t>Ответ</a:t>
            </a:r>
            <a:r>
              <a:rPr lang="ru-RU" i="1" dirty="0" smtClean="0"/>
              <a:t>: Волга, 5, 5</a:t>
            </a:r>
            <a:r>
              <a:rPr lang="ru-RU" i="1" baseline="30000" dirty="0" smtClean="0"/>
              <a:t>2</a:t>
            </a:r>
            <a:r>
              <a:rPr lang="ru-RU" i="1" dirty="0" smtClean="0"/>
              <a:t>=25, с=25.                                                                            </a:t>
            </a:r>
            <a:endParaRPr lang="ru-RU" i="1" dirty="0" smtClean="0"/>
          </a:p>
          <a:p>
            <a:r>
              <a:rPr lang="ru-RU" i="1" dirty="0" smtClean="0"/>
              <a:t> </a:t>
            </a:r>
            <a:r>
              <a:rPr lang="ru-RU" i="1" dirty="0" smtClean="0"/>
              <a:t>Все коэффициенты положительные числа. Составьте квадратное уравнение, решите его, найдите сумму и произведение корней этого уравнения.              </a:t>
            </a:r>
            <a:r>
              <a:rPr lang="ru-RU" i="1" u="sng" dirty="0" smtClean="0"/>
              <a:t>Ответ: </a:t>
            </a:r>
            <a:r>
              <a:rPr lang="ru-RU" i="1" dirty="0" smtClean="0"/>
              <a:t> </a:t>
            </a:r>
            <a:r>
              <a:rPr lang="ru-RU" i="1" dirty="0" smtClean="0"/>
              <a:t>9у</a:t>
            </a:r>
            <a:r>
              <a:rPr lang="ru-RU" i="1" baseline="30000" dirty="0" smtClean="0"/>
              <a:t>2</a:t>
            </a:r>
            <a:r>
              <a:rPr lang="ru-RU" i="1" dirty="0" smtClean="0"/>
              <a:t>+30у+25=0</a:t>
            </a:r>
            <a:r>
              <a:rPr lang="ru-RU" i="1" dirty="0" smtClean="0"/>
              <a:t>;   </a:t>
            </a:r>
            <a:r>
              <a:rPr lang="en-US" i="1" dirty="0" smtClean="0"/>
              <a:t>D</a:t>
            </a:r>
            <a:r>
              <a:rPr lang="ru-RU" i="1" dirty="0" smtClean="0"/>
              <a:t>=0,  у</a:t>
            </a:r>
            <a:r>
              <a:rPr lang="ru-RU" i="1" baseline="-25000" dirty="0" smtClean="0"/>
              <a:t>1,2</a:t>
            </a:r>
            <a:r>
              <a:rPr lang="ru-RU" i="1" dirty="0" smtClean="0"/>
              <a:t>= -15/9;  у</a:t>
            </a:r>
            <a:r>
              <a:rPr lang="ru-RU" i="1" baseline="-25000" dirty="0" smtClean="0"/>
              <a:t>1</a:t>
            </a:r>
            <a:r>
              <a:rPr lang="ru-RU" i="1" dirty="0" smtClean="0"/>
              <a:t> +у</a:t>
            </a:r>
            <a:r>
              <a:rPr lang="ru-RU" i="1" baseline="-25000" dirty="0" smtClean="0"/>
              <a:t>2</a:t>
            </a:r>
            <a:r>
              <a:rPr lang="ru-RU" i="1" dirty="0" smtClean="0"/>
              <a:t> = -15/9 + (-15/9)= -30/9= - 10/3;          </a:t>
            </a:r>
            <a:endParaRPr lang="ru-RU" i="1" dirty="0" smtClean="0"/>
          </a:p>
          <a:p>
            <a:r>
              <a:rPr lang="ru-RU" i="1" dirty="0" smtClean="0"/>
              <a:t> </a:t>
            </a:r>
            <a:r>
              <a:rPr lang="ru-RU" i="1" dirty="0" smtClean="0"/>
              <a:t>у*</a:t>
            </a:r>
            <a:r>
              <a:rPr lang="ru-RU" i="1" dirty="0" err="1" smtClean="0"/>
              <a:t>у</a:t>
            </a:r>
            <a:r>
              <a:rPr lang="ru-RU" i="1" dirty="0" smtClean="0"/>
              <a:t> = -15/9 * (-15/9)=225/81 =25/9.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Решение задач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3375035"/>
          </a:xfrm>
        </p:spPr>
        <p:txBody>
          <a:bodyPr>
            <a:normAutofit fontScale="92500" lnSpcReduction="10000"/>
          </a:bodyPr>
          <a:lstStyle/>
          <a:p>
            <a:r>
              <a:rPr lang="ru-RU" i="1" dirty="0" smtClean="0"/>
              <a:t> Многие задачи алгебры, геометрии, физики, техники приводят к необходимости решения квадратных уравнений.</a:t>
            </a:r>
            <a:endParaRPr lang="ru-RU" dirty="0" smtClean="0"/>
          </a:p>
          <a:p>
            <a:r>
              <a:rPr lang="ru-RU" i="1" dirty="0" smtClean="0"/>
              <a:t>  Мы с вами должны научиться проводить анализ задачи, вводить неизвестные величины, находить зависимость между данными задачи и неизвестными величинами.</a:t>
            </a:r>
            <a:endParaRPr lang="ru-RU" dirty="0" smtClean="0"/>
          </a:p>
        </p:txBody>
      </p:sp>
      <p:pic>
        <p:nvPicPr>
          <p:cNvPr id="9" name="Рисунок 8" descr="002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4572008"/>
            <a:ext cx="1928813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Решение задач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57298"/>
            <a:ext cx="8686800" cy="5143536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Составим схему решения задач</a:t>
            </a:r>
          </a:p>
          <a:p>
            <a:r>
              <a:rPr lang="ru-RU" dirty="0" smtClean="0"/>
              <a:t>1.Анализ условия</a:t>
            </a:r>
          </a:p>
          <a:p>
            <a:r>
              <a:rPr lang="ru-RU" dirty="0" smtClean="0"/>
              <a:t>2.Выделение главных ситуаций</a:t>
            </a:r>
          </a:p>
          <a:p>
            <a:r>
              <a:rPr lang="ru-RU" dirty="0" smtClean="0"/>
              <a:t>3.Введение неизвестных величин</a:t>
            </a:r>
          </a:p>
          <a:p>
            <a:r>
              <a:rPr lang="ru-RU" dirty="0" smtClean="0"/>
              <a:t>4.Установление зависимости между данными задачи и неизвестными величинами</a:t>
            </a:r>
          </a:p>
          <a:p>
            <a:r>
              <a:rPr lang="ru-RU" dirty="0" smtClean="0"/>
              <a:t>5.Составление уравнения</a:t>
            </a:r>
          </a:p>
          <a:p>
            <a:r>
              <a:rPr lang="ru-RU" dirty="0" smtClean="0"/>
              <a:t> 6.Решение уравнения</a:t>
            </a:r>
          </a:p>
          <a:p>
            <a:r>
              <a:rPr lang="ru-RU" dirty="0" smtClean="0"/>
              <a:t> 7.Запись ответа</a:t>
            </a:r>
          </a:p>
          <a:p>
            <a:r>
              <a:rPr lang="ru-RU" dirty="0" smtClean="0"/>
              <a:t>    Если в уравнении дискриминант положителен, решениями задачи могут быть оба корня уравнения. Иногда бывает, что по смыслу задачи ей удовлетворяет лишь один из корней квадратного уравнения.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Решение задач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2017714"/>
          </a:xfrm>
        </p:spPr>
        <p:txBody>
          <a:bodyPr/>
          <a:lstStyle/>
          <a:p>
            <a:r>
              <a:rPr lang="ru-RU" i="1" dirty="0" smtClean="0"/>
              <a:t> </a:t>
            </a:r>
            <a:r>
              <a:rPr lang="ru-RU" i="1" u="sng" dirty="0" smtClean="0"/>
              <a:t>Задача1</a:t>
            </a:r>
            <a:r>
              <a:rPr lang="ru-RU" i="1" dirty="0" smtClean="0"/>
              <a:t>. Произведение  двух натуральных чисел равно 84. Одно из  чисел на 5 больше другого. Найти эти числа.</a:t>
            </a:r>
            <a:endParaRPr lang="ru-RU" dirty="0"/>
          </a:p>
        </p:txBody>
      </p:sp>
      <p:pic>
        <p:nvPicPr>
          <p:cNvPr id="5" name="Рисунок 4" descr="image18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3307006"/>
            <a:ext cx="1857388" cy="283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614478"/>
          </a:xfrm>
        </p:spPr>
        <p:txBody>
          <a:bodyPr>
            <a:noAutofit/>
          </a:bodyPr>
          <a:lstStyle/>
          <a:p>
            <a:pPr algn="ctr"/>
            <a:r>
              <a:rPr lang="ru-RU" sz="2400" i="1" u="sng" dirty="0" smtClean="0"/>
              <a:t>Задача1</a:t>
            </a:r>
            <a:r>
              <a:rPr lang="ru-RU" sz="2400" i="1" dirty="0" smtClean="0"/>
              <a:t>. Произведение  двух натуральных чисел равно 84. Одно из  чисел на 5 больше другого. Найти эти числа.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428868"/>
            <a:ext cx="8686800" cy="3651257"/>
          </a:xfrm>
        </p:spPr>
        <p:txBody>
          <a:bodyPr/>
          <a:lstStyle/>
          <a:p>
            <a:r>
              <a:rPr lang="ru-RU" i="1" dirty="0" smtClean="0"/>
              <a:t>Пусть меньшее из данных чисел равно </a:t>
            </a:r>
            <a:r>
              <a:rPr lang="ru-RU" i="1" dirty="0" err="1" smtClean="0"/>
              <a:t>х</a:t>
            </a:r>
            <a:r>
              <a:rPr lang="ru-RU" i="1" dirty="0" smtClean="0"/>
              <a:t>, тогда большее число равно х+5. По условию произведение этих чисел равно 84.</a:t>
            </a:r>
          </a:p>
          <a:p>
            <a:r>
              <a:rPr lang="ru-RU" i="1" dirty="0" smtClean="0"/>
              <a:t>Первое число   Второе число  Произведение</a:t>
            </a:r>
          </a:p>
          <a:p>
            <a:pPr>
              <a:buNone/>
            </a:pPr>
            <a:r>
              <a:rPr lang="ru-RU" i="1" dirty="0" smtClean="0"/>
              <a:t>       </a:t>
            </a:r>
            <a:r>
              <a:rPr lang="ru-RU" i="1" dirty="0" err="1" smtClean="0"/>
              <a:t>х</a:t>
            </a:r>
            <a:r>
              <a:rPr lang="ru-RU" i="1" dirty="0" smtClean="0"/>
              <a:t>                        </a:t>
            </a:r>
            <a:r>
              <a:rPr lang="ru-RU" i="1" dirty="0" err="1" smtClean="0"/>
              <a:t>х</a:t>
            </a:r>
            <a:r>
              <a:rPr lang="ru-RU" i="1" dirty="0" smtClean="0"/>
              <a:t> + 5                     84</a:t>
            </a:r>
          </a:p>
          <a:p>
            <a:pPr algn="ctr">
              <a:buNone/>
            </a:pPr>
            <a:r>
              <a:rPr lang="ru-RU" i="1" dirty="0" smtClean="0"/>
              <a:t>Составим уравнение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Задача 1.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i="1" dirty="0" err="1" smtClean="0"/>
              <a:t>х</a:t>
            </a:r>
            <a:r>
              <a:rPr lang="ru-RU" i="1" dirty="0" smtClean="0"/>
              <a:t>(х+5)=84.</a:t>
            </a:r>
          </a:p>
          <a:p>
            <a:r>
              <a:rPr lang="ru-RU" i="1" dirty="0" smtClean="0"/>
              <a:t>. </a:t>
            </a:r>
            <a:r>
              <a:rPr lang="en-US" i="1" dirty="0" smtClean="0"/>
              <a:t>D</a:t>
            </a:r>
            <a:r>
              <a:rPr lang="ru-RU" i="1" dirty="0" smtClean="0"/>
              <a:t>=361=19</a:t>
            </a:r>
            <a:r>
              <a:rPr lang="ru-RU" i="1" baseline="30000" dirty="0" smtClean="0"/>
              <a:t>2</a:t>
            </a:r>
            <a:r>
              <a:rPr lang="ru-RU" i="1" dirty="0" smtClean="0"/>
              <a:t>,  </a:t>
            </a:r>
            <a:r>
              <a:rPr lang="ru-RU" i="1" u="sng" dirty="0" smtClean="0"/>
              <a:t>х</a:t>
            </a:r>
            <a:r>
              <a:rPr lang="ru-RU" i="1" u="sng" baseline="-25000" dirty="0" smtClean="0"/>
              <a:t>1</a:t>
            </a:r>
            <a:r>
              <a:rPr lang="ru-RU" i="1" u="sng" dirty="0" smtClean="0"/>
              <a:t>= 7;  х</a:t>
            </a:r>
            <a:r>
              <a:rPr lang="ru-RU" i="1" u="sng" baseline="-25000" dirty="0" smtClean="0"/>
              <a:t>2</a:t>
            </a:r>
            <a:r>
              <a:rPr lang="ru-RU" i="1" u="sng" dirty="0" smtClean="0"/>
              <a:t> = -12. </a:t>
            </a:r>
          </a:p>
          <a:p>
            <a:r>
              <a:rPr lang="ru-RU" i="1" dirty="0" smtClean="0"/>
              <a:t>Второй корень по смыслу задачи не подходит, т.к. даны натуральные числа. Значит меньшее число равно 7, а большее число равно 7+5=12.</a:t>
            </a:r>
          </a:p>
          <a:p>
            <a:r>
              <a:rPr lang="ru-RU" i="1" dirty="0" smtClean="0"/>
              <a:t> </a:t>
            </a:r>
            <a:r>
              <a:rPr lang="ru-RU" i="1" u="sng" dirty="0" smtClean="0"/>
              <a:t>Ответ</a:t>
            </a:r>
            <a:r>
              <a:rPr lang="ru-RU" i="1" dirty="0" smtClean="0"/>
              <a:t>: 7 и 12.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89</TotalTime>
  <Words>1024</Words>
  <Application>Microsoft Office PowerPoint</Application>
  <PresentationFormat>Экран (4:3)</PresentationFormat>
  <Paragraphs>77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Трек</vt:lpstr>
      <vt:lpstr>Тема урока: Решение задач с помощью квадратного уравнения</vt:lpstr>
      <vt:lpstr>Квадратное уравнение</vt:lpstr>
      <vt:lpstr> Найди свой способ решения!</vt:lpstr>
      <vt:lpstr>Творческое задание</vt:lpstr>
      <vt:lpstr>Решение задач</vt:lpstr>
      <vt:lpstr>Решение задач</vt:lpstr>
      <vt:lpstr>Решение задач</vt:lpstr>
      <vt:lpstr>Задача1. Произведение  двух натуральных чисел равно 84. Одно из  чисел на 5 больше другого. Найти эти числа. </vt:lpstr>
      <vt:lpstr>Задача 1.</vt:lpstr>
      <vt:lpstr>Задача 2.</vt:lpstr>
      <vt:lpstr>Задача 2.</vt:lpstr>
      <vt:lpstr>Задача 2.</vt:lpstr>
      <vt:lpstr>№559. </vt:lpstr>
      <vt:lpstr>Слайд 14</vt:lpstr>
      <vt:lpstr>№563</vt:lpstr>
      <vt:lpstr>№563</vt:lpstr>
      <vt:lpstr>Задача Бхаскары, Индия, XIIв.</vt:lpstr>
      <vt:lpstr>Слайд 18</vt:lpstr>
      <vt:lpstr>Квадратные уравнения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Решение задач с помощью квадратного уравнения</dc:title>
  <dc:creator>Admin</dc:creator>
  <cp:lastModifiedBy>Admin</cp:lastModifiedBy>
  <cp:revision>10</cp:revision>
  <dcterms:created xsi:type="dcterms:W3CDTF">2010-01-21T16:43:17Z</dcterms:created>
  <dcterms:modified xsi:type="dcterms:W3CDTF">2010-01-26T13:49:45Z</dcterms:modified>
</cp:coreProperties>
</file>