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</p:sldMasterIdLst>
  <p:notesMasterIdLst>
    <p:notesMasterId r:id="rId19"/>
  </p:notesMasterIdLst>
  <p:handoutMasterIdLst>
    <p:handoutMasterId r:id="rId20"/>
  </p:handoutMasterIdLst>
  <p:sldIdLst>
    <p:sldId id="256" r:id="rId4"/>
    <p:sldId id="260" r:id="rId5"/>
    <p:sldId id="265" r:id="rId6"/>
    <p:sldId id="267" r:id="rId7"/>
    <p:sldId id="270" r:id="rId8"/>
    <p:sldId id="271" r:id="rId9"/>
    <p:sldId id="272" r:id="rId10"/>
    <p:sldId id="273" r:id="rId11"/>
    <p:sldId id="274" r:id="rId12"/>
    <p:sldId id="276" r:id="rId13"/>
    <p:sldId id="280" r:id="rId14"/>
    <p:sldId id="278" r:id="rId15"/>
    <p:sldId id="310" r:id="rId16"/>
    <p:sldId id="283" r:id="rId17"/>
    <p:sldId id="297" r:id="rId18"/>
  </p:sldIdLst>
  <p:sldSz cx="9144000" cy="6858000" type="screen4x3"/>
  <p:notesSz cx="6815138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006600"/>
    <a:srgbClr val="FFFFFF"/>
    <a:srgbClr val="00FFFF"/>
    <a:srgbClr val="FF0000"/>
    <a:srgbClr val="FFFF00"/>
    <a:srgbClr val="00FF00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0"/>
  </p:normalViewPr>
  <p:slideViewPr>
    <p:cSldViewPr>
      <p:cViewPr varScale="1">
        <p:scale>
          <a:sx n="67" d="100"/>
          <a:sy n="67" d="100"/>
        </p:scale>
        <p:origin x="-43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27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60800" y="0"/>
            <a:ext cx="29527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47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038"/>
            <a:ext cx="29527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47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0800" y="9444038"/>
            <a:ext cx="29527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C3B8A86-3BE6-498E-90B9-206748FB6619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27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800" y="0"/>
            <a:ext cx="29527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48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3925" y="746125"/>
            <a:ext cx="497046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48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2813"/>
            <a:ext cx="5453062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48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038"/>
            <a:ext cx="29527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48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800" y="9444038"/>
            <a:ext cx="29527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379ED7A-3D87-464D-A411-A19858C1AED0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40A1C8-D0B7-4238-88AA-1145BD1980C1}" type="slidenum">
              <a:rPr lang="ru-RU"/>
              <a:pPr/>
              <a:t>1</a:t>
            </a:fld>
            <a:endParaRPr lang="ru-RU"/>
          </a:p>
        </p:txBody>
      </p:sp>
      <p:sp>
        <p:nvSpPr>
          <p:cNvPr id="14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F69E3C-0247-4958-AD6F-2F1D3D62C0B9}" type="slidenum">
              <a:rPr lang="ru-RU"/>
              <a:pPr/>
              <a:t>10</a:t>
            </a:fld>
            <a:endParaRPr lang="ru-RU"/>
          </a:p>
        </p:txBody>
      </p:sp>
      <p:sp>
        <p:nvSpPr>
          <p:cNvPr id="18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3D480E-B368-4F50-857A-8BF667D8ABAC}" type="slidenum">
              <a:rPr lang="ru-RU"/>
              <a:pPr/>
              <a:t>11</a:t>
            </a:fld>
            <a:endParaRPr lang="ru-RU"/>
          </a:p>
        </p:txBody>
      </p:sp>
      <p:sp>
        <p:nvSpPr>
          <p:cNvPr id="211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A4715E-3790-4386-8E96-B544B652FF2D}" type="slidenum">
              <a:rPr lang="ru-RU"/>
              <a:pPr/>
              <a:t>12</a:t>
            </a:fld>
            <a:endParaRPr lang="ru-RU"/>
          </a:p>
        </p:txBody>
      </p:sp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99FF8E-1EA0-4128-9A3B-D6492238FF4E}" type="slidenum">
              <a:rPr lang="ru-RU"/>
              <a:pPr/>
              <a:t>13</a:t>
            </a:fld>
            <a:endParaRPr lang="ru-RU"/>
          </a:p>
        </p:txBody>
      </p:sp>
      <p:sp>
        <p:nvSpPr>
          <p:cNvPr id="258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88F65E-74A1-4D8E-8431-F00E32046F2A}" type="slidenum">
              <a:rPr lang="ru-RU"/>
              <a:pPr/>
              <a:t>14</a:t>
            </a:fld>
            <a:endParaRPr lang="ru-RU"/>
          </a:p>
        </p:txBody>
      </p:sp>
      <p:sp>
        <p:nvSpPr>
          <p:cNvPr id="216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AC4F2F-8623-4744-9BCA-5B16370E0C99}" type="slidenum">
              <a:rPr lang="ru-RU"/>
              <a:pPr/>
              <a:t>15</a:t>
            </a:fld>
            <a:endParaRPr lang="ru-RU"/>
          </a:p>
        </p:txBody>
      </p:sp>
      <p:sp>
        <p:nvSpPr>
          <p:cNvPr id="220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0A640A-1558-4B37-A83F-15BB705A52F7}" type="slidenum">
              <a:rPr lang="ru-RU"/>
              <a:pPr/>
              <a:t>2</a:t>
            </a:fld>
            <a:endParaRPr lang="ru-RU"/>
          </a:p>
        </p:txBody>
      </p:sp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483816-7A00-4FB2-90E2-DFE1F328B7AF}" type="slidenum">
              <a:rPr lang="ru-RU"/>
              <a:pPr/>
              <a:t>3</a:t>
            </a:fld>
            <a:endParaRPr lang="ru-RU"/>
          </a:p>
        </p:txBody>
      </p:sp>
      <p:sp>
        <p:nvSpPr>
          <p:cNvPr id="169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40FF43-1C9B-4EA2-9BA4-5C48886EB0F9}" type="slidenum">
              <a:rPr lang="ru-RU"/>
              <a:pPr/>
              <a:t>4</a:t>
            </a:fld>
            <a:endParaRPr lang="ru-RU"/>
          </a:p>
        </p:txBody>
      </p:sp>
      <p:sp>
        <p:nvSpPr>
          <p:cNvPr id="172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DC339F-D109-4802-831E-2BB0EC9EC2EA}" type="slidenum">
              <a:rPr lang="ru-RU"/>
              <a:pPr/>
              <a:t>5</a:t>
            </a:fld>
            <a:endParaRPr lang="ru-RU"/>
          </a:p>
        </p:txBody>
      </p:sp>
      <p:sp>
        <p:nvSpPr>
          <p:cNvPr id="175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71858D-4A59-41A6-9EB2-4C86432948FC}" type="slidenum">
              <a:rPr lang="ru-RU"/>
              <a:pPr/>
              <a:t>6</a:t>
            </a:fld>
            <a:endParaRPr lang="ru-RU"/>
          </a:p>
        </p:txBody>
      </p:sp>
      <p:sp>
        <p:nvSpPr>
          <p:cNvPr id="176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D7481B-A804-47EA-ACA5-E0CF3A6EAE1D}" type="slidenum">
              <a:rPr lang="ru-RU"/>
              <a:pPr/>
              <a:t>7</a:t>
            </a:fld>
            <a:endParaRPr lang="ru-RU"/>
          </a:p>
        </p:txBody>
      </p:sp>
      <p:sp>
        <p:nvSpPr>
          <p:cNvPr id="17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45948D-82E2-4D67-A72D-DFD57A31D132}" type="slidenum">
              <a:rPr lang="ru-RU"/>
              <a:pPr/>
              <a:t>8</a:t>
            </a:fld>
            <a:endParaRPr lang="ru-RU"/>
          </a:p>
        </p:txBody>
      </p:sp>
      <p:sp>
        <p:nvSpPr>
          <p:cNvPr id="18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8729B3-DA84-4F49-AD02-46F910DE9334}" type="slidenum">
              <a:rPr lang="ru-RU"/>
              <a:pPr/>
              <a:t>9</a:t>
            </a:fld>
            <a:endParaRPr lang="ru-RU"/>
          </a:p>
        </p:txBody>
      </p:sp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1.wav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E9E136-B004-47C6-A8B5-B19A53A5F7D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7F93CA-C26D-4DD5-AB6A-58E2780DB98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31363C-EA83-4E42-8366-6F5DA770D29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CC3FAA-3D40-40DB-A21D-7E83FCA2D02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83F8A7-EE24-4C81-A417-5387E3DE287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354575-842A-4917-9596-1EC226E09A3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5A4A00-FB26-4724-AF14-F25A7EC51CF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87905E-0199-44F4-8499-10616E5ACBD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C133BA-C1A8-41B7-9CA7-0C0FD001C5B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98A018-B448-4B88-BF32-7BE71F096E8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8836A2-2FB7-4401-AA5D-899AFC7F16B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B6400F-FD12-49C3-B961-C9853A402DA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A01319-EE98-42C7-9A0E-F0B8A1259FC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CDA7C-CA13-4289-855D-F388E6FAC08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33614A-DF49-4493-8C93-17DD4B2ECA4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«Комары: добро или зло?»</a:t>
            </a:r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«Комары: добро или зло?»</a:t>
            </a:r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«Комары: добро или зло?»</a:t>
            </a:r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8313" y="1341438"/>
            <a:ext cx="4171950" cy="4464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92663" y="1341438"/>
            <a:ext cx="4171950" cy="4464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«Комары: добро или зло?»</a:t>
            </a:r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«Комары: добро или зло?»</a:t>
            </a:r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«Комары: добро или зло?»</a:t>
            </a:r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«Комары: добро или зло?»</a:t>
            </a:r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284748-2B42-4955-87F0-501EB3C948B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«Комары: добро или зло?»</a:t>
            </a:r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«Комары: добро или зло?»</a:t>
            </a:r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«Комары: добро или зло?»</a:t>
            </a:r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38950" y="274638"/>
            <a:ext cx="2125663" cy="55308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229350" cy="55308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«Комары: добро или зло?»</a:t>
            </a:r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391BAA-921F-43DC-825A-5CAD07858EF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F51517-9D74-42E5-AA3B-5EA4737D261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645CE8-BA93-4990-83E4-40CE230B071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F6618B-7FE9-45AC-A735-6A659222450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1009DE-3641-4E9C-9611-2A8138ADA1F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C72F6D-9042-4324-BAD0-F07FE7160AC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trips dir="ru"/>
    <p:sndAc>
      <p:stSnd>
        <p:snd r:embed="rId1" name="click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6" Type="http://schemas.openxmlformats.org/officeDocument/2006/relationships/image" Target="../media/image5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FF4C63D-1F46-49F2-A1E2-A8CD228098BD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>
    <p:strips dir="ru"/>
    <p:sndAc>
      <p:stSnd>
        <p:snd r:embed="rId13" name="click.wav"/>
      </p:stSnd>
    </p:sndAc>
  </p:transition>
  <p:txStyles>
    <p:titleStyle>
      <a:lvl1pPr algn="ctr" rtl="0" fontAlgn="base">
        <a:spcBef>
          <a:spcPct val="0"/>
        </a:spcBef>
        <a:spcAft>
          <a:spcPct val="0"/>
        </a:spcAft>
        <a:defRPr sz="5400">
          <a:solidFill>
            <a:srgbClr val="000066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400">
          <a:solidFill>
            <a:srgbClr val="000066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5400">
          <a:solidFill>
            <a:srgbClr val="000066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5400">
          <a:solidFill>
            <a:srgbClr val="000066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5400">
          <a:solidFill>
            <a:srgbClr val="000066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5400">
          <a:solidFill>
            <a:srgbClr val="0000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5400">
          <a:solidFill>
            <a:srgbClr val="0000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5400">
          <a:solidFill>
            <a:srgbClr val="0000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5400">
          <a:solidFill>
            <a:srgbClr val="000066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3C0367B-AA78-4353-84D7-733740A4C3DA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>
    <p:strips dir="ru"/>
    <p:sndAc>
      <p:stSnd>
        <p:snd r:embed="rId13" name="click.wav"/>
      </p:stSnd>
    </p:sndAc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81" name="Picture 9" descr="z1_01"/>
          <p:cNvPicPr>
            <a:picLocks noChangeAspect="1" noChangeArrowheads="1"/>
          </p:cNvPicPr>
          <p:nvPr userDrawn="1"/>
        </p:nvPicPr>
        <p:blipFill>
          <a:blip r:embed="rId15" cstate="email"/>
          <a:srcRect/>
          <a:stretch>
            <a:fillRect/>
          </a:stretch>
        </p:blipFill>
        <p:spPr bwMode="auto">
          <a:xfrm rot="1425602">
            <a:off x="7956550" y="260350"/>
            <a:ext cx="915988" cy="935038"/>
          </a:xfrm>
          <a:prstGeom prst="rect">
            <a:avLst/>
          </a:prstGeom>
          <a:solidFill>
            <a:srgbClr val="FFFF00"/>
          </a:solidFill>
          <a:ln w="38100">
            <a:solidFill>
              <a:srgbClr val="00FF00"/>
            </a:solidFill>
            <a:miter lim="800000"/>
            <a:headEnd/>
            <a:tailEnd/>
          </a:ln>
        </p:spPr>
      </p:pic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7210425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341438"/>
            <a:ext cx="8496300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8313" y="6477000"/>
            <a:ext cx="4840287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 u="sng">
                <a:solidFill>
                  <a:srgbClr val="FFFF66"/>
                </a:solidFill>
              </a:defRPr>
            </a:lvl1pPr>
          </a:lstStyle>
          <a:p>
            <a:r>
              <a:rPr lang="ru-RU"/>
              <a:t>«Комары: добро или зло?»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250825" y="107950"/>
            <a:ext cx="144463" cy="6657975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71438" y="1125538"/>
            <a:ext cx="8997950" cy="142875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pic>
        <p:nvPicPr>
          <p:cNvPr id="28686" name="Picture 14" descr="1"/>
          <p:cNvPicPr>
            <a:picLocks noChangeAspect="1" noChangeArrowheads="1"/>
          </p:cNvPicPr>
          <p:nvPr userDrawn="1"/>
        </p:nvPicPr>
        <p:blipFill>
          <a:blip r:embed="rId16" cstate="email"/>
          <a:srcRect/>
          <a:stretch>
            <a:fillRect/>
          </a:stretch>
        </p:blipFill>
        <p:spPr bwMode="auto">
          <a:xfrm>
            <a:off x="7808913" y="5937250"/>
            <a:ext cx="1223962" cy="814388"/>
          </a:xfrm>
          <a:prstGeom prst="rect">
            <a:avLst/>
          </a:prstGeom>
          <a:noFill/>
          <a:ln w="38100">
            <a:solidFill>
              <a:srgbClr val="00FF00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>
    <p:strips dir="ru"/>
    <p:sndAc>
      <p:stSnd>
        <p:snd r:embed="rId13" name="click.wav"/>
      </p:stSnd>
    </p:sndAc>
  </p:transition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800" b="1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800" b="1">
          <a:solidFill>
            <a:srgbClr val="FFFFFF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800" b="1">
          <a:solidFill>
            <a:srgbClr val="FFFFFF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800" b="1">
          <a:solidFill>
            <a:srgbClr val="FFFFFF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800" b="1">
          <a:solidFill>
            <a:srgbClr val="FFFFFF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800" b="1">
          <a:solidFill>
            <a:srgbClr val="FFFFFF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800" b="1">
          <a:solidFill>
            <a:srgbClr val="FFFFFF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800" b="1">
          <a:solidFill>
            <a:srgbClr val="FFFFFF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800" b="1">
          <a:solidFill>
            <a:srgbClr val="FFFFFF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rgbClr val="FFFF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FFFF00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rgbClr val="FFFF00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FFFF00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rgbClr val="FFFF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rgbClr val="FFFF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rgbClr val="FFFF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rgbClr val="FFFF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800">
          <a:solidFill>
            <a:srgbClr val="FFFF00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3" Type="http://schemas.openxmlformats.org/officeDocument/2006/relationships/audio" Target="../media/audio2.wav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22.emf"/><Relationship Id="rId4" Type="http://schemas.openxmlformats.org/officeDocument/2006/relationships/image" Target="../media/image21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audio" Target="../media/audio1.wav"/><Relationship Id="rId7" Type="http://schemas.openxmlformats.org/officeDocument/2006/relationships/image" Target="../media/image2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4.xml"/><Relationship Id="rId6" Type="http://schemas.openxmlformats.org/officeDocument/2006/relationships/image" Target="../media/image25.jpeg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28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357290" y="642918"/>
            <a:ext cx="7572428" cy="3000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sz="6600" b="1" dirty="0" smtClean="0">
                <a:solidFill>
                  <a:srgbClr val="FFFF00"/>
                </a:solidFill>
              </a:rPr>
              <a:t> урок-суд «Комары</a:t>
            </a:r>
            <a:r>
              <a:rPr lang="ru-RU" sz="6600" b="1" dirty="0">
                <a:solidFill>
                  <a:srgbClr val="FFFF00"/>
                </a:solidFill>
              </a:rPr>
              <a:t>:</a:t>
            </a:r>
            <a:br>
              <a:rPr lang="ru-RU" sz="6600" b="1" dirty="0">
                <a:solidFill>
                  <a:srgbClr val="FFFF00"/>
                </a:solidFill>
              </a:rPr>
            </a:br>
            <a:r>
              <a:rPr lang="ru-RU" sz="6600" b="1" dirty="0">
                <a:solidFill>
                  <a:srgbClr val="FFFF00"/>
                </a:solidFill>
              </a:rPr>
              <a:t>добро или зло?»</a:t>
            </a: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214282" y="3500438"/>
            <a:ext cx="5715040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ru-RU" sz="2400" b="1" u="sng" dirty="0">
                <a:solidFill>
                  <a:srgbClr val="00FF00"/>
                </a:solidFill>
              </a:rPr>
              <a:t>Автор</a:t>
            </a:r>
            <a:r>
              <a:rPr lang="ru-RU" sz="2400" b="1" dirty="0" smtClean="0">
                <a:solidFill>
                  <a:srgbClr val="00FF00"/>
                </a:solidFill>
              </a:rPr>
              <a:t>:</a:t>
            </a:r>
            <a:endParaRPr lang="ru-RU" sz="2400" b="1" dirty="0">
              <a:solidFill>
                <a:srgbClr val="00FF00"/>
              </a:solidFill>
            </a:endParaRPr>
          </a:p>
          <a:p>
            <a:r>
              <a:rPr lang="ru-RU" sz="2400" dirty="0" err="1">
                <a:solidFill>
                  <a:schemeClr val="bg1"/>
                </a:solidFill>
              </a:rPr>
              <a:t>Сайфуллина</a:t>
            </a:r>
            <a:r>
              <a:rPr lang="ru-RU" sz="2400" dirty="0">
                <a:solidFill>
                  <a:schemeClr val="bg1"/>
                </a:solidFill>
              </a:rPr>
              <a:t> Наталия Владимировна</a:t>
            </a:r>
          </a:p>
          <a:p>
            <a:pPr algn="ctr">
              <a:spcBef>
                <a:spcPct val="20000"/>
              </a:spcBef>
            </a:pPr>
            <a:endParaRPr lang="ru-RU" sz="2100" dirty="0">
              <a:solidFill>
                <a:schemeClr val="bg1"/>
              </a:solidFill>
            </a:endParaRPr>
          </a:p>
        </p:txBody>
      </p:sp>
      <p:pic>
        <p:nvPicPr>
          <p:cNvPr id="2063" name="Picture 15" descr="IMG_00071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AFAF8"/>
              </a:clrFrom>
              <a:clrTo>
                <a:srgbClr val="FAFAF8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2795588" cy="2066925"/>
          </a:xfrm>
          <a:prstGeom prst="rect">
            <a:avLst/>
          </a:prstGeom>
          <a:noFill/>
        </p:spPr>
      </p:pic>
      <p:sp>
        <p:nvSpPr>
          <p:cNvPr id="2067" name="Text Box 19"/>
          <p:cNvSpPr txBox="1">
            <a:spLocks noChangeArrowheads="1"/>
          </p:cNvSpPr>
          <p:nvPr/>
        </p:nvSpPr>
        <p:spPr bwMode="auto">
          <a:xfrm>
            <a:off x="1714480" y="5500702"/>
            <a:ext cx="4751388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00FFFF"/>
                </a:solidFill>
              </a:rPr>
              <a:t>МОУ «СОШ № 58</a:t>
            </a:r>
            <a:r>
              <a:rPr lang="en-US" b="1" dirty="0">
                <a:solidFill>
                  <a:srgbClr val="00FFFF"/>
                </a:solidFill>
              </a:rPr>
              <a:t> </a:t>
            </a:r>
            <a:r>
              <a:rPr lang="ru-RU" b="1" dirty="0">
                <a:solidFill>
                  <a:srgbClr val="00FFFF"/>
                </a:solidFill>
              </a:rPr>
              <a:t>с УИОП»</a:t>
            </a:r>
          </a:p>
          <a:p>
            <a:pPr algn="ctr"/>
            <a:r>
              <a:rPr lang="ru-RU" b="1" dirty="0" err="1">
                <a:solidFill>
                  <a:srgbClr val="00FFFF"/>
                </a:solidFill>
              </a:rPr>
              <a:t>г.Новоуральск</a:t>
            </a:r>
            <a:r>
              <a:rPr lang="ru-RU" b="1" dirty="0">
                <a:solidFill>
                  <a:srgbClr val="00FFFF"/>
                </a:solidFill>
              </a:rPr>
              <a:t> Свердловской области</a:t>
            </a:r>
          </a:p>
          <a:p>
            <a:pPr algn="ctr"/>
            <a:r>
              <a:rPr lang="ru-RU" b="1" dirty="0">
                <a:solidFill>
                  <a:srgbClr val="00FFFF"/>
                </a:solidFill>
              </a:rPr>
              <a:t>2009-2010 учебный год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429388" y="4857760"/>
            <a:ext cx="2450789" cy="1643074"/>
          </a:xfrm>
          <a:prstGeom prst="rect">
            <a:avLst/>
          </a:prstGeom>
          <a:ln w="190500" cap="sq">
            <a:solidFill>
              <a:srgbClr val="00B0F0"/>
            </a:solidFill>
            <a:prstDash val="solid"/>
            <a:miter lim="800000"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angle"/>
            <a:extrusionClr>
              <a:srgbClr val="000000"/>
            </a:extrusionClr>
          </a:sp3d>
        </p:spPr>
      </p:pic>
      <p:pic>
        <p:nvPicPr>
          <p:cNvPr id="7" name="Содержимое 5" descr="9 (22).jpg"/>
          <p:cNvPicPr>
            <a:picLocks noChangeAspect="1"/>
          </p:cNvPicPr>
          <p:nvPr/>
        </p:nvPicPr>
        <p:blipFill>
          <a:blip r:embed="rId7" cstate="email"/>
          <a:srcRect/>
          <a:stretch>
            <a:fillRect/>
          </a:stretch>
        </p:blipFill>
        <p:spPr>
          <a:xfrm>
            <a:off x="292923" y="4710004"/>
            <a:ext cx="1149791" cy="18750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00B0F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 prst="angle"/>
            <a:contourClr>
              <a:srgbClr val="C0C0C0"/>
            </a:contourClr>
          </a:sp3d>
        </p:spPr>
      </p:pic>
      <p:pic>
        <p:nvPicPr>
          <p:cNvPr id="6" name="Содержимое 3" descr="novour1[1].gif"/>
          <p:cNvPicPr>
            <a:picLocks noChangeAspect="1"/>
          </p:cNvPicPr>
          <p:nvPr/>
        </p:nvPicPr>
        <p:blipFill>
          <a:blip r:embed="rId8" cstate="email"/>
          <a:stretch>
            <a:fillRect/>
          </a:stretch>
        </p:blipFill>
        <p:spPr>
          <a:xfrm>
            <a:off x="1357290" y="4429132"/>
            <a:ext cx="1236334" cy="1389800"/>
          </a:xfrm>
          <a:prstGeom prst="rect">
            <a:avLst/>
          </a:prstGeom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>
    <p:strips dir="ru"/>
    <p:sndAc>
      <p:stSnd>
        <p:snd r:embed="rId3" name="комар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«Комары: добро или зло?»</a:t>
            </a:r>
          </a:p>
        </p:txBody>
      </p:sp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Польза и вред от комаров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/>
              <a:t>		</a:t>
            </a:r>
          </a:p>
        </p:txBody>
      </p:sp>
      <p:grpSp>
        <p:nvGrpSpPr>
          <p:cNvPr id="181270" name="Group 22"/>
          <p:cNvGrpSpPr>
            <a:grpSpLocks/>
          </p:cNvGrpSpPr>
          <p:nvPr/>
        </p:nvGrpSpPr>
        <p:grpSpPr bwMode="auto">
          <a:xfrm>
            <a:off x="4500563" y="1341438"/>
            <a:ext cx="3816350" cy="4248150"/>
            <a:chOff x="2835" y="935"/>
            <a:chExt cx="2404" cy="2949"/>
          </a:xfrm>
        </p:grpSpPr>
        <p:sp>
          <p:nvSpPr>
            <p:cNvPr id="181259" name="Rectangle 11"/>
            <p:cNvSpPr>
              <a:spLocks noChangeArrowheads="1"/>
            </p:cNvSpPr>
            <p:nvPr/>
          </p:nvSpPr>
          <p:spPr bwMode="auto">
            <a:xfrm>
              <a:off x="2835" y="935"/>
              <a:ext cx="2404" cy="2949"/>
            </a:xfrm>
            <a:prstGeom prst="rect">
              <a:avLst/>
            </a:prstGeom>
            <a:solidFill>
              <a:schemeClr val="bg2"/>
            </a:solidFill>
            <a:ln w="38100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1260" name="Text Box 12"/>
            <p:cNvSpPr txBox="1">
              <a:spLocks noChangeArrowheads="1"/>
            </p:cNvSpPr>
            <p:nvPr/>
          </p:nvSpPr>
          <p:spPr bwMode="auto">
            <a:xfrm>
              <a:off x="3243" y="1162"/>
              <a:ext cx="1588" cy="2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000" b="1">
                  <a:solidFill>
                    <a:schemeClr val="bg1"/>
                  </a:solidFill>
                </a:rPr>
                <a:t>ЗЛО</a:t>
              </a:r>
            </a:p>
          </p:txBody>
        </p:sp>
        <p:sp>
          <p:nvSpPr>
            <p:cNvPr id="181262" name="AutoShape 14"/>
            <p:cNvSpPr>
              <a:spLocks noChangeArrowheads="1"/>
            </p:cNvSpPr>
            <p:nvPr/>
          </p:nvSpPr>
          <p:spPr bwMode="auto">
            <a:xfrm>
              <a:off x="3061" y="1843"/>
              <a:ext cx="2040" cy="363"/>
            </a:xfrm>
            <a:prstGeom prst="homePlate">
              <a:avLst>
                <a:gd name="adj" fmla="val 140496"/>
              </a:avLst>
            </a:prstGeom>
            <a:solidFill>
              <a:srgbClr val="FFFF99"/>
            </a:solidFill>
            <a:ln w="38100">
              <a:solidFill>
                <a:srgbClr val="000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1400" b="1">
                  <a:solidFill>
                    <a:srgbClr val="000066"/>
                  </a:solidFill>
                </a:rPr>
                <a:t>Издают неприятный писк</a:t>
              </a:r>
            </a:p>
          </p:txBody>
        </p:sp>
        <p:sp>
          <p:nvSpPr>
            <p:cNvPr id="181263" name="AutoShape 15"/>
            <p:cNvSpPr>
              <a:spLocks noChangeArrowheads="1"/>
            </p:cNvSpPr>
            <p:nvPr/>
          </p:nvSpPr>
          <p:spPr bwMode="auto">
            <a:xfrm>
              <a:off x="3061" y="2296"/>
              <a:ext cx="2040" cy="363"/>
            </a:xfrm>
            <a:prstGeom prst="homePlate">
              <a:avLst>
                <a:gd name="adj" fmla="val 140496"/>
              </a:avLst>
            </a:prstGeom>
            <a:solidFill>
              <a:srgbClr val="FFFF99"/>
            </a:solidFill>
            <a:ln w="38100">
              <a:solidFill>
                <a:srgbClr val="000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1400" b="1">
                  <a:solidFill>
                    <a:srgbClr val="000066"/>
                  </a:solidFill>
                </a:rPr>
                <a:t>Место их укуса болезненно</a:t>
              </a:r>
            </a:p>
          </p:txBody>
        </p:sp>
        <p:sp>
          <p:nvSpPr>
            <p:cNvPr id="181264" name="AutoShape 16"/>
            <p:cNvSpPr>
              <a:spLocks noChangeArrowheads="1"/>
            </p:cNvSpPr>
            <p:nvPr/>
          </p:nvSpPr>
          <p:spPr bwMode="auto">
            <a:xfrm>
              <a:off x="3061" y="2704"/>
              <a:ext cx="2040" cy="363"/>
            </a:xfrm>
            <a:prstGeom prst="homePlate">
              <a:avLst>
                <a:gd name="adj" fmla="val 140496"/>
              </a:avLst>
            </a:prstGeom>
            <a:solidFill>
              <a:srgbClr val="FFFF99"/>
            </a:solidFill>
            <a:ln w="38100">
              <a:solidFill>
                <a:srgbClr val="000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1400" b="1">
                  <a:solidFill>
                    <a:srgbClr val="000066"/>
                  </a:solidFill>
                </a:rPr>
                <a:t>Разносят болезни </a:t>
              </a:r>
              <a:r>
                <a:rPr lang="ru-RU" sz="1100" b="1">
                  <a:solidFill>
                    <a:srgbClr val="000066"/>
                  </a:solidFill>
                </a:rPr>
                <a:t>(малярия,</a:t>
              </a:r>
            </a:p>
            <a:p>
              <a:pPr algn="ctr"/>
              <a:r>
                <a:rPr lang="ru-RU" sz="1100" b="1">
                  <a:solidFill>
                    <a:srgbClr val="000066"/>
                  </a:solidFill>
                </a:rPr>
                <a:t>энцефалит, желтая лихорадка и др.)</a:t>
              </a:r>
            </a:p>
          </p:txBody>
        </p:sp>
      </p:grpSp>
      <p:grpSp>
        <p:nvGrpSpPr>
          <p:cNvPr id="181269" name="Group 21"/>
          <p:cNvGrpSpPr>
            <a:grpSpLocks/>
          </p:cNvGrpSpPr>
          <p:nvPr/>
        </p:nvGrpSpPr>
        <p:grpSpPr bwMode="auto">
          <a:xfrm>
            <a:off x="611188" y="1341438"/>
            <a:ext cx="3816350" cy="4248150"/>
            <a:chOff x="385" y="935"/>
            <a:chExt cx="2404" cy="2949"/>
          </a:xfrm>
        </p:grpSpPr>
        <p:sp>
          <p:nvSpPr>
            <p:cNvPr id="181257" name="Rectangle 9"/>
            <p:cNvSpPr>
              <a:spLocks noChangeAspect="1" noChangeArrowheads="1"/>
            </p:cNvSpPr>
            <p:nvPr/>
          </p:nvSpPr>
          <p:spPr bwMode="auto">
            <a:xfrm>
              <a:off x="385" y="935"/>
              <a:ext cx="2404" cy="2949"/>
            </a:xfrm>
            <a:prstGeom prst="rect">
              <a:avLst/>
            </a:prstGeom>
            <a:solidFill>
              <a:srgbClr val="FF9900"/>
            </a:solidFill>
            <a:ln w="38100">
              <a:solidFill>
                <a:srgbClr val="FF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81258" name="Text Box 10"/>
            <p:cNvSpPr txBox="1">
              <a:spLocks noChangeAspect="1" noChangeArrowheads="1"/>
            </p:cNvSpPr>
            <p:nvPr/>
          </p:nvSpPr>
          <p:spPr bwMode="auto">
            <a:xfrm>
              <a:off x="793" y="1071"/>
              <a:ext cx="1588" cy="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000" b="1">
                  <a:solidFill>
                    <a:srgbClr val="00FF00"/>
                  </a:solidFill>
                </a:rPr>
                <a:t>ДОБРО</a:t>
              </a:r>
            </a:p>
          </p:txBody>
        </p:sp>
        <p:sp>
          <p:nvSpPr>
            <p:cNvPr id="181252" name="AutoShape 4"/>
            <p:cNvSpPr>
              <a:spLocks noChangeAspect="1" noChangeArrowheads="1"/>
            </p:cNvSpPr>
            <p:nvPr/>
          </p:nvSpPr>
          <p:spPr bwMode="auto">
            <a:xfrm>
              <a:off x="612" y="1344"/>
              <a:ext cx="2040" cy="363"/>
            </a:xfrm>
            <a:prstGeom prst="homePlate">
              <a:avLst>
                <a:gd name="adj" fmla="val 140496"/>
              </a:avLst>
            </a:prstGeom>
            <a:solidFill>
              <a:srgbClr val="FFFF99"/>
            </a:solidFill>
            <a:ln w="38100">
              <a:solidFill>
                <a:srgbClr val="000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1400" b="1">
                  <a:solidFill>
                    <a:srgbClr val="000066"/>
                  </a:solidFill>
                </a:rPr>
                <a:t>Являются звеном </a:t>
              </a:r>
            </a:p>
            <a:p>
              <a:pPr algn="ctr"/>
              <a:r>
                <a:rPr lang="ru-RU" sz="1400" b="1">
                  <a:solidFill>
                    <a:srgbClr val="000066"/>
                  </a:solidFill>
                </a:rPr>
                <a:t>цепей питания</a:t>
              </a:r>
            </a:p>
          </p:txBody>
        </p:sp>
        <p:sp>
          <p:nvSpPr>
            <p:cNvPr id="181253" name="AutoShape 5"/>
            <p:cNvSpPr>
              <a:spLocks noChangeAspect="1" noChangeArrowheads="1"/>
            </p:cNvSpPr>
            <p:nvPr/>
          </p:nvSpPr>
          <p:spPr bwMode="auto">
            <a:xfrm>
              <a:off x="612" y="1752"/>
              <a:ext cx="2040" cy="363"/>
            </a:xfrm>
            <a:prstGeom prst="homePlate">
              <a:avLst>
                <a:gd name="adj" fmla="val 140496"/>
              </a:avLst>
            </a:prstGeom>
            <a:solidFill>
              <a:srgbClr val="FFFF99"/>
            </a:solidFill>
            <a:ln w="38100">
              <a:solidFill>
                <a:srgbClr val="000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1400" b="1">
                  <a:solidFill>
                    <a:srgbClr val="000066"/>
                  </a:solidFill>
                </a:rPr>
                <a:t>Хищные млекопитающие</a:t>
              </a:r>
            </a:p>
            <a:p>
              <a:pPr algn="ctr"/>
              <a:r>
                <a:rPr lang="ru-RU" sz="1400" b="1">
                  <a:solidFill>
                    <a:srgbClr val="000066"/>
                  </a:solidFill>
                </a:rPr>
                <a:t>отрабатывают инстинкты</a:t>
              </a:r>
            </a:p>
          </p:txBody>
        </p:sp>
        <p:sp>
          <p:nvSpPr>
            <p:cNvPr id="181254" name="AutoShape 6"/>
            <p:cNvSpPr>
              <a:spLocks noChangeAspect="1" noChangeArrowheads="1"/>
            </p:cNvSpPr>
            <p:nvPr/>
          </p:nvSpPr>
          <p:spPr bwMode="auto">
            <a:xfrm>
              <a:off x="612" y="2160"/>
              <a:ext cx="2040" cy="363"/>
            </a:xfrm>
            <a:prstGeom prst="homePlate">
              <a:avLst>
                <a:gd name="adj" fmla="val 140496"/>
              </a:avLst>
            </a:prstGeom>
            <a:solidFill>
              <a:srgbClr val="FFFF99"/>
            </a:solidFill>
            <a:ln w="38100">
              <a:solidFill>
                <a:srgbClr val="000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1400" b="1">
                  <a:solidFill>
                    <a:srgbClr val="000066"/>
                  </a:solidFill>
                </a:rPr>
                <a:t>Участвуют в круговороте</a:t>
              </a:r>
            </a:p>
            <a:p>
              <a:pPr algn="ctr"/>
              <a:r>
                <a:rPr lang="ru-RU" sz="1400" b="1">
                  <a:solidFill>
                    <a:srgbClr val="000066"/>
                  </a:solidFill>
                </a:rPr>
                <a:t>веществ в природе</a:t>
              </a:r>
            </a:p>
          </p:txBody>
        </p:sp>
        <p:sp>
          <p:nvSpPr>
            <p:cNvPr id="181255" name="AutoShape 7"/>
            <p:cNvSpPr>
              <a:spLocks noChangeAspect="1" noChangeArrowheads="1"/>
            </p:cNvSpPr>
            <p:nvPr/>
          </p:nvSpPr>
          <p:spPr bwMode="auto">
            <a:xfrm>
              <a:off x="612" y="2568"/>
              <a:ext cx="2040" cy="363"/>
            </a:xfrm>
            <a:prstGeom prst="homePlate">
              <a:avLst>
                <a:gd name="adj" fmla="val 140496"/>
              </a:avLst>
            </a:prstGeom>
            <a:solidFill>
              <a:srgbClr val="FFFF99"/>
            </a:solidFill>
            <a:ln w="38100">
              <a:solidFill>
                <a:srgbClr val="000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1400" b="1">
                  <a:solidFill>
                    <a:srgbClr val="000066"/>
                  </a:solidFill>
                </a:rPr>
                <a:t>Удобряют почву</a:t>
              </a:r>
            </a:p>
          </p:txBody>
        </p:sp>
        <p:sp>
          <p:nvSpPr>
            <p:cNvPr id="181256" name="AutoShape 8"/>
            <p:cNvSpPr>
              <a:spLocks noChangeAspect="1" noChangeArrowheads="1"/>
            </p:cNvSpPr>
            <p:nvPr/>
          </p:nvSpPr>
          <p:spPr bwMode="auto">
            <a:xfrm>
              <a:off x="612" y="2976"/>
              <a:ext cx="2040" cy="363"/>
            </a:xfrm>
            <a:prstGeom prst="homePlate">
              <a:avLst>
                <a:gd name="adj" fmla="val 140496"/>
              </a:avLst>
            </a:prstGeom>
            <a:solidFill>
              <a:srgbClr val="FFFF99"/>
            </a:solidFill>
            <a:ln w="38100">
              <a:solidFill>
                <a:srgbClr val="000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1400" b="1">
                  <a:solidFill>
                    <a:srgbClr val="000066"/>
                  </a:solidFill>
                </a:rPr>
                <a:t>Опыляют растения</a:t>
              </a:r>
            </a:p>
          </p:txBody>
        </p:sp>
        <p:sp>
          <p:nvSpPr>
            <p:cNvPr id="181268" name="AutoShape 20"/>
            <p:cNvSpPr>
              <a:spLocks noChangeAspect="1" noChangeArrowheads="1"/>
            </p:cNvSpPr>
            <p:nvPr/>
          </p:nvSpPr>
          <p:spPr bwMode="auto">
            <a:xfrm>
              <a:off x="612" y="3385"/>
              <a:ext cx="2040" cy="363"/>
            </a:xfrm>
            <a:prstGeom prst="homePlate">
              <a:avLst>
                <a:gd name="adj" fmla="val 140496"/>
              </a:avLst>
            </a:prstGeom>
            <a:solidFill>
              <a:srgbClr val="FFFF99"/>
            </a:solidFill>
            <a:ln w="38100">
              <a:solidFill>
                <a:srgbClr val="00008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sz="1400" b="1">
                  <a:solidFill>
                    <a:srgbClr val="000066"/>
                  </a:solidFill>
                </a:rPr>
                <a:t>Их личинки фильтруют</a:t>
              </a:r>
            </a:p>
            <a:p>
              <a:pPr algn="ctr"/>
              <a:r>
                <a:rPr lang="ru-RU" sz="1400" b="1">
                  <a:solidFill>
                    <a:srgbClr val="000066"/>
                  </a:solidFill>
                </a:rPr>
                <a:t>водоём</a:t>
              </a:r>
            </a:p>
          </p:txBody>
        </p:sp>
      </p:grpSp>
      <p:grpSp>
        <p:nvGrpSpPr>
          <p:cNvPr id="181273" name="Group 25"/>
          <p:cNvGrpSpPr>
            <a:grpSpLocks/>
          </p:cNvGrpSpPr>
          <p:nvPr/>
        </p:nvGrpSpPr>
        <p:grpSpPr bwMode="auto">
          <a:xfrm>
            <a:off x="1042988" y="5516563"/>
            <a:ext cx="2809875" cy="1019175"/>
            <a:chOff x="657" y="3475"/>
            <a:chExt cx="1770" cy="642"/>
          </a:xfrm>
        </p:grpSpPr>
        <p:sp>
          <p:nvSpPr>
            <p:cNvPr id="181271" name="AutoShape 23"/>
            <p:cNvSpPr>
              <a:spLocks noChangeArrowheads="1"/>
            </p:cNvSpPr>
            <p:nvPr/>
          </p:nvSpPr>
          <p:spPr bwMode="auto">
            <a:xfrm>
              <a:off x="748" y="3475"/>
              <a:ext cx="1679" cy="590"/>
            </a:xfrm>
            <a:prstGeom prst="upArrowCallout">
              <a:avLst>
                <a:gd name="adj1" fmla="val 71144"/>
                <a:gd name="adj2" fmla="val 71144"/>
                <a:gd name="adj3" fmla="val 16667"/>
                <a:gd name="adj4" fmla="val 66667"/>
              </a:avLst>
            </a:prstGeom>
            <a:solidFill>
              <a:srgbClr val="FFFF00"/>
            </a:solidFill>
            <a:ln w="25400">
              <a:solidFill>
                <a:srgbClr val="FF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ru-RU" b="1">
                  <a:solidFill>
                    <a:srgbClr val="FF0000"/>
                  </a:solidFill>
                </a:rPr>
                <a:t>Комаротерапия</a:t>
              </a:r>
            </a:p>
          </p:txBody>
        </p:sp>
        <p:sp>
          <p:nvSpPr>
            <p:cNvPr id="181272" name="WordArt 24"/>
            <p:cNvSpPr>
              <a:spLocks noChangeArrowheads="1" noChangeShapeType="1" noTextEdit="1"/>
            </p:cNvSpPr>
            <p:nvPr/>
          </p:nvSpPr>
          <p:spPr bwMode="auto">
            <a:xfrm>
              <a:off x="657" y="3566"/>
              <a:ext cx="228" cy="551"/>
            </a:xfrm>
            <a:prstGeom prst="rect">
              <a:avLst/>
            </a:prstGeom>
          </p:spPr>
          <p:txBody>
            <a:bodyPr wrap="none" fromWordArt="1">
              <a:prstTxWarp prst="textFadeRight">
                <a:avLst>
                  <a:gd name="adj" fmla="val 33333"/>
                </a:avLst>
              </a:prstTxWarp>
            </a:bodyPr>
            <a:lstStyle/>
            <a:p>
              <a:pPr algn="ctr"/>
              <a:r>
                <a:rPr lang="ru-RU" sz="3600" kern="10">
                  <a:ln w="9525">
                    <a:solidFill>
                      <a:srgbClr val="008000"/>
                    </a:solidFill>
                    <a:round/>
                    <a:headEnd/>
                    <a:tailEnd/>
                  </a:ln>
                  <a:solidFill>
                    <a:srgbClr val="00FF00"/>
                  </a:solidFill>
                  <a:latin typeface="Impact"/>
                </a:rPr>
                <a:t>?!</a:t>
              </a:r>
            </a:p>
          </p:txBody>
        </p:sp>
      </p:grpSp>
    </p:spTree>
  </p:cSld>
  <p:clrMapOvr>
    <a:masterClrMapping/>
  </p:clrMapOvr>
  <p:transition>
    <p:strips dir="ru"/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«Комары: добро или зло?»</a:t>
            </a:r>
          </a:p>
        </p:txBody>
      </p:sp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Польза комаров</a:t>
            </a:r>
          </a:p>
        </p:txBody>
      </p:sp>
      <p:sp>
        <p:nvSpPr>
          <p:cNvPr id="190470" name="Text Box 6"/>
          <p:cNvSpPr txBox="1">
            <a:spLocks noChangeArrowheads="1"/>
          </p:cNvSpPr>
          <p:nvPr/>
        </p:nvSpPr>
        <p:spPr bwMode="auto">
          <a:xfrm>
            <a:off x="755650" y="5157788"/>
            <a:ext cx="223361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rgbClr val="FFFF00"/>
                </a:solidFill>
              </a:rPr>
              <a:t>Средняя оценка любви к комарам по пятибалльной системе – </a:t>
            </a:r>
            <a:r>
              <a:rPr lang="ru-RU">
                <a:solidFill>
                  <a:schemeClr val="bg1"/>
                </a:solidFill>
              </a:rPr>
              <a:t>1, 73</a:t>
            </a:r>
          </a:p>
        </p:txBody>
      </p:sp>
      <p:pic>
        <p:nvPicPr>
          <p:cNvPr id="190472" name="Picture 8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11188" y="1412875"/>
            <a:ext cx="4243387" cy="3059113"/>
          </a:xfrm>
          <a:prstGeom prst="rect">
            <a:avLst/>
          </a:prstGeom>
          <a:noFill/>
          <a:ln w="38100">
            <a:solidFill>
              <a:srgbClr val="00FF00"/>
            </a:solidFill>
            <a:miter lim="800000"/>
            <a:headEnd/>
            <a:tailEnd/>
          </a:ln>
        </p:spPr>
      </p:pic>
      <p:pic>
        <p:nvPicPr>
          <p:cNvPr id="190473" name="Picture 9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348038" y="3933825"/>
            <a:ext cx="4333875" cy="2698750"/>
          </a:xfrm>
          <a:prstGeom prst="rect">
            <a:avLst/>
          </a:prstGeom>
          <a:noFill/>
          <a:ln w="38100">
            <a:solidFill>
              <a:srgbClr val="00FF00"/>
            </a:solidFill>
            <a:miter lim="800000"/>
            <a:headEnd/>
            <a:tailEnd/>
          </a:ln>
        </p:spPr>
      </p:pic>
      <p:sp>
        <p:nvSpPr>
          <p:cNvPr id="190471" name="Line 7"/>
          <p:cNvSpPr>
            <a:spLocks noChangeShapeType="1"/>
          </p:cNvSpPr>
          <p:nvPr/>
        </p:nvSpPr>
        <p:spPr bwMode="auto">
          <a:xfrm flipH="1">
            <a:off x="2339975" y="4365625"/>
            <a:ext cx="1584325" cy="863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90474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5003800" y="1412875"/>
            <a:ext cx="4032250" cy="2232025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None/>
            </a:pPr>
            <a:r>
              <a:rPr lang="ru-RU" sz="1800">
                <a:solidFill>
                  <a:schemeClr val="bg1"/>
                </a:solidFill>
              </a:rPr>
              <a:t>	</a:t>
            </a:r>
            <a:r>
              <a:rPr lang="ru-RU" sz="1800">
                <a:solidFill>
                  <a:srgbClr val="00FFFF"/>
                </a:solidFill>
              </a:rPr>
              <a:t>По мнению респондентов польза комаров заключается лишь в том, что:</a:t>
            </a: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ru-RU" sz="1800">
                <a:solidFill>
                  <a:schemeClr val="bg1"/>
                </a:solidFill>
              </a:rPr>
              <a:t>комары являются звеном питания;</a:t>
            </a:r>
          </a:p>
          <a:p>
            <a:pPr>
              <a:lnSpc>
                <a:spcPct val="80000"/>
              </a:lnSpc>
              <a:buClr>
                <a:srgbClr val="FF0000"/>
              </a:buClr>
              <a:buFont typeface="Wingdings" pitchFamily="2" charset="2"/>
              <a:buChar char="§"/>
            </a:pPr>
            <a:r>
              <a:rPr lang="ru-RU" sz="1800">
                <a:solidFill>
                  <a:schemeClr val="bg1"/>
                </a:solidFill>
              </a:rPr>
              <a:t>наличие комаров поддерживает химическую индустрию в частности производителей антикомариных средств.</a:t>
            </a:r>
          </a:p>
        </p:txBody>
      </p:sp>
    </p:spTree>
  </p:cSld>
  <p:clrMapOvr>
    <a:masterClrMapping/>
  </p:clrMapOvr>
  <p:transition>
    <p:strips dir="ru"/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0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0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90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500"/>
                                        <p:tgtEl>
                                          <p:spTgt spid="190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04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0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0" decel="100000" fill="hold"/>
                                        <p:tgtEl>
                                          <p:spTgt spid="190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" accel="10000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90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0470" grpId="2"/>
      <p:bldP spid="190471" grpId="0" animBg="1"/>
      <p:bldP spid="19047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«Комары: добро или зло?»</a:t>
            </a:r>
          </a:p>
        </p:txBody>
      </p:sp>
      <p:sp>
        <p:nvSpPr>
          <p:cNvPr id="188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Последствия полного уничтожения комаров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557338"/>
            <a:ext cx="7991475" cy="574675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200" b="1"/>
              <a:t>Что произойдёт, если полностью истребить комаров</a:t>
            </a:r>
            <a:r>
              <a:rPr lang="ru-RU" b="1"/>
              <a:t> </a:t>
            </a:r>
          </a:p>
        </p:txBody>
      </p:sp>
      <p:sp>
        <p:nvSpPr>
          <p:cNvPr id="188420" name="Rectangle 4"/>
          <p:cNvSpPr>
            <a:spLocks noChangeArrowheads="1"/>
          </p:cNvSpPr>
          <p:nvPr/>
        </p:nvSpPr>
        <p:spPr bwMode="auto">
          <a:xfrm>
            <a:off x="1044575" y="2781300"/>
            <a:ext cx="3024188" cy="1296988"/>
          </a:xfrm>
          <a:prstGeom prst="rect">
            <a:avLst/>
          </a:prstGeom>
          <a:solidFill>
            <a:srgbClr val="FFCC00"/>
          </a:solidFill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>
                <a:solidFill>
                  <a:schemeClr val="accent2"/>
                </a:solidFill>
              </a:rPr>
              <a:t>Нарушение</a:t>
            </a:r>
          </a:p>
          <a:p>
            <a:pPr algn="ctr"/>
            <a:r>
              <a:rPr lang="ru-RU" sz="2000" b="1">
                <a:solidFill>
                  <a:schemeClr val="accent2"/>
                </a:solidFill>
              </a:rPr>
              <a:t>складывавшихся</a:t>
            </a:r>
          </a:p>
          <a:p>
            <a:pPr algn="ctr"/>
            <a:r>
              <a:rPr lang="ru-RU" sz="2000" b="1">
                <a:solidFill>
                  <a:schemeClr val="accent2"/>
                </a:solidFill>
              </a:rPr>
              <a:t> тысячелетиями</a:t>
            </a:r>
          </a:p>
          <a:p>
            <a:pPr algn="ctr"/>
            <a:r>
              <a:rPr lang="ru-RU" sz="2000" b="1">
                <a:solidFill>
                  <a:schemeClr val="accent2"/>
                </a:solidFill>
              </a:rPr>
              <a:t> цепей питания</a:t>
            </a:r>
          </a:p>
        </p:txBody>
      </p:sp>
      <p:sp>
        <p:nvSpPr>
          <p:cNvPr id="188422" name="Line 6"/>
          <p:cNvSpPr>
            <a:spLocks noChangeShapeType="1"/>
          </p:cNvSpPr>
          <p:nvPr/>
        </p:nvSpPr>
        <p:spPr bwMode="auto">
          <a:xfrm flipH="1">
            <a:off x="3852863" y="2278063"/>
            <a:ext cx="719137" cy="57467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8425" name="Rectangle 9"/>
          <p:cNvSpPr>
            <a:spLocks noChangeArrowheads="1"/>
          </p:cNvSpPr>
          <p:nvPr/>
        </p:nvSpPr>
        <p:spPr bwMode="auto">
          <a:xfrm>
            <a:off x="5292725" y="2781300"/>
            <a:ext cx="3024188" cy="1296988"/>
          </a:xfrm>
          <a:prstGeom prst="rect">
            <a:avLst/>
          </a:prstGeom>
          <a:solidFill>
            <a:srgbClr val="FFCC00"/>
          </a:solidFill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>
                <a:solidFill>
                  <a:schemeClr val="accent2"/>
                </a:solidFill>
              </a:rPr>
              <a:t>Глобальные</a:t>
            </a:r>
          </a:p>
          <a:p>
            <a:pPr algn="ctr"/>
            <a:r>
              <a:rPr lang="ru-RU" sz="2000" b="1">
                <a:solidFill>
                  <a:schemeClr val="accent2"/>
                </a:solidFill>
              </a:rPr>
              <a:t>перемены в природе</a:t>
            </a:r>
          </a:p>
          <a:p>
            <a:pPr algn="ctr"/>
            <a:r>
              <a:rPr lang="ru-RU" sz="2000" b="1">
                <a:solidFill>
                  <a:schemeClr val="accent2"/>
                </a:solidFill>
              </a:rPr>
              <a:t>большинства </a:t>
            </a:r>
          </a:p>
          <a:p>
            <a:pPr algn="ctr"/>
            <a:r>
              <a:rPr lang="ru-RU" sz="2000" b="1">
                <a:solidFill>
                  <a:schemeClr val="accent2"/>
                </a:solidFill>
              </a:rPr>
              <a:t>животных</a:t>
            </a:r>
          </a:p>
        </p:txBody>
      </p:sp>
      <p:sp>
        <p:nvSpPr>
          <p:cNvPr id="188424" name="Line 8"/>
          <p:cNvSpPr>
            <a:spLocks noChangeShapeType="1"/>
          </p:cNvSpPr>
          <p:nvPr/>
        </p:nvSpPr>
        <p:spPr bwMode="auto">
          <a:xfrm>
            <a:off x="4860925" y="2278063"/>
            <a:ext cx="719138" cy="6477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8426" name="Rectangle 10"/>
          <p:cNvSpPr>
            <a:spLocks noChangeArrowheads="1"/>
          </p:cNvSpPr>
          <p:nvPr/>
        </p:nvSpPr>
        <p:spPr bwMode="auto">
          <a:xfrm>
            <a:off x="1692275" y="4652963"/>
            <a:ext cx="3024188" cy="1296987"/>
          </a:xfrm>
          <a:prstGeom prst="rect">
            <a:avLst/>
          </a:prstGeom>
          <a:solidFill>
            <a:srgbClr val="FFCC00"/>
          </a:solidFill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>
                <a:solidFill>
                  <a:schemeClr val="accent2"/>
                </a:solidFill>
              </a:rPr>
              <a:t>Исчезновение</a:t>
            </a:r>
          </a:p>
          <a:p>
            <a:pPr algn="ctr"/>
            <a:r>
              <a:rPr lang="ru-RU" sz="2000" b="1">
                <a:solidFill>
                  <a:schemeClr val="accent2"/>
                </a:solidFill>
              </a:rPr>
              <a:t>одних видов</a:t>
            </a:r>
          </a:p>
        </p:txBody>
      </p:sp>
      <p:sp>
        <p:nvSpPr>
          <p:cNvPr id="188427" name="Rectangle 11"/>
          <p:cNvSpPr>
            <a:spLocks noChangeArrowheads="1"/>
          </p:cNvSpPr>
          <p:nvPr/>
        </p:nvSpPr>
        <p:spPr bwMode="auto">
          <a:xfrm>
            <a:off x="5003800" y="4652963"/>
            <a:ext cx="3024188" cy="1296987"/>
          </a:xfrm>
          <a:prstGeom prst="rect">
            <a:avLst/>
          </a:prstGeom>
          <a:solidFill>
            <a:srgbClr val="FFCC00"/>
          </a:solidFill>
          <a:ln w="38100">
            <a:solidFill>
              <a:srgbClr val="000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000" b="1">
                <a:solidFill>
                  <a:schemeClr val="accent2"/>
                </a:solidFill>
              </a:rPr>
              <a:t>Чрезмерное</a:t>
            </a:r>
          </a:p>
          <a:p>
            <a:pPr algn="ctr"/>
            <a:r>
              <a:rPr lang="ru-RU" sz="2000" b="1">
                <a:solidFill>
                  <a:schemeClr val="accent2"/>
                </a:solidFill>
              </a:rPr>
              <a:t>распространение</a:t>
            </a:r>
          </a:p>
          <a:p>
            <a:pPr algn="ctr"/>
            <a:r>
              <a:rPr lang="ru-RU" sz="2000" b="1">
                <a:solidFill>
                  <a:schemeClr val="accent2"/>
                </a:solidFill>
              </a:rPr>
              <a:t>других видов</a:t>
            </a:r>
          </a:p>
        </p:txBody>
      </p:sp>
      <p:sp>
        <p:nvSpPr>
          <p:cNvPr id="188428" name="Line 12"/>
          <p:cNvSpPr>
            <a:spLocks noChangeShapeType="1"/>
          </p:cNvSpPr>
          <p:nvPr/>
        </p:nvSpPr>
        <p:spPr bwMode="auto">
          <a:xfrm flipH="1">
            <a:off x="4356100" y="3860800"/>
            <a:ext cx="1223963" cy="936625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88429" name="Line 13"/>
          <p:cNvSpPr>
            <a:spLocks noChangeShapeType="1"/>
          </p:cNvSpPr>
          <p:nvPr/>
        </p:nvSpPr>
        <p:spPr bwMode="auto">
          <a:xfrm>
            <a:off x="7667625" y="3933825"/>
            <a:ext cx="0" cy="100806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strips dir="ru"/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8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8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8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8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8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8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8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8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420" grpId="0" animBg="1"/>
      <p:bldP spid="188422" grpId="0" animBg="1"/>
      <p:bldP spid="188425" grpId="0" animBg="1"/>
      <p:bldP spid="188424" grpId="0" animBg="1"/>
      <p:bldP spid="188426" grpId="0" animBg="1"/>
      <p:bldP spid="188427" grpId="0" animBg="1"/>
      <p:bldP spid="188428" grpId="0" animBg="1"/>
      <p:bldP spid="18842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«Комары: добро или зло?»</a:t>
            </a:r>
          </a:p>
        </p:txBody>
      </p:sp>
      <p:pic>
        <p:nvPicPr>
          <p:cNvPr id="257030" name="Picture 6" descr="100_0440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84213" y="1700213"/>
            <a:ext cx="2879725" cy="2160587"/>
          </a:xfrm>
          <a:prstGeom prst="rect">
            <a:avLst/>
          </a:prstGeom>
          <a:noFill/>
          <a:ln w="25400">
            <a:solidFill>
              <a:srgbClr val="00FF00"/>
            </a:solidFill>
            <a:miter lim="800000"/>
            <a:headEnd/>
            <a:tailEnd/>
          </a:ln>
        </p:spPr>
      </p:pic>
      <p:pic>
        <p:nvPicPr>
          <p:cNvPr id="257032" name="Picture 8" descr="100_0438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6011863" y="4438650"/>
            <a:ext cx="2881312" cy="2160588"/>
          </a:xfrm>
          <a:prstGeom prst="rect">
            <a:avLst/>
          </a:prstGeom>
          <a:noFill/>
          <a:ln w="25400">
            <a:solidFill>
              <a:srgbClr val="00FF00"/>
            </a:solidFill>
            <a:miter lim="800000"/>
            <a:headEnd/>
            <a:tailEnd/>
          </a:ln>
        </p:spPr>
      </p:pic>
      <p:pic>
        <p:nvPicPr>
          <p:cNvPr id="257034" name="Picture 10" descr="100_0470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84213" y="4076700"/>
            <a:ext cx="3095625" cy="2322513"/>
          </a:xfrm>
          <a:prstGeom prst="rect">
            <a:avLst/>
          </a:prstGeom>
          <a:noFill/>
          <a:ln w="25400">
            <a:solidFill>
              <a:srgbClr val="00FF00"/>
            </a:solidFill>
            <a:miter lim="800000"/>
            <a:headEnd/>
            <a:tailEnd/>
          </a:ln>
        </p:spPr>
      </p:pic>
      <p:pic>
        <p:nvPicPr>
          <p:cNvPr id="257035" name="Picture 11" descr="100_0441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3714744" y="2428868"/>
            <a:ext cx="2085975" cy="2781300"/>
          </a:xfrm>
          <a:prstGeom prst="rect">
            <a:avLst/>
          </a:prstGeom>
          <a:noFill/>
          <a:ln w="25400">
            <a:solidFill>
              <a:srgbClr val="00FF00"/>
            </a:solidFill>
            <a:miter lim="800000"/>
            <a:headEnd/>
            <a:tailEnd/>
          </a:ln>
        </p:spPr>
      </p:pic>
      <p:pic>
        <p:nvPicPr>
          <p:cNvPr id="257036" name="Picture 12" descr="100_0429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011863" y="2060575"/>
            <a:ext cx="2879725" cy="2160588"/>
          </a:xfrm>
          <a:prstGeom prst="rect">
            <a:avLst/>
          </a:prstGeom>
          <a:noFill/>
          <a:ln w="25400">
            <a:solidFill>
              <a:srgbClr val="00FF00"/>
            </a:solidFill>
            <a:miter lim="800000"/>
            <a:headEnd/>
            <a:tailEnd/>
          </a:ln>
        </p:spPr>
      </p:pic>
      <p:sp>
        <p:nvSpPr>
          <p:cNvPr id="257037" name="WordArt 13"/>
          <p:cNvSpPr>
            <a:spLocks noChangeArrowheads="1" noChangeShapeType="1" noTextEdit="1"/>
          </p:cNvSpPr>
          <p:nvPr/>
        </p:nvSpPr>
        <p:spPr bwMode="auto">
          <a:xfrm>
            <a:off x="1908175" y="1341438"/>
            <a:ext cx="3168650" cy="287337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b="1" kern="1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Презентация</a:t>
            </a:r>
          </a:p>
        </p:txBody>
      </p:sp>
      <p:sp>
        <p:nvSpPr>
          <p:cNvPr id="257038" name="WordArt 14"/>
          <p:cNvSpPr>
            <a:spLocks noChangeArrowheads="1" noChangeShapeType="1" noTextEdit="1"/>
          </p:cNvSpPr>
          <p:nvPr/>
        </p:nvSpPr>
        <p:spPr bwMode="auto">
          <a:xfrm>
            <a:off x="5940425" y="1484313"/>
            <a:ext cx="2952750" cy="50482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00FF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Анкетирование, мини-тест</a:t>
            </a:r>
          </a:p>
        </p:txBody>
      </p:sp>
      <p:sp>
        <p:nvSpPr>
          <p:cNvPr id="257039" name="WordArt 15"/>
          <p:cNvSpPr>
            <a:spLocks noChangeArrowheads="1" noChangeShapeType="1" noTextEdit="1"/>
          </p:cNvSpPr>
          <p:nvPr/>
        </p:nvSpPr>
        <p:spPr bwMode="auto">
          <a:xfrm>
            <a:off x="1857356" y="214290"/>
            <a:ext cx="4929222" cy="8636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Игра</a:t>
            </a:r>
          </a:p>
          <a:p>
            <a:pPr algn="ctr"/>
            <a:r>
              <a:rPr lang="ru-RU" sz="36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"Суд над комарами"</a:t>
            </a:r>
          </a:p>
        </p:txBody>
      </p:sp>
    </p:spTree>
  </p:cSld>
  <p:clrMapOvr>
    <a:masterClrMapping/>
  </p:clrMapOvr>
  <p:transition>
    <p:strips dir="ru"/>
    <p:sndAc>
      <p:stSnd>
        <p:snd r:embed="rId3" name="click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«Комары: добро или зло?»</a:t>
            </a:r>
          </a:p>
        </p:txBody>
      </p:sp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55875" y="1557338"/>
            <a:ext cx="6408738" cy="4464050"/>
          </a:xfrm>
        </p:spPr>
        <p:txBody>
          <a:bodyPr/>
          <a:lstStyle/>
          <a:p>
            <a:pPr>
              <a:buFontTx/>
              <a:buNone/>
            </a:pPr>
            <a:r>
              <a:rPr lang="ru-RU" sz="2200" b="1">
                <a:solidFill>
                  <a:schemeClr val="bg1"/>
                </a:solidFill>
              </a:rPr>
              <a:t>Ничтожных в мире нет существ,</a:t>
            </a:r>
          </a:p>
          <a:p>
            <a:pPr>
              <a:buFontTx/>
              <a:buNone/>
            </a:pPr>
            <a:r>
              <a:rPr lang="ru-RU" sz="2200" b="1">
                <a:solidFill>
                  <a:schemeClr val="bg1"/>
                </a:solidFill>
              </a:rPr>
              <a:t>Коль труд познанья сладок.</a:t>
            </a:r>
          </a:p>
          <a:p>
            <a:pPr>
              <a:buFontTx/>
              <a:buNone/>
            </a:pPr>
            <a:r>
              <a:rPr lang="ru-RU" sz="2200" b="1">
                <a:solidFill>
                  <a:schemeClr val="bg1"/>
                </a:solidFill>
              </a:rPr>
              <a:t>Везде и всюду – волшебство</a:t>
            </a:r>
          </a:p>
          <a:p>
            <a:pPr>
              <a:buFontTx/>
              <a:buNone/>
            </a:pPr>
            <a:r>
              <a:rPr lang="ru-RU" sz="2200" b="1">
                <a:solidFill>
                  <a:schemeClr val="bg1"/>
                </a:solidFill>
              </a:rPr>
              <a:t>И тайный скрыт порядок.</a:t>
            </a:r>
          </a:p>
          <a:p>
            <a:pPr>
              <a:buFontTx/>
              <a:buNone/>
            </a:pPr>
            <a:r>
              <a:rPr lang="ru-RU" sz="2200" b="1">
                <a:solidFill>
                  <a:schemeClr val="bg1"/>
                </a:solidFill>
              </a:rPr>
              <a:t>От еле видной тли до звёзд</a:t>
            </a:r>
          </a:p>
          <a:p>
            <a:pPr>
              <a:buFontTx/>
              <a:buNone/>
            </a:pPr>
            <a:r>
              <a:rPr lang="ru-RU" sz="2200" b="1">
                <a:solidFill>
                  <a:schemeClr val="bg1"/>
                </a:solidFill>
              </a:rPr>
              <a:t>Исполнен мир загадок.</a:t>
            </a:r>
            <a:endParaRPr lang="ru-RU" sz="2200" b="1" i="1">
              <a:solidFill>
                <a:schemeClr val="bg1"/>
              </a:solidFill>
            </a:endParaRPr>
          </a:p>
          <a:p>
            <a:pPr algn="r">
              <a:buFontTx/>
              <a:buNone/>
            </a:pPr>
            <a:endParaRPr lang="ru-RU" sz="2200" b="1" i="1"/>
          </a:p>
          <a:p>
            <a:pPr algn="r">
              <a:buFontTx/>
              <a:buNone/>
            </a:pPr>
            <a:r>
              <a:rPr lang="ru-RU" sz="2000" i="1"/>
              <a:t>К. Фриш. Перевод В.Левик.</a:t>
            </a:r>
          </a:p>
        </p:txBody>
      </p:sp>
      <p:pic>
        <p:nvPicPr>
          <p:cNvPr id="193540" name="Picture 4" descr="IMG_0010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11188" y="4457700"/>
            <a:ext cx="4752975" cy="1809750"/>
          </a:xfrm>
          <a:prstGeom prst="rect">
            <a:avLst/>
          </a:prstGeom>
          <a:noFill/>
          <a:ln w="38100">
            <a:solidFill>
              <a:srgbClr val="00FF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strips dir="ru"/>
    <p:sndAc>
      <p:stSnd>
        <p:snd r:embed="rId3" name="click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«Комары: добро или зло?»</a:t>
            </a:r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Как отличить малярийного комара?</a:t>
            </a:r>
          </a:p>
        </p:txBody>
      </p:sp>
      <p:pic>
        <p:nvPicPr>
          <p:cNvPr id="208900" name="Picture 4" descr="IMG_000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555875" y="4292600"/>
            <a:ext cx="4392613" cy="2016125"/>
          </a:xfrm>
          <a:prstGeom prst="rect">
            <a:avLst/>
          </a:prstGeom>
          <a:noFill/>
          <a:ln w="38100">
            <a:solidFill>
              <a:srgbClr val="00FF00"/>
            </a:solidFill>
            <a:miter lim="800000"/>
            <a:headEnd/>
            <a:tailEnd/>
          </a:ln>
        </p:spPr>
      </p:pic>
      <p:pic>
        <p:nvPicPr>
          <p:cNvPr id="208901" name="Picture 5" descr="IMG_0006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2555875" y="1700213"/>
            <a:ext cx="4392613" cy="1966912"/>
          </a:xfrm>
          <a:prstGeom prst="rect">
            <a:avLst/>
          </a:prstGeom>
          <a:noFill/>
          <a:ln w="38100">
            <a:solidFill>
              <a:srgbClr val="00FF00"/>
            </a:solidFill>
            <a:miter lim="800000"/>
            <a:headEnd/>
            <a:tailEnd/>
          </a:ln>
        </p:spPr>
      </p:pic>
      <p:sp>
        <p:nvSpPr>
          <p:cNvPr id="208902" name="Text Box 6"/>
          <p:cNvSpPr txBox="1">
            <a:spLocks noChangeArrowheads="1"/>
          </p:cNvSpPr>
          <p:nvPr/>
        </p:nvSpPr>
        <p:spPr bwMode="auto">
          <a:xfrm>
            <a:off x="3636963" y="1268413"/>
            <a:ext cx="24479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F0000"/>
                </a:solidFill>
              </a:rPr>
              <a:t>Малярийный комар</a:t>
            </a:r>
          </a:p>
        </p:txBody>
      </p:sp>
      <p:sp>
        <p:nvSpPr>
          <p:cNvPr id="208903" name="Text Box 7"/>
          <p:cNvSpPr txBox="1">
            <a:spLocks noChangeArrowheads="1"/>
          </p:cNvSpPr>
          <p:nvPr/>
        </p:nvSpPr>
        <p:spPr bwMode="auto">
          <a:xfrm>
            <a:off x="3563938" y="3860800"/>
            <a:ext cx="27352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FF0000"/>
                </a:solidFill>
              </a:rPr>
              <a:t>Обыкновенный комар</a:t>
            </a:r>
          </a:p>
        </p:txBody>
      </p:sp>
    </p:spTree>
  </p:cSld>
  <p:clrMapOvr>
    <a:masterClrMapping/>
  </p:clrMapOvr>
  <p:transition>
    <p:strips dir="ru"/>
    <p:sndAc>
      <p:stSnd>
        <p:snd r:embed="rId3" name="click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«Комары: добро или зло?»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sz="440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79838" y="1412875"/>
            <a:ext cx="5040312" cy="2951163"/>
          </a:xfrm>
        </p:spPr>
        <p:txBody>
          <a:bodyPr/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ru-RU" sz="2400" dirty="0"/>
              <a:t>«Летит птица не синица: носок тонок, голос звонок - кто её убьёт, тот свою кровь прольёт».</a:t>
            </a:r>
            <a:endParaRPr lang="ru-RU" sz="2400" i="1" dirty="0"/>
          </a:p>
          <a:p>
            <a:pPr algn="r">
              <a:spcBef>
                <a:spcPct val="0"/>
              </a:spcBef>
              <a:buFontTx/>
              <a:buNone/>
            </a:pPr>
            <a:r>
              <a:rPr lang="ru-RU" sz="2400" i="1" dirty="0">
                <a:solidFill>
                  <a:schemeClr val="bg1"/>
                </a:solidFill>
              </a:rPr>
              <a:t>Загадка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sz="2400" i="1" dirty="0">
              <a:solidFill>
                <a:schemeClr val="bg1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ru-RU" sz="2400" dirty="0"/>
              <a:t>«Ох, лето красное! Любил бы я тебя,</a:t>
            </a:r>
            <a:r>
              <a:rPr lang="en-US" sz="2400" dirty="0"/>
              <a:t>   </a:t>
            </a:r>
            <a:r>
              <a:rPr lang="ru-RU" sz="2400" dirty="0"/>
              <a:t>Когда б не зной, да пыль, да комары, да мухи».</a:t>
            </a:r>
            <a:endParaRPr lang="ru-RU" sz="2400" i="1" dirty="0"/>
          </a:p>
          <a:p>
            <a:pPr algn="r">
              <a:spcBef>
                <a:spcPct val="0"/>
              </a:spcBef>
              <a:buFontTx/>
              <a:buNone/>
            </a:pPr>
            <a:r>
              <a:rPr lang="ru-RU" sz="2400" i="1" dirty="0">
                <a:solidFill>
                  <a:schemeClr val="bg1"/>
                </a:solidFill>
              </a:rPr>
              <a:t>А.С.Пушкин</a:t>
            </a:r>
          </a:p>
          <a:p>
            <a:pPr>
              <a:buFontTx/>
              <a:buNone/>
            </a:pPr>
            <a:endParaRPr lang="ru-RU" sz="2400" i="1" dirty="0"/>
          </a:p>
        </p:txBody>
      </p:sp>
      <p:pic>
        <p:nvPicPr>
          <p:cNvPr id="27653" name="Picture 5" descr="IMG_0009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42910" y="2143116"/>
            <a:ext cx="3214710" cy="2214578"/>
          </a:xfrm>
          <a:prstGeom prst="rect">
            <a:avLst/>
          </a:prstGeom>
          <a:noFill/>
          <a:ln w="38100">
            <a:solidFill>
              <a:srgbClr val="00FF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strips dir="ru"/>
    <p:sndAc>
      <p:stSnd>
        <p:snd r:embed="rId3" name="click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«Комары: добро или зло?»</a:t>
            </a:r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Лексическое значение слова «комар»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341438"/>
            <a:ext cx="8713788" cy="1511300"/>
          </a:xfrm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ru-RU" sz="800"/>
              <a:t>		</a:t>
            </a:r>
            <a:r>
              <a:rPr lang="ru-RU" sz="2000"/>
              <a:t>Слово «</a:t>
            </a:r>
            <a:r>
              <a:rPr lang="ru-RU" sz="2000" b="1">
                <a:solidFill>
                  <a:schemeClr val="bg1"/>
                </a:solidFill>
              </a:rPr>
              <a:t>комар</a:t>
            </a:r>
            <a:r>
              <a:rPr lang="ru-RU" sz="2000"/>
              <a:t>» («москито») имеет испанское происхождение и обозначает «</a:t>
            </a:r>
            <a:r>
              <a:rPr lang="ru-RU" sz="2000" b="1">
                <a:solidFill>
                  <a:schemeClr val="bg1"/>
                </a:solidFill>
              </a:rPr>
              <a:t>маленькую муху»</a:t>
            </a:r>
            <a:r>
              <a:rPr lang="ru-RU" sz="2000"/>
              <a:t>.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sz="800"/>
          </a:p>
          <a:p>
            <a:pPr>
              <a:spcBef>
                <a:spcPct val="0"/>
              </a:spcBef>
              <a:buFontTx/>
              <a:buNone/>
            </a:pPr>
            <a:r>
              <a:rPr lang="ru-RU" sz="2000" i="1">
                <a:solidFill>
                  <a:schemeClr val="bg1"/>
                </a:solidFill>
              </a:rPr>
              <a:t>		</a:t>
            </a:r>
            <a:r>
              <a:rPr lang="ru-RU" sz="2000">
                <a:solidFill>
                  <a:schemeClr val="bg1"/>
                </a:solidFill>
              </a:rPr>
              <a:t>«</a:t>
            </a:r>
            <a:r>
              <a:rPr lang="ru-RU" sz="2000" b="1">
                <a:solidFill>
                  <a:schemeClr val="bg1"/>
                </a:solidFill>
              </a:rPr>
              <a:t>Комар</a:t>
            </a:r>
            <a:r>
              <a:rPr lang="ru-RU" sz="2000">
                <a:solidFill>
                  <a:schemeClr val="bg1"/>
                </a:solidFill>
              </a:rPr>
              <a:t>» находится в кровном этимологическом родстве со «</a:t>
            </a:r>
            <a:r>
              <a:rPr lang="ru-RU" sz="2000" b="1">
                <a:solidFill>
                  <a:srgbClr val="00FF00"/>
                </a:solidFill>
              </a:rPr>
              <a:t>шмелём</a:t>
            </a:r>
            <a:r>
              <a:rPr lang="ru-RU" sz="2000">
                <a:solidFill>
                  <a:schemeClr val="bg1"/>
                </a:solidFill>
              </a:rPr>
              <a:t>». Эти общеславянские слова происходят от одного корня </a:t>
            </a:r>
            <a:r>
              <a:rPr lang="en-US" sz="2000">
                <a:solidFill>
                  <a:schemeClr val="bg1"/>
                </a:solidFill>
              </a:rPr>
              <a:t>kem</a:t>
            </a:r>
            <a:r>
              <a:rPr lang="ru-RU" sz="2000">
                <a:solidFill>
                  <a:schemeClr val="bg1"/>
                </a:solidFill>
              </a:rPr>
              <a:t>- - «гудеть», «жужжать». </a:t>
            </a:r>
            <a:r>
              <a:rPr lang="ru-RU" altLang="ko-KR" sz="2000">
                <a:solidFill>
                  <a:schemeClr val="bg1"/>
                </a:solidFill>
              </a:rPr>
              <a:t>А какие они разные?!</a:t>
            </a:r>
          </a:p>
        </p:txBody>
      </p:sp>
      <p:pic>
        <p:nvPicPr>
          <p:cNvPr id="158725" name="Picture 5" descr="693_5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11188" y="3141663"/>
            <a:ext cx="3598862" cy="2249487"/>
          </a:xfrm>
          <a:prstGeom prst="rect">
            <a:avLst/>
          </a:prstGeom>
          <a:noFill/>
          <a:ln w="38100">
            <a:solidFill>
              <a:srgbClr val="800000"/>
            </a:solidFill>
            <a:miter lim="800000"/>
            <a:headEnd/>
            <a:tailEnd/>
          </a:ln>
        </p:spPr>
      </p:pic>
      <p:pic>
        <p:nvPicPr>
          <p:cNvPr id="158724" name="Picture 4" descr="DSC_211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076825" y="3141663"/>
            <a:ext cx="2592388" cy="3290887"/>
          </a:xfrm>
          <a:prstGeom prst="rect">
            <a:avLst/>
          </a:prstGeom>
          <a:noFill/>
          <a:ln w="38100">
            <a:solidFill>
              <a:srgbClr val="800000"/>
            </a:solidFill>
            <a:miter lim="800000"/>
            <a:headEnd/>
            <a:tailEnd/>
          </a:ln>
        </p:spPr>
      </p:pic>
      <p:sp>
        <p:nvSpPr>
          <p:cNvPr id="158727" name="WordArt 7"/>
          <p:cNvSpPr>
            <a:spLocks noChangeArrowheads="1" noChangeShapeType="1" noTextEdit="1"/>
          </p:cNvSpPr>
          <p:nvPr/>
        </p:nvSpPr>
        <p:spPr bwMode="auto">
          <a:xfrm>
            <a:off x="6084888" y="3357563"/>
            <a:ext cx="2916237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Упитанный мохнатый добряк,</a:t>
            </a:r>
          </a:p>
          <a:p>
            <a:pPr algn="ctr"/>
            <a:r>
              <a:rPr lang="ru-RU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никогда не ужалит</a:t>
            </a:r>
          </a:p>
          <a:p>
            <a:pPr algn="ctr"/>
            <a:r>
              <a:rPr lang="ru-RU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без крайней надобности</a:t>
            </a:r>
          </a:p>
        </p:txBody>
      </p:sp>
      <p:sp>
        <p:nvSpPr>
          <p:cNvPr id="158728" name="WordArt 8"/>
          <p:cNvSpPr>
            <a:spLocks noChangeArrowheads="1" noChangeShapeType="1" noTextEdit="1"/>
          </p:cNvSpPr>
          <p:nvPr/>
        </p:nvSpPr>
        <p:spPr bwMode="auto">
          <a:xfrm>
            <a:off x="1042988" y="5516563"/>
            <a:ext cx="2232025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Тощенький,</a:t>
            </a:r>
          </a:p>
          <a:p>
            <a:pPr algn="ctr"/>
            <a:r>
              <a:rPr lang="ru-RU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писклявый и злой.</a:t>
            </a:r>
          </a:p>
        </p:txBody>
      </p:sp>
      <p:sp>
        <p:nvSpPr>
          <p:cNvPr id="158729" name="Rectangle 9"/>
          <p:cNvSpPr>
            <a:spLocks noChangeArrowheads="1"/>
          </p:cNvSpPr>
          <p:nvPr/>
        </p:nvSpPr>
        <p:spPr bwMode="auto">
          <a:xfrm>
            <a:off x="4356100" y="4005263"/>
            <a:ext cx="576263" cy="142875"/>
          </a:xfrm>
          <a:prstGeom prst="rect">
            <a:avLst/>
          </a:prstGeom>
          <a:solidFill>
            <a:srgbClr val="FF0000"/>
          </a:solidFill>
          <a:ln w="3810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58730" name="Rectangle 10"/>
          <p:cNvSpPr>
            <a:spLocks noChangeArrowheads="1"/>
          </p:cNvSpPr>
          <p:nvPr/>
        </p:nvSpPr>
        <p:spPr bwMode="auto">
          <a:xfrm>
            <a:off x="4356100" y="4221163"/>
            <a:ext cx="576263" cy="142875"/>
          </a:xfrm>
          <a:prstGeom prst="rect">
            <a:avLst/>
          </a:prstGeom>
          <a:solidFill>
            <a:srgbClr val="FF0000"/>
          </a:solidFill>
          <a:ln w="38100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strips dir="ru"/>
    <p:sndAc>
      <p:stSnd>
        <p:snd r:embed="rId3" name="click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«Комары: добро или зло?»</a:t>
            </a:r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Классификация насекомых</a:t>
            </a:r>
          </a:p>
        </p:txBody>
      </p:sp>
      <p:grpSp>
        <p:nvGrpSpPr>
          <p:cNvPr id="160882" name="Group 114"/>
          <p:cNvGrpSpPr>
            <a:grpSpLocks noChangeAspect="1"/>
          </p:cNvGrpSpPr>
          <p:nvPr/>
        </p:nvGrpSpPr>
        <p:grpSpPr bwMode="auto">
          <a:xfrm>
            <a:off x="539750" y="1773238"/>
            <a:ext cx="7127875" cy="4710112"/>
            <a:chOff x="2276" y="74"/>
            <a:chExt cx="7201" cy="7290"/>
          </a:xfrm>
        </p:grpSpPr>
        <p:sp>
          <p:nvSpPr>
            <p:cNvPr id="160883" name="AutoShape 115"/>
            <p:cNvSpPr>
              <a:spLocks noChangeAspect="1" noChangeArrowheads="1"/>
            </p:cNvSpPr>
            <p:nvPr/>
          </p:nvSpPr>
          <p:spPr bwMode="auto">
            <a:xfrm>
              <a:off x="2276" y="74"/>
              <a:ext cx="7201" cy="7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0884" name="Rectangle 116"/>
            <p:cNvSpPr>
              <a:spLocks noChangeArrowheads="1"/>
            </p:cNvSpPr>
            <p:nvPr/>
          </p:nvSpPr>
          <p:spPr bwMode="auto">
            <a:xfrm>
              <a:off x="4721" y="884"/>
              <a:ext cx="1902" cy="405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b="1"/>
                <a:t>Членистоногие</a:t>
              </a:r>
              <a:endParaRPr lang="ru-RU"/>
            </a:p>
          </p:txBody>
        </p:sp>
        <p:cxnSp>
          <p:nvCxnSpPr>
            <p:cNvPr id="160885" name="AutoShape 117"/>
            <p:cNvCxnSpPr>
              <a:cxnSpLocks noChangeShapeType="1"/>
              <a:stCxn id="160886" idx="2"/>
              <a:endCxn id="160884" idx="0"/>
            </p:cNvCxnSpPr>
            <p:nvPr/>
          </p:nvCxnSpPr>
          <p:spPr bwMode="auto">
            <a:xfrm flipH="1">
              <a:off x="5672" y="614"/>
              <a:ext cx="1" cy="27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60886" name="Rectangle 118"/>
            <p:cNvSpPr>
              <a:spLocks noChangeArrowheads="1"/>
            </p:cNvSpPr>
            <p:nvPr/>
          </p:nvSpPr>
          <p:spPr bwMode="auto">
            <a:xfrm>
              <a:off x="4721" y="209"/>
              <a:ext cx="1903" cy="405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b="1"/>
                <a:t>Беспозвоночные</a:t>
              </a:r>
              <a:endParaRPr lang="ru-RU"/>
            </a:p>
          </p:txBody>
        </p:sp>
        <p:sp>
          <p:nvSpPr>
            <p:cNvPr id="160887" name="Rectangle 119"/>
            <p:cNvSpPr>
              <a:spLocks noChangeArrowheads="1"/>
            </p:cNvSpPr>
            <p:nvPr/>
          </p:nvSpPr>
          <p:spPr bwMode="auto">
            <a:xfrm>
              <a:off x="2412" y="1424"/>
              <a:ext cx="1219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ru-RU" sz="1200"/>
                <a:t>Простейшие</a:t>
              </a:r>
              <a:endParaRPr lang="ru-RU"/>
            </a:p>
          </p:txBody>
        </p:sp>
        <p:sp>
          <p:nvSpPr>
            <p:cNvPr id="160888" name="Rectangle 120"/>
            <p:cNvSpPr>
              <a:spLocks noChangeArrowheads="1"/>
            </p:cNvSpPr>
            <p:nvPr/>
          </p:nvSpPr>
          <p:spPr bwMode="auto">
            <a:xfrm>
              <a:off x="2684" y="884"/>
              <a:ext cx="814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Губки</a:t>
              </a:r>
              <a:endParaRPr lang="ru-RU"/>
            </a:p>
          </p:txBody>
        </p:sp>
        <p:sp>
          <p:nvSpPr>
            <p:cNvPr id="160889" name="Rectangle 121"/>
            <p:cNvSpPr>
              <a:spLocks noChangeArrowheads="1"/>
            </p:cNvSpPr>
            <p:nvPr/>
          </p:nvSpPr>
          <p:spPr bwMode="auto">
            <a:xfrm>
              <a:off x="2955" y="1964"/>
              <a:ext cx="1902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Кишечнополостные</a:t>
              </a:r>
              <a:endParaRPr lang="ru-RU"/>
            </a:p>
          </p:txBody>
        </p:sp>
        <p:sp>
          <p:nvSpPr>
            <p:cNvPr id="160890" name="Rectangle 122"/>
            <p:cNvSpPr>
              <a:spLocks noChangeArrowheads="1"/>
            </p:cNvSpPr>
            <p:nvPr/>
          </p:nvSpPr>
          <p:spPr bwMode="auto">
            <a:xfrm>
              <a:off x="8118" y="749"/>
              <a:ext cx="951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Черви</a:t>
              </a:r>
              <a:endParaRPr lang="ru-RU"/>
            </a:p>
          </p:txBody>
        </p:sp>
        <p:sp>
          <p:nvSpPr>
            <p:cNvPr id="160891" name="Rectangle 123"/>
            <p:cNvSpPr>
              <a:spLocks noChangeArrowheads="1"/>
            </p:cNvSpPr>
            <p:nvPr/>
          </p:nvSpPr>
          <p:spPr bwMode="auto">
            <a:xfrm>
              <a:off x="6759" y="1964"/>
              <a:ext cx="1900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Моллюски</a:t>
              </a:r>
              <a:endParaRPr lang="ru-RU"/>
            </a:p>
          </p:txBody>
        </p:sp>
        <p:sp>
          <p:nvSpPr>
            <p:cNvPr id="160892" name="Rectangle 124"/>
            <p:cNvSpPr>
              <a:spLocks noChangeArrowheads="1"/>
            </p:cNvSpPr>
            <p:nvPr/>
          </p:nvSpPr>
          <p:spPr bwMode="auto">
            <a:xfrm>
              <a:off x="7846" y="1289"/>
              <a:ext cx="1174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Иглокожие</a:t>
              </a:r>
              <a:endParaRPr lang="ru-RU"/>
            </a:p>
          </p:txBody>
        </p:sp>
        <p:cxnSp>
          <p:nvCxnSpPr>
            <p:cNvPr id="160893" name="AutoShape 125"/>
            <p:cNvCxnSpPr>
              <a:cxnSpLocks noChangeShapeType="1"/>
              <a:stCxn id="160886" idx="1"/>
              <a:endCxn id="160887" idx="3"/>
            </p:cNvCxnSpPr>
            <p:nvPr/>
          </p:nvCxnSpPr>
          <p:spPr bwMode="auto">
            <a:xfrm flipH="1">
              <a:off x="3631" y="412"/>
              <a:ext cx="1090" cy="121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60894" name="AutoShape 126"/>
            <p:cNvCxnSpPr>
              <a:cxnSpLocks noChangeShapeType="1"/>
              <a:stCxn id="160886" idx="1"/>
            </p:cNvCxnSpPr>
            <p:nvPr/>
          </p:nvCxnSpPr>
          <p:spPr bwMode="auto">
            <a:xfrm flipH="1">
              <a:off x="3228" y="412"/>
              <a:ext cx="1493" cy="47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60895" name="AutoShape 127"/>
            <p:cNvCxnSpPr>
              <a:cxnSpLocks noChangeShapeType="1"/>
              <a:stCxn id="160886" idx="1"/>
              <a:endCxn id="160889" idx="0"/>
            </p:cNvCxnSpPr>
            <p:nvPr/>
          </p:nvCxnSpPr>
          <p:spPr bwMode="auto">
            <a:xfrm flipH="1">
              <a:off x="3906" y="412"/>
              <a:ext cx="815" cy="155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60896" name="AutoShape 128"/>
            <p:cNvCxnSpPr>
              <a:cxnSpLocks noChangeShapeType="1"/>
              <a:stCxn id="160886" idx="3"/>
              <a:endCxn id="160891" idx="0"/>
            </p:cNvCxnSpPr>
            <p:nvPr/>
          </p:nvCxnSpPr>
          <p:spPr bwMode="auto">
            <a:xfrm>
              <a:off x="6624" y="412"/>
              <a:ext cx="1085" cy="155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60897" name="AutoShape 129"/>
            <p:cNvCxnSpPr>
              <a:cxnSpLocks noChangeShapeType="1"/>
              <a:stCxn id="160886" idx="3"/>
              <a:endCxn id="160890" idx="1"/>
            </p:cNvCxnSpPr>
            <p:nvPr/>
          </p:nvCxnSpPr>
          <p:spPr bwMode="auto">
            <a:xfrm>
              <a:off x="6624" y="412"/>
              <a:ext cx="1494" cy="54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160898" name="AutoShape 130"/>
            <p:cNvCxnSpPr>
              <a:cxnSpLocks noChangeShapeType="1"/>
              <a:stCxn id="160886" idx="3"/>
              <a:endCxn id="160892" idx="1"/>
            </p:cNvCxnSpPr>
            <p:nvPr/>
          </p:nvCxnSpPr>
          <p:spPr bwMode="auto">
            <a:xfrm>
              <a:off x="6624" y="412"/>
              <a:ext cx="1222" cy="108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60899" name="Rectangle 131"/>
            <p:cNvSpPr>
              <a:spLocks noChangeArrowheads="1"/>
            </p:cNvSpPr>
            <p:nvPr/>
          </p:nvSpPr>
          <p:spPr bwMode="auto">
            <a:xfrm>
              <a:off x="3499" y="2504"/>
              <a:ext cx="1766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Трилобиообразные</a:t>
              </a:r>
              <a:endParaRPr lang="ru-RU"/>
            </a:p>
          </p:txBody>
        </p:sp>
        <p:sp>
          <p:nvSpPr>
            <p:cNvPr id="160900" name="Rectangle 132"/>
            <p:cNvSpPr>
              <a:spLocks noChangeArrowheads="1"/>
            </p:cNvSpPr>
            <p:nvPr/>
          </p:nvSpPr>
          <p:spPr bwMode="auto">
            <a:xfrm>
              <a:off x="3499" y="3044"/>
              <a:ext cx="1766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Хелицеровые</a:t>
              </a:r>
              <a:endParaRPr lang="ru-RU"/>
            </a:p>
          </p:txBody>
        </p:sp>
        <p:sp>
          <p:nvSpPr>
            <p:cNvPr id="160901" name="Rectangle 133"/>
            <p:cNvSpPr>
              <a:spLocks noChangeArrowheads="1"/>
            </p:cNvSpPr>
            <p:nvPr/>
          </p:nvSpPr>
          <p:spPr bwMode="auto">
            <a:xfrm>
              <a:off x="6080" y="2504"/>
              <a:ext cx="1902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Жабродышащие</a:t>
              </a:r>
              <a:endParaRPr lang="ru-RU"/>
            </a:p>
          </p:txBody>
        </p:sp>
        <p:sp>
          <p:nvSpPr>
            <p:cNvPr id="160902" name="Rectangle 134"/>
            <p:cNvSpPr>
              <a:spLocks noChangeArrowheads="1"/>
            </p:cNvSpPr>
            <p:nvPr/>
          </p:nvSpPr>
          <p:spPr bwMode="auto">
            <a:xfrm>
              <a:off x="6080" y="3044"/>
              <a:ext cx="1902" cy="405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b="1"/>
                <a:t>Трахейнодышащие</a:t>
              </a:r>
              <a:endParaRPr lang="ru-RU"/>
            </a:p>
          </p:txBody>
        </p:sp>
        <p:cxnSp>
          <p:nvCxnSpPr>
            <p:cNvPr id="160903" name="AutoShape 135"/>
            <p:cNvCxnSpPr>
              <a:cxnSpLocks noChangeShapeType="1"/>
              <a:stCxn id="160884" idx="2"/>
              <a:endCxn id="160899" idx="3"/>
            </p:cNvCxnSpPr>
            <p:nvPr/>
          </p:nvCxnSpPr>
          <p:spPr bwMode="auto">
            <a:xfrm rot="5400000">
              <a:off x="4760" y="1794"/>
              <a:ext cx="1418" cy="407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160904" name="AutoShape 136"/>
            <p:cNvCxnSpPr>
              <a:cxnSpLocks noChangeShapeType="1"/>
              <a:stCxn id="160884" idx="2"/>
              <a:endCxn id="160900" idx="3"/>
            </p:cNvCxnSpPr>
            <p:nvPr/>
          </p:nvCxnSpPr>
          <p:spPr bwMode="auto">
            <a:xfrm rot="5400000">
              <a:off x="4490" y="2064"/>
              <a:ext cx="1958" cy="407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160905" name="AutoShape 137"/>
            <p:cNvCxnSpPr>
              <a:cxnSpLocks noChangeShapeType="1"/>
              <a:stCxn id="160884" idx="2"/>
              <a:endCxn id="160901" idx="1"/>
            </p:cNvCxnSpPr>
            <p:nvPr/>
          </p:nvCxnSpPr>
          <p:spPr bwMode="auto">
            <a:xfrm rot="16200000" flipH="1">
              <a:off x="5167" y="1794"/>
              <a:ext cx="1418" cy="408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160906" name="AutoShape 138"/>
            <p:cNvCxnSpPr>
              <a:cxnSpLocks noChangeShapeType="1"/>
              <a:stCxn id="160884" idx="2"/>
              <a:endCxn id="160902" idx="1"/>
            </p:cNvCxnSpPr>
            <p:nvPr/>
          </p:nvCxnSpPr>
          <p:spPr bwMode="auto">
            <a:xfrm rot="16200000" flipH="1">
              <a:off x="4897" y="2064"/>
              <a:ext cx="1958" cy="408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sp>
          <p:nvSpPr>
            <p:cNvPr id="160907" name="Rectangle 139"/>
            <p:cNvSpPr>
              <a:spLocks noChangeArrowheads="1"/>
            </p:cNvSpPr>
            <p:nvPr/>
          </p:nvSpPr>
          <p:spPr bwMode="auto">
            <a:xfrm>
              <a:off x="2412" y="3854"/>
              <a:ext cx="1630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Меростомовые</a:t>
              </a:r>
              <a:endParaRPr lang="ru-RU"/>
            </a:p>
          </p:txBody>
        </p:sp>
        <p:sp>
          <p:nvSpPr>
            <p:cNvPr id="160908" name="Rectangle 140"/>
            <p:cNvSpPr>
              <a:spLocks noChangeArrowheads="1"/>
            </p:cNvSpPr>
            <p:nvPr/>
          </p:nvSpPr>
          <p:spPr bwMode="auto">
            <a:xfrm>
              <a:off x="2412" y="4394"/>
              <a:ext cx="1630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Паукообразные</a:t>
              </a:r>
              <a:endParaRPr lang="ru-RU"/>
            </a:p>
          </p:txBody>
        </p:sp>
        <p:cxnSp>
          <p:nvCxnSpPr>
            <p:cNvPr id="160909" name="AutoShape 141"/>
            <p:cNvCxnSpPr>
              <a:cxnSpLocks noChangeShapeType="1"/>
              <a:stCxn id="160900" idx="2"/>
              <a:endCxn id="160907" idx="0"/>
            </p:cNvCxnSpPr>
            <p:nvPr/>
          </p:nvCxnSpPr>
          <p:spPr bwMode="auto">
            <a:xfrm rot="5400000">
              <a:off x="3602" y="3074"/>
              <a:ext cx="405" cy="1155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160910" name="AutoShape 142"/>
            <p:cNvCxnSpPr>
              <a:cxnSpLocks noChangeShapeType="1"/>
              <a:stCxn id="160900" idx="2"/>
              <a:endCxn id="160908" idx="3"/>
            </p:cNvCxnSpPr>
            <p:nvPr/>
          </p:nvCxnSpPr>
          <p:spPr bwMode="auto">
            <a:xfrm rot="5400000">
              <a:off x="3638" y="3853"/>
              <a:ext cx="1148" cy="340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sp>
          <p:nvSpPr>
            <p:cNvPr id="160911" name="Rectangle 143"/>
            <p:cNvSpPr>
              <a:spLocks noChangeArrowheads="1"/>
            </p:cNvSpPr>
            <p:nvPr/>
          </p:nvSpPr>
          <p:spPr bwMode="auto">
            <a:xfrm>
              <a:off x="8118" y="2504"/>
              <a:ext cx="1357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Ракообразные</a:t>
              </a:r>
              <a:endParaRPr lang="ru-RU"/>
            </a:p>
          </p:txBody>
        </p:sp>
        <p:cxnSp>
          <p:nvCxnSpPr>
            <p:cNvPr id="160912" name="AutoShape 144"/>
            <p:cNvCxnSpPr>
              <a:cxnSpLocks noChangeShapeType="1"/>
              <a:stCxn id="160901" idx="3"/>
              <a:endCxn id="160911" idx="1"/>
            </p:cNvCxnSpPr>
            <p:nvPr/>
          </p:nvCxnSpPr>
          <p:spPr bwMode="auto">
            <a:xfrm>
              <a:off x="7982" y="2707"/>
              <a:ext cx="136" cy="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160913" name="Rectangle 145"/>
            <p:cNvSpPr>
              <a:spLocks noChangeArrowheads="1"/>
            </p:cNvSpPr>
            <p:nvPr/>
          </p:nvSpPr>
          <p:spPr bwMode="auto">
            <a:xfrm>
              <a:off x="7438" y="3719"/>
              <a:ext cx="1630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Многоножки</a:t>
              </a:r>
              <a:endParaRPr lang="ru-RU"/>
            </a:p>
          </p:txBody>
        </p:sp>
        <p:sp>
          <p:nvSpPr>
            <p:cNvPr id="160914" name="Rectangle 146"/>
            <p:cNvSpPr>
              <a:spLocks noChangeArrowheads="1"/>
            </p:cNvSpPr>
            <p:nvPr/>
          </p:nvSpPr>
          <p:spPr bwMode="auto">
            <a:xfrm>
              <a:off x="4993" y="3719"/>
              <a:ext cx="1630" cy="405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b="1"/>
                <a:t>Насекомые</a:t>
              </a:r>
              <a:endParaRPr lang="ru-RU"/>
            </a:p>
          </p:txBody>
        </p:sp>
        <p:cxnSp>
          <p:nvCxnSpPr>
            <p:cNvPr id="160915" name="AutoShape 147"/>
            <p:cNvCxnSpPr>
              <a:cxnSpLocks noChangeShapeType="1"/>
              <a:stCxn id="160902" idx="2"/>
              <a:endCxn id="160913" idx="1"/>
            </p:cNvCxnSpPr>
            <p:nvPr/>
          </p:nvCxnSpPr>
          <p:spPr bwMode="auto">
            <a:xfrm rot="16200000" flipH="1">
              <a:off x="6998" y="3482"/>
              <a:ext cx="473" cy="407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160916" name="AutoShape 148"/>
            <p:cNvCxnSpPr>
              <a:cxnSpLocks noChangeShapeType="1"/>
              <a:stCxn id="160902" idx="2"/>
              <a:endCxn id="160914" idx="3"/>
            </p:cNvCxnSpPr>
            <p:nvPr/>
          </p:nvCxnSpPr>
          <p:spPr bwMode="auto">
            <a:xfrm rot="5400000">
              <a:off x="6590" y="3482"/>
              <a:ext cx="473" cy="408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sp>
          <p:nvSpPr>
            <p:cNvPr id="160917" name="Oval 149"/>
            <p:cNvSpPr>
              <a:spLocks noChangeArrowheads="1"/>
            </p:cNvSpPr>
            <p:nvPr/>
          </p:nvSpPr>
          <p:spPr bwMode="auto">
            <a:xfrm>
              <a:off x="4314" y="4934"/>
              <a:ext cx="1223" cy="40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Жуки</a:t>
              </a:r>
              <a:endParaRPr lang="ru-RU"/>
            </a:p>
          </p:txBody>
        </p:sp>
        <p:sp>
          <p:nvSpPr>
            <p:cNvPr id="160918" name="Oval 150"/>
            <p:cNvSpPr>
              <a:spLocks noChangeArrowheads="1"/>
            </p:cNvSpPr>
            <p:nvPr/>
          </p:nvSpPr>
          <p:spPr bwMode="auto">
            <a:xfrm>
              <a:off x="4314" y="5474"/>
              <a:ext cx="1223" cy="40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Бабочки</a:t>
              </a:r>
              <a:endParaRPr lang="ru-RU"/>
            </a:p>
          </p:txBody>
        </p:sp>
        <p:sp>
          <p:nvSpPr>
            <p:cNvPr id="160919" name="Oval 151"/>
            <p:cNvSpPr>
              <a:spLocks noChangeArrowheads="1"/>
            </p:cNvSpPr>
            <p:nvPr/>
          </p:nvSpPr>
          <p:spPr bwMode="auto">
            <a:xfrm>
              <a:off x="4314" y="6014"/>
              <a:ext cx="1224" cy="40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Пчелы</a:t>
              </a:r>
              <a:endParaRPr lang="ru-RU"/>
            </a:p>
          </p:txBody>
        </p:sp>
        <p:sp>
          <p:nvSpPr>
            <p:cNvPr id="160920" name="Rectangle 152"/>
            <p:cNvSpPr>
              <a:spLocks noChangeArrowheads="1"/>
            </p:cNvSpPr>
            <p:nvPr/>
          </p:nvSpPr>
          <p:spPr bwMode="auto">
            <a:xfrm>
              <a:off x="5944" y="4259"/>
              <a:ext cx="1630" cy="25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i="1"/>
                <a:t>Двукрылые</a:t>
              </a:r>
              <a:endParaRPr lang="ru-RU"/>
            </a:p>
          </p:txBody>
        </p:sp>
        <p:sp>
          <p:nvSpPr>
            <p:cNvPr id="160921" name="Oval 153"/>
            <p:cNvSpPr>
              <a:spLocks noChangeArrowheads="1"/>
            </p:cNvSpPr>
            <p:nvPr/>
          </p:nvSpPr>
          <p:spPr bwMode="auto">
            <a:xfrm>
              <a:off x="6080" y="4664"/>
              <a:ext cx="1087" cy="40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Мухи</a:t>
              </a:r>
              <a:endParaRPr lang="ru-RU"/>
            </a:p>
          </p:txBody>
        </p:sp>
        <p:sp>
          <p:nvSpPr>
            <p:cNvPr id="160922" name="Oval 154"/>
            <p:cNvSpPr>
              <a:spLocks noChangeArrowheads="1"/>
            </p:cNvSpPr>
            <p:nvPr/>
          </p:nvSpPr>
          <p:spPr bwMode="auto">
            <a:xfrm>
              <a:off x="6080" y="5204"/>
              <a:ext cx="1087" cy="40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Слепни</a:t>
              </a:r>
              <a:endParaRPr lang="ru-RU"/>
            </a:p>
          </p:txBody>
        </p:sp>
        <p:sp>
          <p:nvSpPr>
            <p:cNvPr id="160923" name="Oval 155"/>
            <p:cNvSpPr>
              <a:spLocks noChangeArrowheads="1"/>
            </p:cNvSpPr>
            <p:nvPr/>
          </p:nvSpPr>
          <p:spPr bwMode="auto">
            <a:xfrm>
              <a:off x="6080" y="5744"/>
              <a:ext cx="1087" cy="40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Оводы</a:t>
              </a:r>
              <a:endParaRPr lang="ru-RU"/>
            </a:p>
          </p:txBody>
        </p:sp>
        <p:sp>
          <p:nvSpPr>
            <p:cNvPr id="160924" name="Oval 156"/>
            <p:cNvSpPr>
              <a:spLocks noChangeArrowheads="1"/>
            </p:cNvSpPr>
            <p:nvPr/>
          </p:nvSpPr>
          <p:spPr bwMode="auto">
            <a:xfrm>
              <a:off x="6080" y="6284"/>
              <a:ext cx="1223" cy="405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 b="1"/>
                <a:t>Комары</a:t>
              </a:r>
              <a:endParaRPr lang="ru-RU"/>
            </a:p>
          </p:txBody>
        </p:sp>
        <p:sp>
          <p:nvSpPr>
            <p:cNvPr id="160925" name="Oval 157"/>
            <p:cNvSpPr>
              <a:spLocks noChangeArrowheads="1"/>
            </p:cNvSpPr>
            <p:nvPr/>
          </p:nvSpPr>
          <p:spPr bwMode="auto">
            <a:xfrm>
              <a:off x="4314" y="6554"/>
              <a:ext cx="1223" cy="67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900"/>
                <a:t>Клопы,</a:t>
              </a:r>
            </a:p>
            <a:p>
              <a:pPr algn="ctr"/>
              <a:r>
                <a:rPr lang="ru-RU" sz="900"/>
                <a:t> цикады, тля</a:t>
              </a:r>
            </a:p>
          </p:txBody>
        </p:sp>
        <p:sp>
          <p:nvSpPr>
            <p:cNvPr id="160926" name="Oval 158"/>
            <p:cNvSpPr>
              <a:spLocks noChangeArrowheads="1"/>
            </p:cNvSpPr>
            <p:nvPr/>
          </p:nvSpPr>
          <p:spPr bwMode="auto">
            <a:xfrm>
              <a:off x="6080" y="6959"/>
              <a:ext cx="1223" cy="40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200"/>
                <a:t>Муравьи</a:t>
              </a:r>
              <a:endParaRPr lang="ru-RU"/>
            </a:p>
          </p:txBody>
        </p:sp>
        <p:cxnSp>
          <p:nvCxnSpPr>
            <p:cNvPr id="160927" name="AutoShape 159"/>
            <p:cNvCxnSpPr>
              <a:cxnSpLocks noChangeShapeType="1"/>
              <a:stCxn id="160914" idx="2"/>
              <a:endCxn id="160917" idx="6"/>
            </p:cNvCxnSpPr>
            <p:nvPr/>
          </p:nvCxnSpPr>
          <p:spPr bwMode="auto">
            <a:xfrm rot="5400000">
              <a:off x="5166" y="4495"/>
              <a:ext cx="1013" cy="271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160928" name="AutoShape 160"/>
            <p:cNvCxnSpPr>
              <a:cxnSpLocks noChangeShapeType="1"/>
              <a:stCxn id="160914" idx="2"/>
              <a:endCxn id="160918" idx="6"/>
            </p:cNvCxnSpPr>
            <p:nvPr/>
          </p:nvCxnSpPr>
          <p:spPr bwMode="auto">
            <a:xfrm rot="5400000">
              <a:off x="4896" y="4765"/>
              <a:ext cx="1553" cy="271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160929" name="AutoShape 161"/>
            <p:cNvCxnSpPr>
              <a:cxnSpLocks noChangeShapeType="1"/>
              <a:stCxn id="160914" idx="2"/>
              <a:endCxn id="160921" idx="2"/>
            </p:cNvCxnSpPr>
            <p:nvPr/>
          </p:nvCxnSpPr>
          <p:spPr bwMode="auto">
            <a:xfrm rot="16200000" flipH="1">
              <a:off x="5572" y="4360"/>
              <a:ext cx="743" cy="272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160930" name="AutoShape 162"/>
            <p:cNvCxnSpPr>
              <a:cxnSpLocks noChangeShapeType="1"/>
              <a:stCxn id="160914" idx="2"/>
              <a:endCxn id="160922" idx="2"/>
            </p:cNvCxnSpPr>
            <p:nvPr/>
          </p:nvCxnSpPr>
          <p:spPr bwMode="auto">
            <a:xfrm rot="16200000" flipH="1">
              <a:off x="5302" y="4630"/>
              <a:ext cx="1283" cy="272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160931" name="AutoShape 163"/>
            <p:cNvCxnSpPr>
              <a:cxnSpLocks noChangeShapeType="1"/>
              <a:stCxn id="160914" idx="2"/>
              <a:endCxn id="160923" idx="2"/>
            </p:cNvCxnSpPr>
            <p:nvPr/>
          </p:nvCxnSpPr>
          <p:spPr bwMode="auto">
            <a:xfrm rot="16200000" flipH="1">
              <a:off x="5032" y="4900"/>
              <a:ext cx="1823" cy="272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160932" name="AutoShape 164"/>
            <p:cNvCxnSpPr>
              <a:cxnSpLocks noChangeShapeType="1"/>
              <a:stCxn id="160914" idx="2"/>
              <a:endCxn id="160919" idx="6"/>
            </p:cNvCxnSpPr>
            <p:nvPr/>
          </p:nvCxnSpPr>
          <p:spPr bwMode="auto">
            <a:xfrm rot="5400000">
              <a:off x="4626" y="5036"/>
              <a:ext cx="2093" cy="270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160933" name="AutoShape 165"/>
            <p:cNvCxnSpPr>
              <a:cxnSpLocks noChangeShapeType="1"/>
              <a:stCxn id="160914" idx="2"/>
              <a:endCxn id="160924" idx="2"/>
            </p:cNvCxnSpPr>
            <p:nvPr/>
          </p:nvCxnSpPr>
          <p:spPr bwMode="auto">
            <a:xfrm rot="16200000" flipH="1">
              <a:off x="4762" y="5170"/>
              <a:ext cx="2363" cy="272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160934" name="AutoShape 166"/>
            <p:cNvCxnSpPr>
              <a:cxnSpLocks noChangeShapeType="1"/>
              <a:stCxn id="160914" idx="2"/>
              <a:endCxn id="160925" idx="6"/>
            </p:cNvCxnSpPr>
            <p:nvPr/>
          </p:nvCxnSpPr>
          <p:spPr bwMode="auto">
            <a:xfrm rot="5400000">
              <a:off x="4289" y="5372"/>
              <a:ext cx="2768" cy="271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160935" name="AutoShape 167"/>
            <p:cNvCxnSpPr>
              <a:cxnSpLocks noChangeShapeType="1"/>
              <a:stCxn id="160914" idx="2"/>
              <a:endCxn id="160926" idx="2"/>
            </p:cNvCxnSpPr>
            <p:nvPr/>
          </p:nvCxnSpPr>
          <p:spPr bwMode="auto">
            <a:xfrm rot="16200000" flipH="1">
              <a:off x="4425" y="5507"/>
              <a:ext cx="3038" cy="272"/>
            </a:xfrm>
            <a:prstGeom prst="bentConnector2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</p:spPr>
        </p:cxnSp>
      </p:grpSp>
      <p:sp>
        <p:nvSpPr>
          <p:cNvPr id="160936" name="Rectangle 168"/>
          <p:cNvSpPr>
            <a:spLocks noChangeArrowheads="1"/>
          </p:cNvSpPr>
          <p:nvPr/>
        </p:nvSpPr>
        <p:spPr bwMode="auto">
          <a:xfrm>
            <a:off x="755650" y="1355725"/>
            <a:ext cx="8102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ru-RU" sz="1600">
                <a:solidFill>
                  <a:srgbClr val="FFFF00"/>
                </a:solidFill>
              </a:rPr>
              <a:t>Среди всех живых организмов Земли беспозвоночные составляют около ¾ видов. </a:t>
            </a:r>
          </a:p>
        </p:txBody>
      </p:sp>
    </p:spTree>
  </p:cSld>
  <p:clrMapOvr>
    <a:masterClrMapping/>
  </p:clrMapOvr>
  <p:transition>
    <p:strips dir="ru"/>
    <p:sndAc>
      <p:stSnd>
        <p:snd r:embed="rId3" name="click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«Комары: добро или зло?»</a:t>
            </a:r>
          </a:p>
        </p:txBody>
      </p:sp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Разновидности комаров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7416800" cy="4032250"/>
          </a:xfrm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ru-RU"/>
              <a:t>	</a:t>
            </a:r>
            <a:r>
              <a:rPr lang="ru-RU" sz="2200" b="1">
                <a:solidFill>
                  <a:schemeClr val="bg1"/>
                </a:solidFill>
              </a:rPr>
              <a:t>Комары = </a:t>
            </a:r>
            <a:r>
              <a:rPr lang="ru-RU" sz="2200" b="1"/>
              <a:t> </a:t>
            </a:r>
            <a:r>
              <a:rPr lang="ru-RU" sz="2200" b="1">
                <a:solidFill>
                  <a:srgbClr val="00FFFF"/>
                </a:solidFill>
              </a:rPr>
              <a:t>кулициды</a:t>
            </a:r>
          </a:p>
          <a:p>
            <a:pPr>
              <a:spcBef>
                <a:spcPct val="0"/>
              </a:spcBef>
              <a:buFontTx/>
              <a:buNone/>
            </a:pPr>
            <a:endParaRPr lang="ru-RU" sz="2200" b="1">
              <a:solidFill>
                <a:schemeClr val="bg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ru-RU" sz="2200">
                <a:solidFill>
                  <a:schemeClr val="bg1"/>
                </a:solidFill>
              </a:rPr>
              <a:t>	</a:t>
            </a:r>
            <a:r>
              <a:rPr lang="ru-RU" sz="2200" b="1" u="sng">
                <a:solidFill>
                  <a:schemeClr val="bg1"/>
                </a:solidFill>
              </a:rPr>
              <a:t>К комарам относятся:</a:t>
            </a:r>
          </a:p>
          <a:p>
            <a:pPr>
              <a:spcBef>
                <a:spcPct val="0"/>
              </a:spcBef>
              <a:buClr>
                <a:srgbClr val="00FFFF"/>
              </a:buClr>
              <a:buFont typeface="Wingdings" pitchFamily="2" charset="2"/>
              <a:buChar char="ü"/>
            </a:pPr>
            <a:r>
              <a:rPr lang="ru-RU" sz="2200" b="1"/>
              <a:t>комары-звонцы;</a:t>
            </a:r>
          </a:p>
          <a:p>
            <a:pPr>
              <a:spcBef>
                <a:spcPct val="0"/>
              </a:spcBef>
              <a:buClr>
                <a:srgbClr val="00FFFF"/>
              </a:buClr>
              <a:buFont typeface="Wingdings" pitchFamily="2" charset="2"/>
              <a:buChar char="ü"/>
            </a:pPr>
            <a:r>
              <a:rPr lang="ru-RU" sz="2200" b="1"/>
              <a:t>кровососущие комары;</a:t>
            </a:r>
          </a:p>
          <a:p>
            <a:pPr>
              <a:spcBef>
                <a:spcPct val="0"/>
              </a:spcBef>
              <a:buClr>
                <a:srgbClr val="00FFFF"/>
              </a:buClr>
              <a:buFont typeface="Wingdings" pitchFamily="2" charset="2"/>
              <a:buChar char="ü"/>
            </a:pPr>
            <a:r>
              <a:rPr lang="ru-RU" sz="2200" b="1"/>
              <a:t>комары-дергуны;</a:t>
            </a:r>
          </a:p>
          <a:p>
            <a:pPr>
              <a:spcBef>
                <a:spcPct val="0"/>
              </a:spcBef>
              <a:buClr>
                <a:srgbClr val="00FFFF"/>
              </a:buClr>
              <a:buFont typeface="Wingdings" pitchFamily="2" charset="2"/>
              <a:buChar char="ü"/>
            </a:pPr>
            <a:r>
              <a:rPr lang="ru-RU" sz="2200" b="1"/>
              <a:t>галлицы;</a:t>
            </a:r>
          </a:p>
          <a:p>
            <a:pPr>
              <a:spcBef>
                <a:spcPct val="0"/>
              </a:spcBef>
              <a:buClr>
                <a:srgbClr val="00FFFF"/>
              </a:buClr>
              <a:buFont typeface="Wingdings" pitchFamily="2" charset="2"/>
              <a:buChar char="ü"/>
            </a:pPr>
            <a:r>
              <a:rPr lang="ru-RU" sz="2200" b="1"/>
              <a:t>грибные комары;</a:t>
            </a:r>
          </a:p>
          <a:p>
            <a:pPr>
              <a:spcBef>
                <a:spcPct val="0"/>
              </a:spcBef>
              <a:buClr>
                <a:srgbClr val="00FFFF"/>
              </a:buClr>
              <a:buFont typeface="Wingdings" pitchFamily="2" charset="2"/>
              <a:buChar char="ü"/>
            </a:pPr>
            <a:r>
              <a:rPr lang="ru-RU" sz="2200" b="1"/>
              <a:t>долгоножки;</a:t>
            </a:r>
          </a:p>
          <a:p>
            <a:pPr>
              <a:spcBef>
                <a:spcPct val="0"/>
              </a:spcBef>
              <a:buClr>
                <a:srgbClr val="00FFFF"/>
              </a:buClr>
              <a:buFont typeface="Wingdings" pitchFamily="2" charset="2"/>
              <a:buChar char="ü"/>
            </a:pPr>
            <a:r>
              <a:rPr lang="ru-RU" sz="2200" b="1"/>
              <a:t>мокрецы;</a:t>
            </a:r>
          </a:p>
          <a:p>
            <a:pPr>
              <a:spcBef>
                <a:spcPct val="0"/>
              </a:spcBef>
              <a:buClr>
                <a:srgbClr val="00FFFF"/>
              </a:buClr>
              <a:buFont typeface="Wingdings" pitchFamily="2" charset="2"/>
              <a:buChar char="ü"/>
            </a:pPr>
            <a:r>
              <a:rPr lang="ru-RU" sz="2200" b="1"/>
              <a:t>мошки и другие.</a:t>
            </a:r>
          </a:p>
          <a:p>
            <a:pPr>
              <a:spcBef>
                <a:spcPct val="0"/>
              </a:spcBef>
              <a:buClr>
                <a:srgbClr val="00FFFF"/>
              </a:buClr>
              <a:buFont typeface="Wingdings" pitchFamily="2" charset="2"/>
              <a:buNone/>
            </a:pPr>
            <a:endParaRPr lang="ru-RU" sz="2200" b="1"/>
          </a:p>
        </p:txBody>
      </p:sp>
      <p:pic>
        <p:nvPicPr>
          <p:cNvPr id="163844" name="Picture 4" descr="комар-пискун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003800" y="1484313"/>
            <a:ext cx="3743325" cy="1787525"/>
          </a:xfrm>
          <a:prstGeom prst="rect">
            <a:avLst/>
          </a:prstGeom>
          <a:noFill/>
          <a:ln w="38100">
            <a:solidFill>
              <a:srgbClr val="00FF00"/>
            </a:solidFill>
            <a:miter lim="800000"/>
            <a:headEnd/>
            <a:tailEnd/>
          </a:ln>
        </p:spPr>
      </p:pic>
      <p:pic>
        <p:nvPicPr>
          <p:cNvPr id="163845" name="Picture 5" descr="маляр-комар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003800" y="3500438"/>
            <a:ext cx="3743325" cy="1822450"/>
          </a:xfrm>
          <a:prstGeom prst="rect">
            <a:avLst/>
          </a:prstGeom>
          <a:noFill/>
          <a:ln w="38100">
            <a:solidFill>
              <a:srgbClr val="00FF00"/>
            </a:solidFill>
            <a:miter lim="800000"/>
            <a:headEnd/>
            <a:tailEnd/>
          </a:ln>
        </p:spPr>
      </p:pic>
      <p:sp>
        <p:nvSpPr>
          <p:cNvPr id="163846" name="WordArt 6"/>
          <p:cNvSpPr>
            <a:spLocks noChangeArrowheads="1" noChangeShapeType="1" noTextEdit="1"/>
          </p:cNvSpPr>
          <p:nvPr/>
        </p:nvSpPr>
        <p:spPr bwMode="auto">
          <a:xfrm>
            <a:off x="2124075" y="5589588"/>
            <a:ext cx="2592388" cy="719137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ru-RU" sz="3600" b="1" kern="10">
                <a:ln w="25400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ГНУС!</a:t>
            </a:r>
          </a:p>
        </p:txBody>
      </p:sp>
    </p:spTree>
  </p:cSld>
  <p:clrMapOvr>
    <a:masterClrMapping/>
  </p:clrMapOvr>
  <p:transition>
    <p:strips dir="ru"/>
    <p:sndAc>
      <p:stSnd>
        <p:snd r:embed="rId3" name="click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«Комары: добро или зло?»</a:t>
            </a:r>
          </a:p>
        </p:txBody>
      </p:sp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Среда обитания</a:t>
            </a:r>
          </a:p>
        </p:txBody>
      </p:sp>
      <p:sp>
        <p:nvSpPr>
          <p:cNvPr id="164869" name="Rectangle 5"/>
          <p:cNvSpPr>
            <a:spLocks noChangeArrowheads="1"/>
          </p:cNvSpPr>
          <p:nvPr/>
        </p:nvSpPr>
        <p:spPr bwMode="auto">
          <a:xfrm>
            <a:off x="395288" y="4005263"/>
            <a:ext cx="7489825" cy="237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ru-RU" sz="1400" b="1" u="sng">
                <a:solidFill>
                  <a:srgbClr val="FFFF00"/>
                </a:solidFill>
              </a:rPr>
              <a:t>Интересные факты о среде обитания комаров: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sz="1400" b="1">
                <a:solidFill>
                  <a:schemeClr val="bg1"/>
                </a:solidFill>
              </a:rPr>
              <a:t>Лучшая погода 16 градусов и относительная влажность воздуха 80-90%.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sz="1400" b="1">
                <a:solidFill>
                  <a:schemeClr val="bg1"/>
                </a:solidFill>
              </a:rPr>
              <a:t>Не забираются слишком высоко (до 8 метров).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sz="1400" b="1">
                <a:solidFill>
                  <a:schemeClr val="bg1"/>
                </a:solidFill>
              </a:rPr>
              <a:t>В большом количестве обитают в тундре.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sz="1400" b="1">
                <a:solidFill>
                  <a:schemeClr val="bg1"/>
                </a:solidFill>
              </a:rPr>
              <a:t>Укрываются в цветах.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sz="1400" b="1">
                <a:solidFill>
                  <a:schemeClr val="bg1"/>
                </a:solidFill>
              </a:rPr>
              <a:t>Не нравится запах кедра и берёзы.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sz="1400" b="1">
                <a:solidFill>
                  <a:schemeClr val="bg1"/>
                </a:solidFill>
              </a:rPr>
              <a:t>Очень любят радиацию. Плохие условия лишь увеличивают рост их популяций и продолжительность жизни.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sz="1400" b="1">
                <a:solidFill>
                  <a:schemeClr val="bg1"/>
                </a:solidFill>
              </a:rPr>
              <a:t>Приспособились к жизни в городе. </a:t>
            </a:r>
            <a:r>
              <a:rPr lang="ru-RU" sz="1400" b="1">
                <a:solidFill>
                  <a:srgbClr val="00FFFF"/>
                </a:solidFill>
              </a:rPr>
              <a:t>Городские комары - это образцовый пример эволюции насекомых в условиях изменившейся среды!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sz="1400" b="1">
                <a:solidFill>
                  <a:schemeClr val="bg1"/>
                </a:solidFill>
              </a:rPr>
              <a:t>На зиму скрываются под корой деревьев, в щелях. Городские комары зимуют в подвалах.</a:t>
            </a:r>
          </a:p>
        </p:txBody>
      </p:sp>
      <p:grpSp>
        <p:nvGrpSpPr>
          <p:cNvPr id="164875" name="Group 11"/>
          <p:cNvGrpSpPr>
            <a:grpSpLocks/>
          </p:cNvGrpSpPr>
          <p:nvPr/>
        </p:nvGrpSpPr>
        <p:grpSpPr bwMode="auto">
          <a:xfrm>
            <a:off x="539750" y="1341438"/>
            <a:ext cx="5976938" cy="2592387"/>
            <a:chOff x="1020" y="799"/>
            <a:chExt cx="3765" cy="1769"/>
          </a:xfrm>
        </p:grpSpPr>
        <p:sp>
          <p:nvSpPr>
            <p:cNvPr id="164874" name="Rectangle 10"/>
            <p:cNvSpPr>
              <a:spLocks noChangeArrowheads="1"/>
            </p:cNvSpPr>
            <p:nvPr/>
          </p:nvSpPr>
          <p:spPr bwMode="auto">
            <a:xfrm>
              <a:off x="1020" y="799"/>
              <a:ext cx="3765" cy="1769"/>
            </a:xfrm>
            <a:prstGeom prst="rect">
              <a:avLst/>
            </a:prstGeom>
            <a:solidFill>
              <a:srgbClr val="00FF00"/>
            </a:solidFill>
            <a:ln w="9525">
              <a:solidFill>
                <a:srgbClr val="00FF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pic>
          <p:nvPicPr>
            <p:cNvPr id="164872" name="Picture 8" descr="IMG_0002"/>
            <p:cNvPicPr>
              <a:picLocks noChangeAspect="1" noChangeArrowheads="1"/>
            </p:cNvPicPr>
            <p:nvPr/>
          </p:nvPicPr>
          <p:blipFill>
            <a:blip r:embed="rId4" cstate="email"/>
            <a:srcRect/>
            <a:stretch>
              <a:fillRect/>
            </a:stretch>
          </p:blipFill>
          <p:spPr bwMode="auto">
            <a:xfrm>
              <a:off x="2835" y="845"/>
              <a:ext cx="1905" cy="1678"/>
            </a:xfrm>
            <a:prstGeom prst="rect">
              <a:avLst/>
            </a:prstGeom>
            <a:noFill/>
          </p:spPr>
        </p:pic>
        <p:pic>
          <p:nvPicPr>
            <p:cNvPr id="164871" name="Picture 7" descr="IMG_0001"/>
            <p:cNvPicPr>
              <a:picLocks noChangeAspect="1" noChangeArrowheads="1"/>
            </p:cNvPicPr>
            <p:nvPr/>
          </p:nvPicPr>
          <p:blipFill>
            <a:blip r:embed="rId5" cstate="email"/>
            <a:srcRect/>
            <a:stretch>
              <a:fillRect/>
            </a:stretch>
          </p:blipFill>
          <p:spPr bwMode="auto">
            <a:xfrm>
              <a:off x="1066" y="845"/>
              <a:ext cx="1814" cy="1678"/>
            </a:xfrm>
            <a:prstGeom prst="rect">
              <a:avLst/>
            </a:prstGeom>
            <a:noFill/>
          </p:spPr>
        </p:pic>
      </p:grpSp>
      <p:sp>
        <p:nvSpPr>
          <p:cNvPr id="164876" name="Text Box 12"/>
          <p:cNvSpPr txBox="1">
            <a:spLocks noChangeArrowheads="1"/>
          </p:cNvSpPr>
          <p:nvPr/>
        </p:nvSpPr>
        <p:spPr bwMode="auto">
          <a:xfrm>
            <a:off x="6659563" y="1557338"/>
            <a:ext cx="230346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>
                <a:solidFill>
                  <a:schemeClr val="bg1"/>
                </a:solidFill>
              </a:rPr>
              <a:t>Карта с ареалом обитания комаров</a:t>
            </a:r>
          </a:p>
        </p:txBody>
      </p:sp>
      <p:sp>
        <p:nvSpPr>
          <p:cNvPr id="164877" name="Line 13"/>
          <p:cNvSpPr>
            <a:spLocks noChangeShapeType="1"/>
          </p:cNvSpPr>
          <p:nvPr/>
        </p:nvSpPr>
        <p:spPr bwMode="auto">
          <a:xfrm flipH="1" flipV="1">
            <a:off x="6084888" y="1773238"/>
            <a:ext cx="935037" cy="36036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strips dir="ru"/>
    <p:sndAc>
      <p:stSnd>
        <p:snd r:embed="rId3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4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4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648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4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4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64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76" grpId="0"/>
      <p:bldP spid="16487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«Комары: добро или зло?»</a:t>
            </a:r>
          </a:p>
        </p:txBody>
      </p:sp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/>
              <a:t>Строение комара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341438"/>
            <a:ext cx="5688012" cy="5516562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sz="2000"/>
              <a:t>Имеет вытянутое тело сероватой или рыжеватой окраски (до 1 см), покрыто чешуйками. 10 голодных комаров весят           1 грамм.</a:t>
            </a:r>
          </a:p>
          <a:p>
            <a:pPr>
              <a:lnSpc>
                <a:spcPct val="80000"/>
              </a:lnSpc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sz="2000">
                <a:solidFill>
                  <a:schemeClr val="bg1"/>
                </a:solidFill>
              </a:rPr>
              <a:t>На голове фасеточные глаза, пара усиков. Форма усиков самцов и самок отличается.</a:t>
            </a:r>
          </a:p>
          <a:p>
            <a:pPr>
              <a:lnSpc>
                <a:spcPct val="80000"/>
              </a:lnSpc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sz="2000"/>
              <a:t>Усики являются ушами и носами. </a:t>
            </a:r>
          </a:p>
          <a:p>
            <a:pPr>
              <a:lnSpc>
                <a:spcPct val="80000"/>
              </a:lnSpc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sz="2000">
                <a:solidFill>
                  <a:schemeClr val="bg1"/>
                </a:solidFill>
              </a:rPr>
              <a:t>Игловидный колющий хоботок – жало - диаметром 0,055 мм.</a:t>
            </a:r>
          </a:p>
          <a:p>
            <a:pPr>
              <a:lnSpc>
                <a:spcPct val="80000"/>
              </a:lnSpc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sz="2000"/>
              <a:t>В груди пульсирует трубчатое сердце, внутри течёт кровь, омывая органы.</a:t>
            </a:r>
          </a:p>
          <a:p>
            <a:pPr>
              <a:lnSpc>
                <a:spcPct val="80000"/>
              </a:lnSpc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sz="2000">
                <a:solidFill>
                  <a:schemeClr val="bg1"/>
                </a:solidFill>
              </a:rPr>
              <a:t>Дышит через дыхательные трубочки, расположенные рядами по всему телу.</a:t>
            </a:r>
          </a:p>
          <a:p>
            <a:pPr>
              <a:lnSpc>
                <a:spcPct val="80000"/>
              </a:lnSpc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sz="2000"/>
              <a:t>Одна пара крыльев, жужжальца.</a:t>
            </a:r>
            <a:r>
              <a:rPr lang="en-US" sz="2000"/>
              <a:t> </a:t>
            </a:r>
            <a:r>
              <a:rPr lang="ru-RU" sz="2000"/>
              <a:t>Крылья прозрачны, похожи на витражи.</a:t>
            </a:r>
          </a:p>
          <a:p>
            <a:pPr>
              <a:lnSpc>
                <a:spcPct val="80000"/>
              </a:lnSpc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sz="2000">
                <a:solidFill>
                  <a:schemeClr val="bg1"/>
                </a:solidFill>
              </a:rPr>
              <a:t>Три пары длинных тонких ног.</a:t>
            </a:r>
          </a:p>
          <a:p>
            <a:pPr>
              <a:lnSpc>
                <a:spcPct val="80000"/>
              </a:lnSpc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sz="2000"/>
              <a:t>На лапках расположены коготки и подушечки-присоски.</a:t>
            </a:r>
          </a:p>
          <a:p>
            <a:pPr>
              <a:lnSpc>
                <a:spcPct val="80000"/>
              </a:lnSpc>
              <a:spcBef>
                <a:spcPct val="0"/>
              </a:spcBef>
              <a:buClr>
                <a:srgbClr val="FF0000"/>
              </a:buClr>
              <a:buSzPct val="120000"/>
              <a:buFont typeface="Wingdings" pitchFamily="2" charset="2"/>
              <a:buChar char="§"/>
            </a:pPr>
            <a:r>
              <a:rPr lang="ru-RU" sz="2000">
                <a:solidFill>
                  <a:schemeClr val="bg1"/>
                </a:solidFill>
              </a:rPr>
              <a:t>Язык расположен на ногах, на которых много вкусовых волосков.</a:t>
            </a:r>
          </a:p>
        </p:txBody>
      </p:sp>
      <p:pic>
        <p:nvPicPr>
          <p:cNvPr id="165892" name="Picture 4" descr="0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084888" y="1412875"/>
            <a:ext cx="2652712" cy="4418013"/>
          </a:xfrm>
          <a:prstGeom prst="rect">
            <a:avLst/>
          </a:prstGeom>
          <a:noFill/>
          <a:ln w="38100">
            <a:solidFill>
              <a:srgbClr val="00FF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strips dir="ru"/>
    <p:sndAc>
      <p:stSnd>
        <p:snd r:embed="rId3" name="click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«Комары: добро или зло?»</a:t>
            </a:r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Когда, зачем и как кусаются?</a:t>
            </a:r>
          </a:p>
        </p:txBody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484313"/>
            <a:ext cx="5473700" cy="3097212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2400"/>
              <a:t>		</a:t>
            </a:r>
            <a:r>
              <a:rPr lang="ru-RU" sz="2000"/>
              <a:t>Кусаются только </a:t>
            </a:r>
            <a:r>
              <a:rPr lang="ru-RU" sz="2000" u="sng"/>
              <a:t>комарихи</a:t>
            </a:r>
            <a:r>
              <a:rPr lang="ru-RU" sz="2000"/>
              <a:t>.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2000"/>
              <a:t>		По конечностям комара можно узнать, кусает он или нет. </a:t>
            </a:r>
            <a:r>
              <a:rPr lang="ru-RU" sz="2000" i="1">
                <a:solidFill>
                  <a:srgbClr val="00FFFF"/>
                </a:solidFill>
              </a:rPr>
              <a:t>Самцы комаров миролюбивы и безмолвны!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2000"/>
              <a:t>		Начинают кусаться уже </a:t>
            </a:r>
            <a:r>
              <a:rPr lang="ru-RU" sz="2000">
                <a:solidFill>
                  <a:schemeClr val="bg1"/>
                </a:solidFill>
              </a:rPr>
              <a:t>в мае</a:t>
            </a:r>
            <a:r>
              <a:rPr lang="ru-RU" sz="2000"/>
              <a:t> (по примете </a:t>
            </a:r>
            <a:r>
              <a:rPr lang="ru-RU" sz="2000" b="1"/>
              <a:t>со дня Лукерьи Комарницы</a:t>
            </a:r>
            <a:r>
              <a:rPr lang="ru-RU" sz="2000"/>
              <a:t>,   с 13 мая по старому стилю). А в </a:t>
            </a:r>
            <a:r>
              <a:rPr lang="ru-RU" sz="2000">
                <a:solidFill>
                  <a:schemeClr val="bg1"/>
                </a:solidFill>
              </a:rPr>
              <a:t>августе-сентябре</a:t>
            </a:r>
            <a:r>
              <a:rPr lang="ru-RU" sz="2000"/>
              <a:t> комары пропадают. При температуре больше 28 градусов не кусаются! 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sz="2000"/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sz="2000"/>
              <a:t>		</a:t>
            </a:r>
            <a:r>
              <a:rPr lang="ru-RU" sz="2000" b="1" u="sng">
                <a:solidFill>
                  <a:schemeClr val="bg1"/>
                </a:solidFill>
              </a:rPr>
              <a:t>Жертв комары обнаруживают:</a:t>
            </a:r>
            <a:endParaRPr lang="ru-RU" sz="2000">
              <a:solidFill>
                <a:schemeClr val="bg1"/>
              </a:solidFill>
            </a:endParaRPr>
          </a:p>
        </p:txBody>
      </p:sp>
      <p:pic>
        <p:nvPicPr>
          <p:cNvPr id="178180" name="Picture 4" descr="komar4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651500" y="1484313"/>
            <a:ext cx="3313113" cy="2952750"/>
          </a:xfrm>
          <a:prstGeom prst="rect">
            <a:avLst/>
          </a:prstGeom>
          <a:noFill/>
          <a:ln w="38100">
            <a:solidFill>
              <a:srgbClr val="00FF00"/>
            </a:solidFill>
            <a:miter lim="800000"/>
            <a:headEnd/>
            <a:tailEnd/>
          </a:ln>
        </p:spPr>
      </p:pic>
      <p:sp>
        <p:nvSpPr>
          <p:cNvPr id="178182" name="Text Box 6"/>
          <p:cNvSpPr txBox="1">
            <a:spLocks noChangeArrowheads="1"/>
          </p:cNvSpPr>
          <p:nvPr/>
        </p:nvSpPr>
        <p:spPr bwMode="auto">
          <a:xfrm>
            <a:off x="3276600" y="5229225"/>
            <a:ext cx="1944688" cy="925513"/>
          </a:xfrm>
          <a:prstGeom prst="rect">
            <a:avLst/>
          </a:prstGeom>
          <a:solidFill>
            <a:srgbClr val="FFFF99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accent2"/>
                </a:solidFill>
              </a:rPr>
              <a:t>по инфракрасному излучению</a:t>
            </a:r>
          </a:p>
        </p:txBody>
      </p:sp>
      <p:sp>
        <p:nvSpPr>
          <p:cNvPr id="178183" name="Text Box 7"/>
          <p:cNvSpPr txBox="1">
            <a:spLocks noChangeArrowheads="1"/>
          </p:cNvSpPr>
          <p:nvPr/>
        </p:nvSpPr>
        <p:spPr bwMode="auto">
          <a:xfrm>
            <a:off x="900113" y="5229225"/>
            <a:ext cx="1944687" cy="1200150"/>
          </a:xfrm>
          <a:prstGeom prst="rect">
            <a:avLst/>
          </a:prstGeom>
          <a:solidFill>
            <a:srgbClr val="FFFF99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accent2"/>
                </a:solidFill>
              </a:rPr>
              <a:t>по концентрации углекислого газа</a:t>
            </a:r>
          </a:p>
        </p:txBody>
      </p:sp>
      <p:sp>
        <p:nvSpPr>
          <p:cNvPr id="178184" name="Text Box 8"/>
          <p:cNvSpPr txBox="1">
            <a:spLocks noChangeArrowheads="1"/>
          </p:cNvSpPr>
          <p:nvPr/>
        </p:nvSpPr>
        <p:spPr bwMode="auto">
          <a:xfrm>
            <a:off x="5651500" y="5229225"/>
            <a:ext cx="1944688" cy="376238"/>
          </a:xfrm>
          <a:prstGeom prst="rect">
            <a:avLst/>
          </a:prstGeom>
          <a:solidFill>
            <a:srgbClr val="FFFF99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accent2"/>
                </a:solidFill>
              </a:rPr>
              <a:t>по запаху пота</a:t>
            </a:r>
          </a:p>
        </p:txBody>
      </p:sp>
      <p:cxnSp>
        <p:nvCxnSpPr>
          <p:cNvPr id="178185" name="AutoShape 9"/>
          <p:cNvCxnSpPr>
            <a:cxnSpLocks noChangeShapeType="1"/>
            <a:stCxn id="178179" idx="2"/>
            <a:endCxn id="178183" idx="0"/>
          </p:cNvCxnSpPr>
          <p:nvPr/>
        </p:nvCxnSpPr>
        <p:spPr bwMode="auto">
          <a:xfrm rot="5400000">
            <a:off x="2106613" y="4348162"/>
            <a:ext cx="647700" cy="1114425"/>
          </a:xfrm>
          <a:prstGeom prst="bentConnector3">
            <a:avLst>
              <a:gd name="adj1" fmla="val 49755"/>
            </a:avLst>
          </a:prstGeom>
          <a:noFill/>
          <a:ln w="25400">
            <a:solidFill>
              <a:srgbClr val="FF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78186" name="AutoShape 10"/>
          <p:cNvCxnSpPr>
            <a:cxnSpLocks noChangeShapeType="1"/>
            <a:stCxn id="178179" idx="2"/>
            <a:endCxn id="178182" idx="0"/>
          </p:cNvCxnSpPr>
          <p:nvPr/>
        </p:nvCxnSpPr>
        <p:spPr bwMode="auto">
          <a:xfrm rot="16200000" flipH="1">
            <a:off x="3294857" y="4274343"/>
            <a:ext cx="647700" cy="1262063"/>
          </a:xfrm>
          <a:prstGeom prst="bentConnector3">
            <a:avLst>
              <a:gd name="adj1" fmla="val 49755"/>
            </a:avLst>
          </a:prstGeom>
          <a:noFill/>
          <a:ln w="25400">
            <a:solidFill>
              <a:srgbClr val="FF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78187" name="AutoShape 11"/>
          <p:cNvCxnSpPr>
            <a:cxnSpLocks noChangeShapeType="1"/>
            <a:stCxn id="178179" idx="2"/>
            <a:endCxn id="178184" idx="0"/>
          </p:cNvCxnSpPr>
          <p:nvPr/>
        </p:nvCxnSpPr>
        <p:spPr bwMode="auto">
          <a:xfrm rot="16200000" flipH="1">
            <a:off x="4482307" y="3086893"/>
            <a:ext cx="647700" cy="3636963"/>
          </a:xfrm>
          <a:prstGeom prst="bentConnector3">
            <a:avLst>
              <a:gd name="adj1" fmla="val 49755"/>
            </a:avLst>
          </a:prstGeom>
          <a:noFill/>
          <a:ln w="25400">
            <a:solidFill>
              <a:srgbClr val="FF0000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ransition>
    <p:strips dir="ru"/>
    <p:sndAc>
      <p:stSnd>
        <p:snd r:embed="rId3" name="click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ru-RU"/>
              <a:t>«Комары: добро или зло?»</a:t>
            </a:r>
          </a:p>
        </p:txBody>
      </p:sp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/>
              <a:t>Когда, зачем и как кусаются?</a:t>
            </a:r>
          </a:p>
        </p:txBody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5084763"/>
            <a:ext cx="6985000" cy="1368425"/>
          </a:xfrm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ru-RU" sz="3600"/>
              <a:t>		</a:t>
            </a:r>
            <a:r>
              <a:rPr lang="ru-RU" sz="1800">
                <a:solidFill>
                  <a:schemeClr val="bg1"/>
                </a:solidFill>
              </a:rPr>
              <a:t>Кожа животных и человека комарих интересует только после комариной свадьбы.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ru-RU" sz="1800">
                <a:solidFill>
                  <a:schemeClr val="bg1"/>
                </a:solidFill>
              </a:rPr>
              <a:t>		За сезон комариха даёт 1-3, чаще 2, поколения.</a:t>
            </a:r>
          </a:p>
        </p:txBody>
      </p:sp>
      <p:pic>
        <p:nvPicPr>
          <p:cNvPr id="179204" name="Picture 4" descr="049056054124052057057049050050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219700" y="1700213"/>
            <a:ext cx="3568700" cy="3319462"/>
          </a:xfrm>
          <a:prstGeom prst="rect">
            <a:avLst/>
          </a:prstGeom>
          <a:noFill/>
          <a:ln w="38100">
            <a:solidFill>
              <a:srgbClr val="00FF00"/>
            </a:solidFill>
            <a:miter lim="800000"/>
            <a:headEnd/>
            <a:tailEnd/>
          </a:ln>
        </p:spPr>
      </p:pic>
      <p:sp>
        <p:nvSpPr>
          <p:cNvPr id="179205" name="Rectangle 5"/>
          <p:cNvSpPr>
            <a:spLocks noChangeArrowheads="1"/>
          </p:cNvSpPr>
          <p:nvPr/>
        </p:nvSpPr>
        <p:spPr bwMode="auto">
          <a:xfrm>
            <a:off x="611188" y="1700213"/>
            <a:ext cx="4318000" cy="539750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b="1">
                <a:solidFill>
                  <a:srgbClr val="000066"/>
                </a:solidFill>
              </a:rPr>
              <a:t>Белок, содержащийся в крови</a:t>
            </a:r>
          </a:p>
        </p:txBody>
      </p:sp>
      <p:sp>
        <p:nvSpPr>
          <p:cNvPr id="179206" name="Rectangle 6"/>
          <p:cNvSpPr>
            <a:spLocks noChangeArrowheads="1"/>
          </p:cNvSpPr>
          <p:nvPr/>
        </p:nvSpPr>
        <p:spPr bwMode="auto">
          <a:xfrm>
            <a:off x="611188" y="3141663"/>
            <a:ext cx="4318000" cy="539750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b="1">
                <a:solidFill>
                  <a:srgbClr val="000066"/>
                </a:solidFill>
              </a:rPr>
              <a:t>Созревание у комарих яичек</a:t>
            </a:r>
          </a:p>
        </p:txBody>
      </p:sp>
      <p:sp>
        <p:nvSpPr>
          <p:cNvPr id="179207" name="Rectangle 7"/>
          <p:cNvSpPr>
            <a:spLocks noChangeArrowheads="1"/>
          </p:cNvSpPr>
          <p:nvPr/>
        </p:nvSpPr>
        <p:spPr bwMode="auto">
          <a:xfrm>
            <a:off x="611188" y="4508500"/>
            <a:ext cx="4318000" cy="539750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ru-RU" b="1">
                <a:solidFill>
                  <a:srgbClr val="000066"/>
                </a:solidFill>
              </a:rPr>
              <a:t>Появление потомства комариков</a:t>
            </a:r>
          </a:p>
        </p:txBody>
      </p:sp>
      <p:cxnSp>
        <p:nvCxnSpPr>
          <p:cNvPr id="179208" name="AutoShape 8"/>
          <p:cNvCxnSpPr>
            <a:cxnSpLocks noChangeShapeType="1"/>
            <a:stCxn id="179205" idx="2"/>
            <a:endCxn id="179206" idx="0"/>
          </p:cNvCxnSpPr>
          <p:nvPr/>
        </p:nvCxnSpPr>
        <p:spPr bwMode="auto">
          <a:xfrm rot="5400000">
            <a:off x="2338388" y="2690813"/>
            <a:ext cx="863600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</p:cxnSp>
      <p:cxnSp>
        <p:nvCxnSpPr>
          <p:cNvPr id="179209" name="AutoShape 9"/>
          <p:cNvCxnSpPr>
            <a:cxnSpLocks noChangeShapeType="1"/>
            <a:stCxn id="179206" idx="2"/>
            <a:endCxn id="179207" idx="0"/>
          </p:cNvCxnSpPr>
          <p:nvPr/>
        </p:nvCxnSpPr>
        <p:spPr bwMode="auto">
          <a:xfrm rot="5400000">
            <a:off x="2375694" y="4094957"/>
            <a:ext cx="788987" cy="0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</p:cxnSp>
    </p:spTree>
  </p:cSld>
  <p:clrMapOvr>
    <a:masterClrMapping/>
  </p:clrMapOvr>
  <p:transition>
    <p:strips dir="ru"/>
    <p:sndAc>
      <p:stSnd>
        <p:snd r:embed="rId3" name="click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пециальное оформление">
  <a:themeElements>
    <a:clrScheme name="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Специальное оформление">
  <a:themeElements>
    <a:clrScheme name="1_Специальное оформление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Специальное оформле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Специальное оформление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Специальное оформление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Специальное оформление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1933</TotalTime>
  <Words>624</Words>
  <Application>Microsoft Office PowerPoint</Application>
  <PresentationFormat>Экран (4:3)</PresentationFormat>
  <Paragraphs>184</Paragraphs>
  <Slides>15</Slides>
  <Notes>15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Специальное оформление</vt:lpstr>
      <vt:lpstr>1_Специальное оформление</vt:lpstr>
      <vt:lpstr>Оформление по умолчанию</vt:lpstr>
      <vt:lpstr>Слайд 1</vt:lpstr>
      <vt:lpstr>Слайд 2</vt:lpstr>
      <vt:lpstr>Лексическое значение слова «комар»</vt:lpstr>
      <vt:lpstr>Классификация насекомых</vt:lpstr>
      <vt:lpstr>Разновидности комаров</vt:lpstr>
      <vt:lpstr>Среда обитания</vt:lpstr>
      <vt:lpstr>Строение комара</vt:lpstr>
      <vt:lpstr>Когда, зачем и как кусаются?</vt:lpstr>
      <vt:lpstr>Когда, зачем и как кусаются?</vt:lpstr>
      <vt:lpstr>Польза и вред от комаров</vt:lpstr>
      <vt:lpstr>Польза комаров</vt:lpstr>
      <vt:lpstr>Последствия полного уничтожения комаров</vt:lpstr>
      <vt:lpstr>Слайд 13</vt:lpstr>
      <vt:lpstr>Слайд 14</vt:lpstr>
      <vt:lpstr>Как отличить малярийного комара?</vt:lpstr>
    </vt:vector>
  </TitlesOfParts>
  <Company>Office151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Basaeff</dc:creator>
  <cp:lastModifiedBy>www.PHILka.RU</cp:lastModifiedBy>
  <cp:revision>556</cp:revision>
  <dcterms:created xsi:type="dcterms:W3CDTF">2009-01-13T15:29:10Z</dcterms:created>
  <dcterms:modified xsi:type="dcterms:W3CDTF">2010-04-24T08:22:03Z</dcterms:modified>
</cp:coreProperties>
</file>