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59" r:id="rId3"/>
    <p:sldId id="260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5" r:id="rId19"/>
    <p:sldId id="277" r:id="rId20"/>
    <p:sldId id="282" r:id="rId21"/>
    <p:sldId id="278" r:id="rId22"/>
    <p:sldId id="279" r:id="rId23"/>
    <p:sldId id="281" r:id="rId24"/>
    <p:sldId id="280" r:id="rId25"/>
    <p:sldId id="283" r:id="rId26"/>
    <p:sldId id="286" r:id="rId27"/>
    <p:sldId id="301" r:id="rId28"/>
    <p:sldId id="285" r:id="rId29"/>
    <p:sldId id="288" r:id="rId30"/>
    <p:sldId id="289" r:id="rId31"/>
    <p:sldId id="290" r:id="rId32"/>
    <p:sldId id="291" r:id="rId33"/>
    <p:sldId id="295" r:id="rId34"/>
    <p:sldId id="294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284" r:id="rId56"/>
    <p:sldId id="317" r:id="rId57"/>
    <p:sldId id="318" r:id="rId58"/>
    <p:sldId id="319" r:id="rId59"/>
    <p:sldId id="320" r:id="rId60"/>
    <p:sldId id="321" r:id="rId61"/>
    <p:sldId id="324" r:id="rId62"/>
    <p:sldId id="325" r:id="rId63"/>
    <p:sldId id="326" r:id="rId64"/>
    <p:sldId id="329" r:id="rId65"/>
    <p:sldId id="328" r:id="rId66"/>
    <p:sldId id="330" r:id="rId67"/>
    <p:sldId id="327" r:id="rId68"/>
    <p:sldId id="322" r:id="rId69"/>
    <p:sldId id="323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  <a:srgbClr val="00CC00"/>
    <a:srgbClr val="006699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3298" autoAdjust="0"/>
  </p:normalViewPr>
  <p:slideViewPr>
    <p:cSldViewPr>
      <p:cViewPr>
        <p:scale>
          <a:sx n="60" d="100"/>
          <a:sy n="60" d="100"/>
        </p:scale>
        <p:origin x="-78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D5C4-E083-4F5A-A448-90E76FE7BC85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7E42-29CF-49F6-B6E9-2D4B00B8F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1B4A-F0A1-40E5-B32E-BC0E05E09A18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74B7-D4DA-4144-AB79-CC57DD17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B8B4-0665-45B4-88FD-FD4DA6EB190F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A45F-8104-4F45-99EA-80E3B1C06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471D-A5F4-4F14-9F54-E26F341C6CA1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2D10-DB24-4E38-953C-42C30167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E912-BEC0-4D3D-BEC3-D2F5674948B9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9225-EEE4-423C-9B2A-5758364B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43F2-CF7B-4BAC-81C7-1DADAA82D2F4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75E1-8D83-453B-8979-9EB07141B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03B7-0183-4055-8B37-BAA603DE3028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4EFC-05D4-40C7-80F8-C311DB81F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A579-C1F6-4404-BA19-60262C357872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C660-D6D2-49F1-8C36-E300C134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B3C8-FD4D-4ED0-A9FD-0AE5FA8E8E53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4C1F-76C0-4BD8-9878-08231E0F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9C90-EF90-4804-BD2D-219C68BBEB26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B30E-8DB3-47AA-BCBC-1B16225C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D210-F0D3-4AC1-B755-750098B81F07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CD6C-039A-4601-8A77-C64FF8D0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F7B5E-0AE6-46CB-8AF5-8461813BAC81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1CF5D5-0B61-4C2B-8C49-1D59FD4FB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6666666\&#1052;&#1086;&#1088;&#1089;&#1082;&#1086;&#1077;%20&#1087;&#1091;&#1090;&#1077;&#1096;&#1077;&#1089;&#1090;&#1074;&#1080;&#1077;\01%20-%20Call%20Of%20The%20Se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47.xml"/><Relationship Id="rId18" Type="http://schemas.openxmlformats.org/officeDocument/2006/relationships/slide" Target="slide42.xml"/><Relationship Id="rId26" Type="http://schemas.openxmlformats.org/officeDocument/2006/relationships/slide" Target="slide51.xml"/><Relationship Id="rId3" Type="http://schemas.openxmlformats.org/officeDocument/2006/relationships/slide" Target="slide30.xml"/><Relationship Id="rId21" Type="http://schemas.openxmlformats.org/officeDocument/2006/relationships/slide" Target="slide37.xml"/><Relationship Id="rId7" Type="http://schemas.openxmlformats.org/officeDocument/2006/relationships/slide" Target="slide38.xml"/><Relationship Id="rId12" Type="http://schemas.openxmlformats.org/officeDocument/2006/relationships/slide" Target="slide48.xml"/><Relationship Id="rId17" Type="http://schemas.openxmlformats.org/officeDocument/2006/relationships/slide" Target="slide41.xml"/><Relationship Id="rId25" Type="http://schemas.openxmlformats.org/officeDocument/2006/relationships/slide" Target="slide52.xml"/><Relationship Id="rId2" Type="http://schemas.openxmlformats.org/officeDocument/2006/relationships/image" Target="../media/image1.jpeg"/><Relationship Id="rId16" Type="http://schemas.openxmlformats.org/officeDocument/2006/relationships/slide" Target="slide40.xml"/><Relationship Id="rId20" Type="http://schemas.openxmlformats.org/officeDocument/2006/relationships/slide" Target="slide36.xml"/><Relationship Id="rId29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39.xml"/><Relationship Id="rId24" Type="http://schemas.openxmlformats.org/officeDocument/2006/relationships/slide" Target="slide53.xml"/><Relationship Id="rId5" Type="http://schemas.openxmlformats.org/officeDocument/2006/relationships/slide" Target="slide32.xml"/><Relationship Id="rId15" Type="http://schemas.openxmlformats.org/officeDocument/2006/relationships/slide" Target="slide45.xml"/><Relationship Id="rId23" Type="http://schemas.openxmlformats.org/officeDocument/2006/relationships/slide" Target="slide54.xml"/><Relationship Id="rId28" Type="http://schemas.openxmlformats.org/officeDocument/2006/relationships/slide" Target="slide55.xml"/><Relationship Id="rId10" Type="http://schemas.openxmlformats.org/officeDocument/2006/relationships/slide" Target="slide33.xml"/><Relationship Id="rId19" Type="http://schemas.openxmlformats.org/officeDocument/2006/relationships/slide" Target="slide35.xml"/><Relationship Id="rId4" Type="http://schemas.openxmlformats.org/officeDocument/2006/relationships/slide" Target="slide31.xml"/><Relationship Id="rId9" Type="http://schemas.openxmlformats.org/officeDocument/2006/relationships/slide" Target="slide34.xml"/><Relationship Id="rId14" Type="http://schemas.openxmlformats.org/officeDocument/2006/relationships/slide" Target="slide46.xml"/><Relationship Id="rId22" Type="http://schemas.openxmlformats.org/officeDocument/2006/relationships/slide" Target="slide49.xml"/><Relationship Id="rId27" Type="http://schemas.openxmlformats.org/officeDocument/2006/relationships/slide" Target="slide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slide" Target="slide58.xml"/><Relationship Id="rId12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slide" Target="slide60.xml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slide" Target="slide57.xml"/><Relationship Id="rId9" Type="http://schemas.openxmlformats.org/officeDocument/2006/relationships/slide" Target="slide59.xml"/><Relationship Id="rId1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slide" Target="slide63.xml"/><Relationship Id="rId3" Type="http://schemas.openxmlformats.org/officeDocument/2006/relationships/image" Target="../media/image25.png"/><Relationship Id="rId7" Type="http://schemas.openxmlformats.org/officeDocument/2006/relationships/slide" Target="slide66.xml"/><Relationship Id="rId12" Type="http://schemas.openxmlformats.org/officeDocument/2006/relationships/image" Target="../media/image30.gif"/><Relationship Id="rId17" Type="http://schemas.openxmlformats.org/officeDocument/2006/relationships/slide" Target="slide68.xml"/><Relationship Id="rId2" Type="http://schemas.openxmlformats.org/officeDocument/2006/relationships/image" Target="../media/image24.jpeg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slide" Target="slide64.xml"/><Relationship Id="rId5" Type="http://schemas.openxmlformats.org/officeDocument/2006/relationships/slide" Target="slide65.xml"/><Relationship Id="rId15" Type="http://schemas.openxmlformats.org/officeDocument/2006/relationships/slide" Target="slide67.xml"/><Relationship Id="rId10" Type="http://schemas.openxmlformats.org/officeDocument/2006/relationships/image" Target="../media/image29.gif"/><Relationship Id="rId4" Type="http://schemas.openxmlformats.org/officeDocument/2006/relationships/image" Target="../media/image26.gif"/><Relationship Id="rId9" Type="http://schemas.openxmlformats.org/officeDocument/2006/relationships/slide" Target="slide62.xml"/><Relationship Id="rId14" Type="http://schemas.openxmlformats.org/officeDocument/2006/relationships/image" Target="../media/image3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рской бой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29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228600" y="381000"/>
            <a:ext cx="96774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Муниципальное образовательное учреждение дополнительного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Дом детского творчества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Доволенский район Новосибирская область</a:t>
            </a:r>
            <a:endParaRPr lang="ru-RU" sz="2400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4038600"/>
            <a:ext cx="9677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Автор игры – педагог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дополнительного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Пономаренко Ольга Семеновна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2438400"/>
            <a:ext cx="9677400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Интеллектуально-познавательная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Рабочий стол\1355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39761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ross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_Stamper" pitchFamily="82" charset="-52"/>
              </a:rPr>
              <a:t>Морское</a:t>
            </a:r>
            <a:endParaRPr lang="ru-RU" sz="7200" b="1" spc="50" dirty="0">
              <a:ln w="381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_Stamper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876800"/>
            <a:ext cx="7467599" cy="1200329"/>
          </a:xfrm>
          <a:prstGeom prst="rect">
            <a:avLst/>
          </a:prstGeom>
        </p:spPr>
        <p:txBody>
          <a:bodyPr spcFirstLastPara="1">
            <a:prstTxWarp prst="textArchDown">
              <a:avLst>
                <a:gd name="adj" fmla="val 7555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381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путешествие</a:t>
            </a:r>
            <a:endParaRPr lang="ru-RU" sz="7200" b="1" cap="all" dirty="0">
              <a:ln w="38100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27" name="Picture 3" descr="C:\Documents and Settings\Админ\Рабочий стол\ani-whitebir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752600"/>
            <a:ext cx="1206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Админ\Рабочий стол\bird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4400" y="3048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1 - Call Of The S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C -0.03003 0.00902 -0.11094 0.05301 -0.17899 0.05671 C -0.2467 0.06041 -0.32795 0.04398 -0.40781 0.02222 C -0.48784 0.00046 -0.56337 -0.05996 -0.65937 -0.07431 C -0.75521 -0.08866 -0.90191 -0.05139 -0.98368 -0.06389 C -1.06545 -0.07639 -1.11458 -0.13102 -1.1493 -0.14861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0.00092 C 0.01806 -0.00417 0.07813 -0.01435 0.10747 -0.01713 C 0.13715 -0.01991 0.15712 -0.01574 0.17708 -0.01713 C 0.19705 -0.01852 0.19392 -0.0287 0.22743 -0.02523 C 0.26094 -0.02153 0.3 -0.00092 0.37847 0.0044 C 0.4566 0.00972 0.5967 -0.00949 0.69688 0.00718 C 0.79722 0.02384 0.90694 0.08588 0.97969 0.10417 C 1.05243 0.12222 1.10122 0.11273 1.13333 0.11458 " pathEditMode="relative" rAng="0" ptsTypes="aaaaaaaa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5991" marR="5991" marT="5991" marB="5991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5991" marR="5991" marT="5991" marB="5991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5991" marR="5991" marT="5991" marB="5991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5991" marR="5991" marT="5991" marB="5991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 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Админ\Рабочий стол\морской бо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663" y="0"/>
            <a:ext cx="9331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Админ\Рабочий стол\морской бой\C10-0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4038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385387">
            <a:off x="872236" y="463248"/>
            <a:ext cx="4803692" cy="1589090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olin" pitchFamily="2" charset="0"/>
              </a:rPr>
              <a:t>Конкурс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olin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114211">
            <a:off x="2483640" y="4795365"/>
            <a:ext cx="6078769" cy="1323439"/>
          </a:xfrm>
          <a:prstGeom prst="rect">
            <a:avLst/>
          </a:prstGeom>
          <a:noFill/>
        </p:spPr>
        <p:txBody>
          <a:bodyPr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olin" pitchFamily="2" charset="0"/>
              </a:rPr>
              <a:t>капитанов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olin" pitchFamily="2" charset="0"/>
            </a:endParaRPr>
          </a:p>
        </p:txBody>
      </p:sp>
      <p:pic>
        <p:nvPicPr>
          <p:cNvPr id="13" name="Picture 2" descr="C:\Documents and Settings\Админ\Рабочий стол\bird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43000"/>
            <a:ext cx="2286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\Рабочий стол\морской бо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612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 rot="20273059">
            <a:off x="104775" y="496888"/>
            <a:ext cx="2336800" cy="922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Касание частью корпуса судна другого корабля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677278">
            <a:off x="6605588" y="1987550"/>
            <a:ext cx="2166937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Закрытые сооружения на верхней палубе судна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228600"/>
            <a:ext cx="24384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Вид маневра, применяемый  в парусном флоте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514600"/>
            <a:ext cx="22098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Прибор для измерения глубины моря с борта судна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197605">
            <a:off x="2589213" y="2254250"/>
            <a:ext cx="18129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Прибор для измерения скорости судна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777229">
            <a:off x="6291263" y="387350"/>
            <a:ext cx="27400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Неправильное течение, которое возникает в месте слияния двух рек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rot="1419766">
            <a:off x="5256213" y="434975"/>
            <a:ext cx="1157287" cy="617538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Лот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 rot="20808248">
            <a:off x="333375" y="1708150"/>
            <a:ext cx="1698625" cy="7112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Аврал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28800" y="1143000"/>
            <a:ext cx="2667000" cy="7620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Надстройка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 rot="1209165">
            <a:off x="7902575" y="4622800"/>
            <a:ext cx="1185863" cy="61912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Лаг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 rot="20808248">
            <a:off x="3411538" y="3838575"/>
            <a:ext cx="1666875" cy="7112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Навал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 rot="20808248">
            <a:off x="57150" y="3903663"/>
            <a:ext cx="2241550" cy="763587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Оверштаг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 rot="20808248">
            <a:off x="4322763" y="1587500"/>
            <a:ext cx="1981200" cy="72072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Майдан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08248">
            <a:off x="6765925" y="3608388"/>
            <a:ext cx="2327275" cy="719137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Перископ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 rot="1126829">
            <a:off x="2122488" y="4538663"/>
            <a:ext cx="1803400" cy="700087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Рундук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808248">
            <a:off x="5543550" y="3444875"/>
            <a:ext cx="1552575" cy="67627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Репка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615052">
            <a:off x="4467225" y="2420938"/>
            <a:ext cx="22098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Работа на судне, в которой участвуют все члены экипажа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712105">
            <a:off x="457200" y="5181600"/>
            <a:ext cx="259080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Оптический прибор, состоящий из металлической трубы и расположенной в нем системы зеркал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10000" y="4724400"/>
            <a:ext cx="2667000" cy="181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Металлический ящик с крышкой, который устанавливают во внутренних  помещениях корабля для хранения личных вещей команды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186640">
            <a:off x="6781800" y="5160963"/>
            <a:ext cx="243840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Узел на конце каната шаровидной формы, который не позволяет ему распускаться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\Рабочий стол\морской бо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612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04775" y="496888"/>
            <a:ext cx="2181225" cy="830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Касание частью корпуса судна другого корабля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9000" y="2438400"/>
            <a:ext cx="19050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Закрытые сооружения на верхней палубе судна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228600"/>
            <a:ext cx="24384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Вид маневра, применяемый  в парусном флоте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514600"/>
            <a:ext cx="22098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Прибор для измерения глубины моря с борта судна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514600"/>
            <a:ext cx="18129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Прибор для измерения скорости судна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1263" y="387350"/>
            <a:ext cx="2740025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Неправильное течение, которое возникает в месте слияния двух рек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56213" y="434975"/>
            <a:ext cx="1157287" cy="617538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Лот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3375" y="1708150"/>
            <a:ext cx="1698625" cy="7112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Аврал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28800" y="1143000"/>
            <a:ext cx="2286000" cy="7620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 Black" pitchFamily="34" charset="0"/>
              </a:rPr>
              <a:t>Надстройка</a:t>
            </a:r>
            <a:endParaRPr lang="ru-RU" sz="1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02575" y="4622800"/>
            <a:ext cx="1185863" cy="61912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Лаг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11538" y="3838575"/>
            <a:ext cx="1666875" cy="7112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Навал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150" y="3903663"/>
            <a:ext cx="2241550" cy="763587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Оверштаг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22763" y="1587500"/>
            <a:ext cx="1981200" cy="72072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Майдан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33600" y="4572000"/>
            <a:ext cx="1803400" cy="700088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Рундук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34000" y="3886200"/>
            <a:ext cx="1552575" cy="676275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Репка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19812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Работа на судне, в которой участвуют все члены экипажа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5181600"/>
            <a:ext cx="2743200" cy="1169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</a:rPr>
              <a:t>Оптический прибор, состоящий из металлической трубы и расположенной в нем системы зеркал</a:t>
            </a:r>
            <a:endParaRPr lang="ru-RU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3800" y="5181600"/>
            <a:ext cx="26670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Металлический ящик с крышкой, который устанавливают во внутренних  помещениях корабля для хранения личных вещей команды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7000" y="5562600"/>
            <a:ext cx="2667000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Узел на конце каната шаровидной формы, который не позволяет ему распускаться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65925" y="3608388"/>
            <a:ext cx="2073275" cy="719137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Перископ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7135 -0.05578 -0.14253 -0.11111 -0.17083 -0.13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5.55556E-7 0.00023 -0.00608 -0.18496 -0.01215 -0.3692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792 C -0.22899 0.17616 -0.44219 0.30463 -0.5276 0.35602 " pathEditMode="relative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5764 C -0.05521 -0.05764 -0.42778 -0.07616 -0.80017 -0.09444 " pathEditMode="relative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3.61111E-6 0.00023 -0.22396 0.28565 -0.44775 0.571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-0.05301 C 0.02204 -0.05301 0.07968 -0.29791 0.1375 -0.54259 " pathEditMode="relative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08 0.06921 C 0.13108 0.06921 0.30903 -0.01598 0.48733 -0.100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C -4.44444E-6 0.00046 -0.12256 -0.08889 -0.24444 -0.177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1.94444E-6 2.22222E-6 0.13264 -0.05069 0.26545 -0.10116 " pathEditMode="relative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8.33333E-7 0.00023 -0.0342 0.10834 -0.06823 0.2173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8912 C -0.08333 -0.08889 -0.28958 -0.21181 -0.49583 -0.3340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882 C 0.05 0.08982 -0.00417 0.14144 -0.05834 0.1993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1018 C -0.03542 0.0088 0.09531 0.01736 0.22708 0.0245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3.33333E-6 -3.7037E-6 -0.029 0.11528 -0.05625 0.2324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2.77778E-6 0.00023 -0.22743 0.38032 -0.45452 0.76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1181 C 0.02344 -0.01065 0.35746 -0.04537 0.69271 -0.0784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0.02384 C 0.11233 0.02407 0.17275 -0.10509 0.23334 -0.234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477 C -0.025 0.02593 0.30382 -0.2125 0.63333 -0.449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C -5.55556E-7 0.00162 0.14115 -0.11135 0.28299 -0.2201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\Рабочий стол\морской бой\1200930613__22.jpg"/>
          <p:cNvPicPr>
            <a:picLocks noChangeAspect="1" noChangeArrowheads="1"/>
          </p:cNvPicPr>
          <p:nvPr/>
        </p:nvPicPr>
        <p:blipFill>
          <a:blip r:embed="rId2"/>
          <a:srcRect r="9200"/>
          <a:stretch>
            <a:fillRect/>
          </a:stretch>
        </p:blipFill>
        <p:spPr bwMode="auto">
          <a:xfrm>
            <a:off x="0" y="0"/>
            <a:ext cx="959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914400"/>
            <a:ext cx="761830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762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Stamper" pitchFamily="82" charset="-52"/>
              </a:rPr>
              <a:t>морской</a:t>
            </a:r>
            <a:endParaRPr lang="ru-RU" sz="16600" b="1" dirty="0">
              <a:ln w="7620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_Stampe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4495800"/>
            <a:ext cx="3363421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7620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Stamper" pitchFamily="82" charset="-52"/>
              </a:rPr>
              <a:t>бой</a:t>
            </a:r>
            <a:endParaRPr lang="ru-RU" sz="16600" b="1" dirty="0">
              <a:ln w="7620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_Stampe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0" y="990600"/>
          <a:ext cx="70866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228600"/>
          <a:ext cx="7010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36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36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г</a:t>
                      </a:r>
                      <a:endParaRPr lang="ru-RU" sz="36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36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1066800"/>
          <a:ext cx="60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1158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5</a:t>
                      </a:r>
                      <a:endParaRPr lang="ru-RU" sz="3200" b="1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Управляющая кнопка: справка 16">
            <a:hlinkClick r:id="rId3" action="ppaction://hlinksldjump" highlightClick="1"/>
          </p:cNvPr>
          <p:cNvSpPr/>
          <p:nvPr/>
        </p:nvSpPr>
        <p:spPr>
          <a:xfrm>
            <a:off x="1295400" y="1066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справка 17">
            <a:hlinkClick r:id="rId4" action="ppaction://hlinksldjump" highlightClick="1"/>
          </p:cNvPr>
          <p:cNvSpPr/>
          <p:nvPr/>
        </p:nvSpPr>
        <p:spPr>
          <a:xfrm>
            <a:off x="2743200" y="1066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справка 18">
            <a:hlinkClick r:id="rId5" action="ppaction://hlinksldjump" highlightClick="1"/>
          </p:cNvPr>
          <p:cNvSpPr/>
          <p:nvPr/>
        </p:nvSpPr>
        <p:spPr>
          <a:xfrm>
            <a:off x="4114800" y="1066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справка 8">
            <a:hlinkClick r:id="rId6" action="ppaction://hlinksldjump" highlightClick="1"/>
          </p:cNvPr>
          <p:cNvSpPr/>
          <p:nvPr/>
        </p:nvSpPr>
        <p:spPr>
          <a:xfrm>
            <a:off x="5562600" y="3352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справка 9">
            <a:hlinkClick r:id="rId7" action="ppaction://hlinksldjump" highlightClick="1"/>
          </p:cNvPr>
          <p:cNvSpPr/>
          <p:nvPr/>
        </p:nvSpPr>
        <p:spPr>
          <a:xfrm>
            <a:off x="5562600" y="2209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справка 10">
            <a:hlinkClick r:id="rId8" action="ppaction://hlinksldjump" highlightClick="1"/>
          </p:cNvPr>
          <p:cNvSpPr/>
          <p:nvPr/>
        </p:nvSpPr>
        <p:spPr>
          <a:xfrm>
            <a:off x="6934200" y="3352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справка 11">
            <a:hlinkClick r:id="rId9" action="ppaction://hlinksldjump" highlightClick="1"/>
          </p:cNvPr>
          <p:cNvSpPr/>
          <p:nvPr/>
        </p:nvSpPr>
        <p:spPr>
          <a:xfrm>
            <a:off x="6934200" y="1066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справка 12">
            <a:hlinkClick r:id="rId10" action="ppaction://hlinksldjump" highlightClick="1"/>
          </p:cNvPr>
          <p:cNvSpPr/>
          <p:nvPr/>
        </p:nvSpPr>
        <p:spPr>
          <a:xfrm>
            <a:off x="5562600" y="1066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справка 13">
            <a:hlinkClick r:id="rId11" action="ppaction://hlinksldjump" highlightClick="1"/>
          </p:cNvPr>
          <p:cNvSpPr/>
          <p:nvPr/>
        </p:nvSpPr>
        <p:spPr>
          <a:xfrm>
            <a:off x="6934200" y="2209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справка 14">
            <a:hlinkClick r:id="rId12" action="ppaction://hlinksldjump" highlightClick="1"/>
          </p:cNvPr>
          <p:cNvSpPr/>
          <p:nvPr/>
        </p:nvSpPr>
        <p:spPr>
          <a:xfrm>
            <a:off x="5562600" y="4495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справка 15">
            <a:hlinkClick r:id="rId13" action="ppaction://hlinksldjump" highlightClick="1"/>
          </p:cNvPr>
          <p:cNvSpPr/>
          <p:nvPr/>
        </p:nvSpPr>
        <p:spPr>
          <a:xfrm>
            <a:off x="4114800" y="4495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правляющая кнопка: справка 19">
            <a:hlinkClick r:id="rId14" action="ppaction://hlinksldjump" highlightClick="1"/>
          </p:cNvPr>
          <p:cNvSpPr/>
          <p:nvPr/>
        </p:nvSpPr>
        <p:spPr>
          <a:xfrm>
            <a:off x="2743200" y="4495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справка 20">
            <a:hlinkClick r:id="rId15" action="ppaction://hlinksldjump" highlightClick="1"/>
          </p:cNvPr>
          <p:cNvSpPr/>
          <p:nvPr/>
        </p:nvSpPr>
        <p:spPr>
          <a:xfrm>
            <a:off x="1295400" y="4495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правляющая кнопка: справка 21">
            <a:hlinkClick r:id="rId16" action="ppaction://hlinksldjump" highlightClick="1"/>
          </p:cNvPr>
          <p:cNvSpPr/>
          <p:nvPr/>
        </p:nvSpPr>
        <p:spPr>
          <a:xfrm>
            <a:off x="1295400" y="3352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справка 22">
            <a:hlinkClick r:id="rId17" action="ppaction://hlinksldjump" highlightClick="1"/>
          </p:cNvPr>
          <p:cNvSpPr/>
          <p:nvPr/>
        </p:nvSpPr>
        <p:spPr>
          <a:xfrm>
            <a:off x="2743200" y="3352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правляющая кнопка: справка 23">
            <a:hlinkClick r:id="rId18" action="ppaction://hlinksldjump" highlightClick="1"/>
          </p:cNvPr>
          <p:cNvSpPr/>
          <p:nvPr/>
        </p:nvSpPr>
        <p:spPr>
          <a:xfrm>
            <a:off x="4114800" y="3352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Управляющая кнопка: справка 24">
            <a:hlinkClick r:id="rId19" action="ppaction://hlinksldjump" highlightClick="1"/>
          </p:cNvPr>
          <p:cNvSpPr/>
          <p:nvPr/>
        </p:nvSpPr>
        <p:spPr>
          <a:xfrm>
            <a:off x="1295400" y="2209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правляющая кнопка: справка 25">
            <a:hlinkClick r:id="rId20" action="ppaction://hlinksldjump" highlightClick="1"/>
          </p:cNvPr>
          <p:cNvSpPr/>
          <p:nvPr/>
        </p:nvSpPr>
        <p:spPr>
          <a:xfrm>
            <a:off x="2743200" y="2209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справка 26">
            <a:hlinkClick r:id="rId21" action="ppaction://hlinksldjump" highlightClick="1"/>
          </p:cNvPr>
          <p:cNvSpPr/>
          <p:nvPr/>
        </p:nvSpPr>
        <p:spPr>
          <a:xfrm>
            <a:off x="4114800" y="2209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Управляющая кнопка: справка 27">
            <a:hlinkClick r:id="rId22" action="ppaction://hlinksldjump" highlightClick="1"/>
          </p:cNvPr>
          <p:cNvSpPr/>
          <p:nvPr/>
        </p:nvSpPr>
        <p:spPr>
          <a:xfrm>
            <a:off x="6934200" y="4495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правляющая кнопка: справка 28">
            <a:hlinkClick r:id="rId23" action="ppaction://hlinksldjump" highlightClick="1"/>
          </p:cNvPr>
          <p:cNvSpPr/>
          <p:nvPr/>
        </p:nvSpPr>
        <p:spPr>
          <a:xfrm>
            <a:off x="6934200" y="5638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справка 29">
            <a:hlinkClick r:id="rId24" action="ppaction://hlinksldjump" highlightClick="1"/>
          </p:cNvPr>
          <p:cNvSpPr/>
          <p:nvPr/>
        </p:nvSpPr>
        <p:spPr>
          <a:xfrm>
            <a:off x="5562600" y="5638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правляющая кнопка: справка 30">
            <a:hlinkClick r:id="rId25" action="ppaction://hlinksldjump" highlightClick="1"/>
          </p:cNvPr>
          <p:cNvSpPr/>
          <p:nvPr/>
        </p:nvSpPr>
        <p:spPr>
          <a:xfrm>
            <a:off x="4114800" y="5638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справка 31">
            <a:hlinkClick r:id="rId26" action="ppaction://hlinksldjump" highlightClick="1"/>
          </p:cNvPr>
          <p:cNvSpPr/>
          <p:nvPr/>
        </p:nvSpPr>
        <p:spPr>
          <a:xfrm>
            <a:off x="2743200" y="5638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Управляющая кнопка: справка 32">
            <a:hlinkClick r:id="rId27" action="ppaction://hlinksldjump" highlightClick="1"/>
          </p:cNvPr>
          <p:cNvSpPr/>
          <p:nvPr/>
        </p:nvSpPr>
        <p:spPr>
          <a:xfrm>
            <a:off x="1295400" y="5638800"/>
            <a:ext cx="1143000" cy="990600"/>
          </a:xfrm>
          <a:prstGeom prst="actionButtonHelp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правляющая кнопка: возврат 33">
            <a:hlinkClick r:id="rId28" action="ppaction://hlinksldjump" highlightClick="1"/>
          </p:cNvPr>
          <p:cNvSpPr/>
          <p:nvPr/>
        </p:nvSpPr>
        <p:spPr>
          <a:xfrm>
            <a:off x="8382000" y="6400800"/>
            <a:ext cx="685800" cy="228600"/>
          </a:xfrm>
          <a:prstGeom prst="actionButtonReturn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99" name="Picture 2" descr="C:\Documents and Settings\Админ\Рабочий стол\bird32.gif"/>
          <p:cNvPicPr>
            <a:picLocks noChangeAspect="1" noChangeArrowheads="1" noCrop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67600" y="-304800"/>
            <a:ext cx="18954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Админ\Рабочий стол\морской бо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663" y="0"/>
            <a:ext cx="9331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914400"/>
            <a:ext cx="9144000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atha-Modern" pitchFamily="34" charset="0"/>
              </a:rPr>
              <a:t>Кроссворд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atha-Modern" pitchFamily="34" charset="0"/>
              </a:rPr>
              <a:t>«Полный вперед!»</a:t>
            </a:r>
            <a:endParaRPr lang="ru-RU" sz="11500" b="1" dirty="0">
              <a:ln w="3810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atha-Modern" pitchFamily="34" charset="0"/>
            </a:endParaRPr>
          </a:p>
        </p:txBody>
      </p:sp>
      <p:pic>
        <p:nvPicPr>
          <p:cNvPr id="2052" name="Picture 4" descr="C:\Documents and Settings\Админ\Рабочий стол\морской бой\C10-19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3244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23 C 0.04306 -0.01805 0.08629 -0.03588 0.12986 -0.03542 C 0.17361 -0.03495 0.21615 0.00764 0.2625 0.00232 C 0.30885 -0.00278 0.35313 -0.06065 0.40764 -0.06643 C 0.46233 -0.07222 0.55799 -0.03842 0.59028 -0.0331 C 0.62257 -0.02801 0.61181 -0.03194 0.60122 -0.03542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Один из способов ведения морского боя до Х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I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Х в. Выглядел так: «Идущий в атаку корабль сближается с кораблем противника борт о борт. Команда закидывает на неприятельскую палубу крючья, перебирается на атакуемый корабль и начинает рукопашную схватку».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Назовите этот способ.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4" descr="C:\Documents and Settings\Админ\Рабочий стол\1230571109126653456rg1024_cartoon_sea_mine.svg.hi.png">
            <a:hlinkClick r:id="" action="ppaction://noaction" highlightClick="1">
              <a:snd r:embed="rId2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200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5334000"/>
            <a:ext cx="404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Century Gothic" pitchFamily="34" charset="0"/>
              </a:rPr>
              <a:t>Абордаж</a:t>
            </a:r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29600" y="60198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457200"/>
            <a:ext cx="8686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Bookman Old Style" pitchFamily="18" charset="0"/>
              </a:rPr>
              <a:t>Назовите высшее воинское звание офицерского  состава военно-морского флота, принятое в большинстве государств. В России оно впервые было установлено при Петре </a:t>
            </a:r>
            <a:r>
              <a:rPr lang="en-US" sz="3600" b="1">
                <a:solidFill>
                  <a:schemeClr val="bg1"/>
                </a:solidFill>
                <a:latin typeface="Bookman Old Style" pitchFamily="18" charset="0"/>
              </a:rPr>
              <a:t>I</a:t>
            </a:r>
            <a:r>
              <a:rPr lang="ru-RU" sz="3600" b="1">
                <a:solidFill>
                  <a:schemeClr val="bg1"/>
                </a:solidFill>
                <a:latin typeface="Bookman Old Style" pitchFamily="18" charset="0"/>
              </a:rPr>
              <a:t>, в 1699 г.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14800" y="5029200"/>
            <a:ext cx="450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Bookman Old Style" pitchFamily="18" charset="0"/>
              </a:rPr>
              <a:t>Адмирал</a:t>
            </a:r>
            <a:endParaRPr lang="ru-RU" sz="6000" b="1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685800"/>
            <a:ext cx="7772400" cy="914400"/>
          </a:xfrm>
          <a:prstGeom prst="rect">
            <a:avLst/>
          </a:prstGeom>
        </p:spPr>
        <p:txBody>
          <a:bodyPr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5715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Вы сели на мель</a:t>
            </a:r>
            <a:endParaRPr lang="ru-RU" sz="6000" b="1" spc="50" dirty="0">
              <a:ln w="57150">
                <a:solidFill>
                  <a:srgbClr val="FFFF00"/>
                </a:solidFill>
              </a:ln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Documents and Settings\Админ\Рабочий стол\морской бой\buy_piccola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2286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5410200"/>
            <a:ext cx="6254907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 хода</a:t>
            </a:r>
            <a:endParaRPr lang="ru-RU" sz="6000" b="1" spc="5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chemeClr val="bg1"/>
                </a:solidFill>
                <a:latin typeface="Bookman Old Style" pitchFamily="18" charset="0"/>
              </a:rPr>
              <a:t>Этот способ передачи информации существует с 1835 г. Изобрел его американский электротехник-любитель.  Моряки в старые времена часто пользовались им. Даже если на судне не было телеграфа или радиотелефона использовали вспышки света.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7800" y="5257800"/>
            <a:ext cx="625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Bookman Old Style" pitchFamily="18" charset="0"/>
              </a:rPr>
              <a:t>Азбука Морзе</a:t>
            </a:r>
            <a:endParaRPr lang="ru-RU" sz="6000" b="1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" descr="C:\Documents and Settings\Админ\Рабочий стол\морской бой\Безимени-1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33528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304800"/>
            <a:ext cx="8686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chemeClr val="bg1"/>
                </a:solidFill>
                <a:latin typeface="Century Schoolbook" pitchFamily="18" charset="0"/>
              </a:rPr>
              <a:t>Небольшое закрытое спортивное или туристическое судно, рассчитанное на одного или двух человек. Гребут на нем, сидя лицом к носу, отталкиваясь двухлопастным веслом поочередно, то с одного, то с другого борта. Назовите это судно.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81400" y="50292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Байдарка</a:t>
            </a:r>
            <a:endParaRPr lang="ru-RU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81000"/>
            <a:ext cx="782457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Вы подбили корабль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противника</a:t>
            </a:r>
            <a:endParaRPr lang="ru-RU" sz="5400" dirty="0">
              <a:ln w="3810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C 0.03247 -0.03704 0.06493 -0.07407 0.09826 -0.07361 C 0.1316 -0.07315 0.16354 0.00393 0.19983 0.00231 C 0.23646 0.00069 0.27691 -0.08357 0.31736 -0.08287 C 0.35781 -0.08218 0.40451 0.01157 0.44323 0.00694 C 0.48194 0.00231 0.51372 -0.10995 0.55 -0.11042 C 0.58594 -0.11088 0.63906 -0.01343 0.65868 0.00463 C 0.6783 0.02268 0.67274 0.01018 0.66736 -0.0023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457200"/>
            <a:ext cx="8686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entury Schoolbook" pitchFamily="18" charset="0"/>
              </a:rPr>
              <a:t>Как называется военный корабль второй половины Х</a:t>
            </a:r>
            <a:r>
              <a:rPr lang="en-US" sz="4400" b="1">
                <a:solidFill>
                  <a:schemeClr val="bg1"/>
                </a:solidFill>
                <a:latin typeface="Century Schoolbook" pitchFamily="18" charset="0"/>
              </a:rPr>
              <a:t>I</a:t>
            </a:r>
            <a:r>
              <a:rPr lang="ru-RU" sz="4400" b="1">
                <a:solidFill>
                  <a:schemeClr val="bg1"/>
                </a:solidFill>
                <a:latin typeface="Century Schoolbook" pitchFamily="18" charset="0"/>
              </a:rPr>
              <a:t>Х - начала ХХ вв. с мощным артиллерийским вооружением и сильной броневой защитой?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05200" y="5029200"/>
            <a:ext cx="511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Броненосец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" descr="C:\Documents and Settings\Админ\Рабочий стол\морской бой\Безимени-1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33528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3048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chemeClr val="bg1"/>
                </a:solidFill>
                <a:latin typeface="Century Schoolbook" pitchFamily="18" charset="0"/>
              </a:rPr>
              <a:t>Назовите гребное парусное военное судно, существовавшее в древности и Средние века. Впервые оно было построено в Венеции в  </a:t>
            </a:r>
            <a:r>
              <a:rPr lang="en-US" sz="3600" b="1">
                <a:solidFill>
                  <a:schemeClr val="bg1"/>
                </a:solidFill>
                <a:latin typeface="Century Schoolbook" pitchFamily="18" charset="0"/>
              </a:rPr>
              <a:t>VII</a:t>
            </a:r>
            <a:r>
              <a:rPr lang="ru-RU" sz="3600" b="1">
                <a:solidFill>
                  <a:schemeClr val="bg1"/>
                </a:solidFill>
                <a:latin typeface="Century Schoolbook" pitchFamily="18" charset="0"/>
              </a:rPr>
              <a:t> в. Корабли были названы по внешнему сходству с рыбой «галеас», которая имела такую же вытянутую форму.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81400" y="50292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Галера</a:t>
            </a:r>
            <a:endParaRPr lang="ru-RU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81000"/>
            <a:ext cx="782457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Вы подбили корабль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противника</a:t>
            </a:r>
            <a:endParaRPr lang="ru-RU" sz="5400" dirty="0">
              <a:ln w="3810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C 0.03247 -0.03704 0.06493 -0.07407 0.09826 -0.07361 C 0.1316 -0.07315 0.16354 0.00393 0.19983 0.00231 C 0.23646 0.00069 0.27691 -0.08357 0.31736 -0.08287 C 0.35781 -0.08218 0.40451 0.01157 0.44323 0.00694 C 0.48194 0.00231 0.51372 -0.10995 0.55 -0.11042 C 0.58594 -0.11088 0.63906 -0.01343 0.65868 0.00463 C 0.6783 0.02268 0.67274 0.01018 0.66736 -0.0023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686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latin typeface="Century Schoolbook" pitchFamily="18" charset="0"/>
              </a:rPr>
              <a:t>Морской флаг при  Петре</a:t>
            </a:r>
            <a:r>
              <a:rPr lang="en-US" sz="4000" b="1">
                <a:solidFill>
                  <a:schemeClr val="bg1"/>
                </a:solidFill>
                <a:latin typeface="Century Schoolbook" pitchFamily="18" charset="0"/>
              </a:rPr>
              <a:t> I</a:t>
            </a:r>
            <a:r>
              <a:rPr lang="ru-RU" sz="4000" b="1">
                <a:solidFill>
                  <a:schemeClr val="bg1"/>
                </a:solidFill>
                <a:latin typeface="Century Schoolbook" pitchFamily="18" charset="0"/>
              </a:rPr>
              <a:t> и на современном флоте называется Андреевским. Почему он получил такое название?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6179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Century Schoolbook" pitchFamily="18" charset="0"/>
              </a:rPr>
              <a:t>Святой Андрей Первозданный считается покровителем мореплавателей, ибо и сам он когда-то был рыбаком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400" b="1">
                <a:solidFill>
                  <a:schemeClr val="bg1"/>
                </a:solidFill>
                <a:latin typeface="Arial Narrow" pitchFamily="34" charset="0"/>
              </a:rPr>
              <a:t>Английский адмирал Френсис Бофорт придумал шкалу для определения балльности ветра для тогдашних военных кораблей. В ней давались указания о характере постановки парусов для каждого балла. Так, например, при 9-балльном ветре должны быть зарифлены марселя и опущены нижние паруса. Как должны действовать команды при 12-балльном ветре?</a:t>
            </a:r>
          </a:p>
        </p:txBody>
      </p:sp>
      <p:pic>
        <p:nvPicPr>
          <p:cNvPr id="3" name="Picture 4" descr="C:\Documents and Settings\Админ\Рабочий стол\1230571109126653456rg1024_cartoon_sea_mine.svg.hi.png">
            <a:hlinkClick r:id="" action="ppaction://noaction" highlightClick="1">
              <a:snd r:embed="rId2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200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9600" y="495300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Century Schoolbook" pitchFamily="18" charset="0"/>
              </a:rPr>
              <a:t>Опустить все паруса</a:t>
            </a:r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29600" y="60198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686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chemeClr val="bg1"/>
                </a:solidFill>
                <a:latin typeface="Arial Narrow" pitchFamily="34" charset="0"/>
              </a:rPr>
              <a:t>Длина этого лайнера равна длине трех городских кварталов, а якорь для него пришлось тащить по улицам Белфаста в упряжке из двадцати самых сильных лошадей.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19400" y="4876800"/>
            <a:ext cx="579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Титаник</a:t>
            </a:r>
            <a:r>
              <a:rPr lang="en-US" sz="4000" b="1">
                <a:solidFill>
                  <a:srgbClr val="FFFF00"/>
                </a:solidFill>
                <a:latin typeface="Century Schoolbook" pitchFamily="18" charset="0"/>
              </a:rPr>
              <a:t> 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96206" cy="6400800"/>
        </p:xfrm>
        <a:graphic>
          <a:graphicData uri="http://schemas.openxmlformats.org/drawingml/2006/table">
            <a:tbl>
              <a:tblPr/>
              <a:tblGrid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  <a:gridCol w="452718"/>
              </a:tblGrid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Ampir Deco" pitchFamily="2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mpir Deco" pitchFamily="2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91" marR="5991" marT="5991" marB="5991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mpir Deco" pitchFamily="2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Изящная беспалубная лодка длиной около 7-8 м, шириной более 1 м, своеобразной формы. Управляет ею один гребец, стоящий с веслом на корме, лицом по ходу движения.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19400" y="4876800"/>
            <a:ext cx="579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Гондола</a:t>
            </a:r>
            <a:r>
              <a:rPr lang="en-US" sz="4000" b="1">
                <a:solidFill>
                  <a:srgbClr val="FFFF00"/>
                </a:solidFill>
                <a:latin typeface="Century Schoolbook" pitchFamily="18" charset="0"/>
              </a:rPr>
              <a:t> 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68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cs typeface="Arial" charset="0"/>
              </a:rPr>
              <a:t>Как называется специальное помещение на корабле для приготовления пищи. Первоначально так называлась сложенная из кирпича корабельная кухонная печь.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62200" y="52578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Камбуз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762000"/>
            <a:ext cx="8686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chemeClr val="bg1"/>
                </a:solidFill>
                <a:cs typeface="Arial" charset="0"/>
              </a:rPr>
              <a:t>Как называется большое длящееся несколько дней, соревнование парусных, гребных или моторных судов.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62200" y="45720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Регата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В 1948 г. швейцарским физиком Огюстом Пикаром был впервые создан подводный аппарат, предназначенный для научного исследований больших глубин морей и океанов.</a:t>
            </a:r>
          </a:p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 Как называется этот аппарат?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0" y="50292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Батискаф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685800"/>
            <a:ext cx="7772400" cy="914400"/>
          </a:xfrm>
          <a:prstGeom prst="rect">
            <a:avLst/>
          </a:prstGeom>
        </p:spPr>
        <p:txBody>
          <a:bodyPr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5715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Вы сели на мель</a:t>
            </a:r>
            <a:endParaRPr lang="ru-RU" sz="6000" b="1" spc="50" dirty="0">
              <a:ln w="57150">
                <a:solidFill>
                  <a:srgbClr val="FFFF00"/>
                </a:solidFill>
              </a:ln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Documents and Settings\Админ\Рабочий стол\морской бой\buy_piccola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2286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5410200"/>
            <a:ext cx="6254907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 хода</a:t>
            </a:r>
            <a:endParaRPr lang="ru-RU" sz="6000" b="1" spc="5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chemeClr val="bg1"/>
                </a:solidFill>
                <a:cs typeface="Arial" charset="0"/>
              </a:rPr>
              <a:t>Назовите место стоянки судов в порту, защищенное от волн, идущих с моря, оборудованное пирсами, причалами для швартовки, ремонта и обслуживания кораблей и судов.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0" y="50292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Гавань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685800"/>
            <a:ext cx="7772400" cy="914400"/>
          </a:xfrm>
          <a:prstGeom prst="rect">
            <a:avLst/>
          </a:prstGeom>
        </p:spPr>
        <p:txBody>
          <a:bodyPr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5715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Вы сели на мель</a:t>
            </a:r>
            <a:endParaRPr lang="ru-RU" sz="6000" b="1" spc="50" dirty="0">
              <a:ln w="57150">
                <a:solidFill>
                  <a:srgbClr val="FFFF00"/>
                </a:solidFill>
              </a:ln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Documents and Settings\Админ\Рабочий стол\морской бой\buy_piccola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2286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5410200"/>
            <a:ext cx="6254907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 хода</a:t>
            </a:r>
            <a:endParaRPr lang="ru-RU" sz="6000" b="1" spc="50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bg1"/>
                </a:solidFill>
                <a:cs typeface="Arial" charset="0"/>
              </a:rPr>
              <a:t>Это судно впервые было изобретено в России в 1864 году кронштадтским купцом М. Бритневым. Он предложил сделать косовую подводную часть парохода «Пайлот» под острым углом к килю. Через некоторое время был построен второй такой же пароход «Бой». Для чего было сделано это нововведение, и какое название получило это судно.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62200" y="52578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Ледокол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" descr="C:\Documents and Settings\Админ\Рабочий стол\морской бой\Безимени-1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33528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76200"/>
            <a:ext cx="8686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Эта страна считается родиной речного судоходства. Древние судостроители первые лодки изготавливали из папируса. Предназначались они в основном для путешествий по Нилу, крупнейшей водной «магистрали» доисторических времен. Что эта за страна?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842000"/>
            <a:ext cx="746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Древний Египет</a:t>
            </a:r>
            <a:endParaRPr lang="ru-RU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81000"/>
            <a:ext cx="782457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Вы подбили корабль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3810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ast Impacted" pitchFamily="2" charset="0"/>
              </a:rPr>
              <a:t>противника</a:t>
            </a:r>
            <a:endParaRPr lang="ru-RU" sz="5400" dirty="0">
              <a:ln w="3810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C 0.03247 -0.03704 0.06493 -0.07407 0.09826 -0.07361 C 0.1316 -0.07315 0.16354 0.00393 0.19983 0.00231 C 0.23646 0.00069 0.27691 -0.08357 0.31736 -0.08287 C 0.35781 -0.08218 0.40451 0.01157 0.44323 0.00694 C 0.48194 0.00231 0.51372 -0.10995 0.55 -0.11042 C 0.58594 -0.11088 0.63906 -0.01343 0.65868 0.00463 C 0.6783 0.02268 0.67274 0.01018 0.66736 -0.0023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Как называются часы с высокой точностью хода, которые применялись для хранения времени начального меридиана, без чего невозможно определение географической долготы.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62200" y="52578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Хронометр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bg1"/>
                </a:solidFill>
                <a:cs typeface="Arial" charset="0"/>
              </a:rPr>
              <a:t>Раньше на судах часы состояли из стеклянного сосуда с расширениями по обоим концам и узким горлышком посередине. Мелкий песок пересыпался из верхней части сосуда в нижнюю. Около них стоял матрос и, переворачивая каждые полчаса эти часы, ударял в судовой колокол. Какое название получил на флоте получасовой промежуток времени?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62200" y="52578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Склянка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Первое  «потаенное судно» было построено в России при Петре </a:t>
            </a: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 в 1724 г., но из-за смерти изобретателя – крепостного крестьянина Ефима Никонова, испытания остановились. Только в 1904 г. в русском Военно-Морском флоте появилось новое «потаенное судно», под названием дельфин «Дельфин». Сейчас ни один современный флот не обходится без них. О чем идет речь?</a:t>
            </a:r>
            <a:endParaRPr lang="ru-RU" sz="3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5257800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Подводная лодка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838200"/>
            <a:ext cx="8686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«Килевая вода», что в переводе означает след на воде, остающийся за кормой идущего судна. А как моряки называют этот «след на воде»?</a:t>
            </a:r>
            <a:endParaRPr lang="ru-RU" sz="40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4" descr="C:\Documents and Settings\Админ\Рабочий стол\1230571109126653456rg1024_cartoon_sea_mine.svg.hi.png">
            <a:hlinkClick r:id="" action="ppaction://noaction" highlightClick="1">
              <a:snd r:embed="rId2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200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19400" y="5562600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entury Schoolbook" pitchFamily="18" charset="0"/>
              </a:rPr>
              <a:t>Кильватор</a:t>
            </a:r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29600" y="60198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chemeClr val="bg1"/>
                </a:solidFill>
                <a:cs typeface="Arial" charset="0"/>
              </a:rPr>
              <a:t>Морской специалист,  хорошо знающий трудные и опасные для плаванья районы. Он выходит на судне навстречу вызывающему его судну и проводит его к месту назначения наиболее безопасным путем. Как он называется?</a:t>
            </a:r>
            <a:endParaRPr lang="ru-RU" sz="3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57400" y="5410200"/>
            <a:ext cx="571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Лоцман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8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Должностное лицо на корабле. Он наблюдает за содержание корабля в порядке и чистоте, руководит всеми грузовыми работами, швартовой и обучает команду морской практике. О ком идет речь?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57400" y="5410200"/>
            <a:ext cx="571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FF00"/>
                </a:solidFill>
                <a:latin typeface="Century Schoolbook" pitchFamily="18" charset="0"/>
              </a:rPr>
              <a:t>Боцман</a:t>
            </a:r>
            <a:endParaRPr lang="ru-RU" sz="4000" b="1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685800" cy="533400"/>
          </a:xfrm>
          <a:prstGeom prst="actionButtonBeginning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Админ\Рабочий стол\морской бой\5460ed1c57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062896">
            <a:off x="1143000" y="4419600"/>
            <a:ext cx="7162800" cy="2215991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76200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kovaya Compressed" pitchFamily="34" charset="0"/>
              </a:rPr>
              <a:t>Узкое ущелье</a:t>
            </a:r>
            <a:endParaRPr lang="ru-RU" sz="13800" b="1" dirty="0">
              <a:ln w="76200">
                <a:solidFill>
                  <a:schemeClr val="bg1">
                    <a:lumMod val="9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kovaya Compressed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Админ\Рабочий стол\Korsary_map0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142" t="3333" r="3383" b="3333"/>
          <a:stretch>
            <a:fillRect/>
          </a:stretch>
        </p:blipFill>
        <p:spPr bwMode="auto">
          <a:xfrm>
            <a:off x="-152400" y="0"/>
            <a:ext cx="9391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C:\Documents and Settings\Админ\Рабочий стол\морской бой\C10-10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657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Админ\Рабочий стол\cif1.gif">
            <a:hlinkClick r:id="rId4" action="ppaction://hlinksldjump">
              <a:snd r:embed="rId5" name="click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957763"/>
            <a:ext cx="115411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Админ\Рабочий стол\cif2.gif">
            <a:hlinkClick r:id="rId7" action="ppaction://hlinksldjump">
              <a:snd r:embed="rId5" name="click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810125"/>
            <a:ext cx="9683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Админ\Рабочий стол\cif3.gif">
            <a:hlinkClick r:id="rId9" action="ppaction://hlinksldjump">
              <a:snd r:embed="rId5" name="click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3434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Админ\Рабочий стол\cif4.gif">
            <a:hlinkClick r:id="rId11" action="ppaction://hlinksldjump">
              <a:snd r:embed="rId5" name="click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47025" y="4038600"/>
            <a:ext cx="815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Documents and Settings\Админ\Рабочий стол\0_2f99f_176c750c_L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378700" y="2895600"/>
            <a:ext cx="127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C:\Documents and Settings\Админ\Рабочий стол\морской бой\Безименгогоги-1 копия.gi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28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Админ\Рабочий стол\478839295254t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 b="3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C:\Documents and Settings\Админ\Рабочий стол\cif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01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6400" y="381000"/>
            <a:ext cx="7162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Вода в этом море горько-соленая, дно многослойное, глубина- несколько километров, большое количество крупных обитателей: гигантских акул и кальмаров. Совсем как маленький океан, находящийся среди разных земель. В наше время два десятка современных государств считают это море своей родиной. Как называется это море?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 flipH="1">
            <a:off x="8534400" y="6477000"/>
            <a:ext cx="609600" cy="38100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5715000"/>
            <a:ext cx="7010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Средиземное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Админ\Рабочий стол\478839295254t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 b="3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0" y="609600"/>
            <a:ext cx="7162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Его назвали «гостеприимным»,  плывшие за Золотым руном, Аргонавты. В песне о нем поется, что оно «синее», а в жизни оно самое «серое». Это сероводородная бактерия поднимается со дна. Перебрав столько определений, мы забыли произнести главное. Море это называют ….?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 flipH="1">
            <a:off x="8534400" y="6477000"/>
            <a:ext cx="609600" cy="38100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0421" name="Picture 5" descr="C:\Documents and Settings\Админ\Рабочий стол\cif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1295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14800" y="5181600"/>
            <a:ext cx="440531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Черным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Админ\Рабочий стол\478839295254t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 b="3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0" y="609600"/>
            <a:ext cx="71628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Cambria" pitchFamily="18" charset="0"/>
              </a:rPr>
              <a:t>Укрытое льдами и туманами, это море - холодный погребок теплого Баренцева моря. Прихотливо раскинувшее свои заливы среди лесов и болот старинного русского Севера, оно в старину называлось просто «морем». А жители его побережья - поморами. Большую часть года море это покрыто льдами и смогом, отсюда и его название. А какое?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 flipH="1">
            <a:off x="8534400" y="6477000"/>
            <a:ext cx="609600" cy="38100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562600"/>
            <a:ext cx="592931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Белое море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46" name="Picture 6" descr="C:\Documents and Settings\Админ\Рабочий стол\cif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Админ\Рабочий стол\478839295254t.jpg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 b="3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0" y="609600"/>
            <a:ext cx="71628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atin typeface="+mn-lt"/>
              </a:rPr>
              <a:t>Жарко в этом море. Но самое удивительное, что на глубоком дне его в отличие от других морей еще жарче, чем на поверхности. Свое название, согласно легендам, море получило по цвету поселившихся на его коралловом мелководье водорослей. Как называется это море? 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 flipH="1">
            <a:off x="8534400" y="6477000"/>
            <a:ext cx="609600" cy="38100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410200"/>
            <a:ext cx="59293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Красное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70" name="Picture 7" descr="C:\Documents and Settings\Админ\Рабочий стол\cif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6482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7244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194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3" descr="C:\Documents and Settings\Админ\Рабочий стол\clip5084 коп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956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4" descr="C:\Documents and Settings\Админ\Рабочий стол\simbol0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838200"/>
            <a:ext cx="1447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C:\Documents and Settings\Админ\Рабочий стол\arg-3-25-trans-y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895600"/>
            <a:ext cx="1182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C:\Documents and Settings\Админ\Рабочий стол\arg-1-25-trans-y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12420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C:\Documents and Settings\Админ\Рабочий стол\arg-2-25-trans-y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2971800"/>
            <a:ext cx="1479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C:\Documents and Settings\Админ\Рабочий стол\arg-4-25-trans-y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5029200"/>
            <a:ext cx="12207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C:\Documents and Settings\Админ\Рабочий стол\arg-5-25-trans-y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14800" y="4953000"/>
            <a:ext cx="1243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C:\Documents and Settings\Админ\Рабочий стол\arg-6-25-trans-y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0400" y="5105400"/>
            <a:ext cx="1235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в начало 21">
            <a:hlinkClick r:id="rId17" action="ppaction://hlinksldjump" highlightClick="1"/>
          </p:cNvPr>
          <p:cNvSpPr/>
          <p:nvPr/>
        </p:nvSpPr>
        <p:spPr>
          <a:xfrm flipH="1">
            <a:off x="8229600" y="6400800"/>
            <a:ext cx="914400" cy="457200"/>
          </a:xfrm>
          <a:prstGeom prst="actionButtonBeginning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81200"/>
            <a:ext cx="3329758" cy="412420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81200"/>
            <a:ext cx="4070346" cy="4632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ru-RU" sz="16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,5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балла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828800"/>
            <a:ext cx="4070345" cy="4632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балла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81200"/>
            <a:ext cx="4070346" cy="412420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2,5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балла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81200"/>
            <a:ext cx="4070345" cy="4632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балла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Админ\Рабочий стол\124393092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762000"/>
            <a:ext cx="76530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Вы заработали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81200"/>
            <a:ext cx="4070345" cy="412420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3,5</a:t>
            </a: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балла</a:t>
            </a:r>
            <a:endParaRPr lang="ru-RU" sz="7200" b="1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457200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Documents and Settings\Админ\Рабочий стол\9338079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 descr="C:\Documents and Settings\Админ\Рабочий стол\морской бой\Photo 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Админ\Рабочий стол\морской бой\905f45d92e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1295400"/>
            <a:ext cx="7205820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571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 сейчас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571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подведем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571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итоги игры</a:t>
            </a:r>
            <a:endParaRPr lang="ru-RU" sz="8800" b="1" dirty="0">
              <a:ln w="571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\Рабочий стол\clip9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228600"/>
          <a:ext cx="7620000" cy="6405570"/>
        </p:xfrm>
        <a:graphic>
          <a:graphicData uri="http://schemas.openxmlformats.org/drawingml/2006/table">
            <a:tbl>
              <a:tblPr/>
              <a:tblGrid>
                <a:gridCol w="447675"/>
                <a:gridCol w="449263"/>
                <a:gridCol w="447675"/>
                <a:gridCol w="447675"/>
                <a:gridCol w="449262"/>
                <a:gridCol w="447675"/>
                <a:gridCol w="447675"/>
                <a:gridCol w="449263"/>
                <a:gridCol w="447675"/>
                <a:gridCol w="449262"/>
                <a:gridCol w="447675"/>
                <a:gridCol w="447675"/>
                <a:gridCol w="449263"/>
                <a:gridCol w="447675"/>
                <a:gridCol w="447675"/>
                <a:gridCol w="449262"/>
                <a:gridCol w="4476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991" marR="5991" marT="5991" marB="5991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991" marR="5991" marT="5991" marB="5991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pir Deco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" marR="5991" marT="5991" marB="599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pir Deco" pitchFamily="2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2608</Words>
  <PresentationFormat>Экран (4:3)</PresentationFormat>
  <Paragraphs>1762</Paragraphs>
  <Slides>69</Slides>
  <Notes>0</Notes>
  <HiddenSlides>35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0" baseType="lpstr">
      <vt:lpstr>Calibri</vt:lpstr>
      <vt:lpstr>Arial</vt:lpstr>
      <vt:lpstr>Ampir Deco</vt:lpstr>
      <vt:lpstr>Times New Roman</vt:lpstr>
      <vt:lpstr>Arial Black</vt:lpstr>
      <vt:lpstr>Century Gothic</vt:lpstr>
      <vt:lpstr>Bookman Old Style</vt:lpstr>
      <vt:lpstr>Century Schoolbook</vt:lpstr>
      <vt:lpstr>Arial Narrow</vt:lpstr>
      <vt:lpstr>Cambria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103</cp:revision>
  <dcterms:modified xsi:type="dcterms:W3CDTF">2010-01-21T17:14:25Z</dcterms:modified>
</cp:coreProperties>
</file>