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808000"/>
    <a:srgbClr val="009900"/>
    <a:srgbClr val="009999"/>
    <a:srgbClr val="0000FF"/>
    <a:srgbClr val="232891"/>
    <a:srgbClr val="6600FF"/>
    <a:srgbClr val="33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B5DAA-18A6-412E-86BE-FD368A1D6AE8}" type="datetimeFigureOut">
              <a:rPr lang="ru-RU" smtClean="0"/>
              <a:pPr/>
              <a:t>07.05.2010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B4AD0-28A0-45C9-B05F-F0049704425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4AD0-28A0-45C9-B05F-F0049704425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239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84A7580-7DC7-4EAB-A7A2-2F426FEAC7AC}" type="datetimeFigureOut">
              <a:rPr lang="ru-RU" smtClean="0"/>
              <a:pPr/>
              <a:t>07.05.2010</a:t>
            </a:fld>
            <a:endParaRPr 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endParaRPr 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E4AC0D6A-4D45-43D5-8842-637A64AD1D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A7580-7DC7-4EAB-A7A2-2F426FEAC7AC}" type="datetimeFigureOut">
              <a:rPr lang="ru-RU" smtClean="0"/>
              <a:pPr/>
              <a:t>07.05.2010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AC0D6A-4D45-43D5-8842-637A64AD1D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A7580-7DC7-4EAB-A7A2-2F426FEAC7AC}" type="datetimeFigureOut">
              <a:rPr lang="ru-RU" smtClean="0"/>
              <a:pPr/>
              <a:t>07.05.2010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AC0D6A-4D45-43D5-8842-637A64AD1D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A7580-7DC7-4EAB-A7A2-2F426FEAC7AC}" type="datetimeFigureOut">
              <a:rPr lang="ru-RU" smtClean="0"/>
              <a:pPr/>
              <a:t>07.05.2010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AC0D6A-4D45-43D5-8842-637A64AD1D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A7580-7DC7-4EAB-A7A2-2F426FEAC7AC}" type="datetimeFigureOut">
              <a:rPr lang="ru-RU" smtClean="0"/>
              <a:pPr/>
              <a:t>07.05.2010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AC0D6A-4D45-43D5-8842-637A64AD1D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A7580-7DC7-4EAB-A7A2-2F426FEAC7AC}" type="datetimeFigureOut">
              <a:rPr lang="ru-RU" smtClean="0"/>
              <a:pPr/>
              <a:t>07.05.2010</a:t>
            </a:fld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AC0D6A-4D45-43D5-8842-637A64AD1D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A7580-7DC7-4EAB-A7A2-2F426FEAC7AC}" type="datetimeFigureOut">
              <a:rPr lang="ru-RU" smtClean="0"/>
              <a:pPr/>
              <a:t>07.05.2010</a:t>
            </a:fld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AC0D6A-4D45-43D5-8842-637A64AD1D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A7580-7DC7-4EAB-A7A2-2F426FEAC7AC}" type="datetimeFigureOut">
              <a:rPr lang="ru-RU" smtClean="0"/>
              <a:pPr/>
              <a:t>07.05.2010</a:t>
            </a:fld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AC0D6A-4D45-43D5-8842-637A64AD1D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A7580-7DC7-4EAB-A7A2-2F426FEAC7AC}" type="datetimeFigureOut">
              <a:rPr lang="ru-RU" smtClean="0"/>
              <a:pPr/>
              <a:t>07.05.2010</a:t>
            </a:fld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AC0D6A-4D45-43D5-8842-637A64AD1D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A7580-7DC7-4EAB-A7A2-2F426FEAC7AC}" type="datetimeFigureOut">
              <a:rPr lang="ru-RU" smtClean="0"/>
              <a:pPr/>
              <a:t>07.05.2010</a:t>
            </a:fld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AC0D6A-4D45-43D5-8842-637A64AD1D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A7580-7DC7-4EAB-A7A2-2F426FEAC7AC}" type="datetimeFigureOut">
              <a:rPr lang="ru-RU" smtClean="0"/>
              <a:pPr/>
              <a:t>07.05.2010</a:t>
            </a:fld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AC0D6A-4D45-43D5-8842-637A64AD1D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fld id="{284A7580-7DC7-4EAB-A7A2-2F426FEAC7AC}" type="datetimeFigureOut">
              <a:rPr lang="ru-RU" smtClean="0"/>
              <a:pPr/>
              <a:t>07.05.2010</a:t>
            </a:fld>
            <a:endParaRPr lang="ru-RU"/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endParaRPr lang="ru-RU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fld id="{E4AC0D6A-4D45-43D5-8842-637A64AD1D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2888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2889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2289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89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89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89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89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89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89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89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89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2290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2290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2290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122905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2906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2907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22909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22910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22911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22912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22913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22914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22915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22916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22918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919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8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22922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22924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22925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9" y="331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22926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9" y="181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22927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22928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8" y="896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22929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5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22930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22931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1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sp>
          <p:nvSpPr>
            <p:cNvPr id="122932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14348" y="2000240"/>
            <a:ext cx="7929618" cy="2273300"/>
          </a:xfrm>
        </p:spPr>
        <p:txBody>
          <a:bodyPr/>
          <a:lstStyle/>
          <a:p>
            <a:r>
              <a:rPr lang="ru-RU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ТЕМА «Предлог как слово. Предлоги и приставки»</a:t>
            </a:r>
            <a:r>
              <a:rPr lang="ru-RU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endParaRPr lang="ru-RU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4051300"/>
            <a:ext cx="7296180" cy="2163782"/>
          </a:xfrm>
        </p:spPr>
        <p:txBody>
          <a:bodyPr/>
          <a:lstStyle/>
          <a:p>
            <a:r>
              <a:rPr lang="ru-RU" dirty="0" smtClean="0"/>
              <a:t>Русский язык 2 класс</a:t>
            </a:r>
          </a:p>
          <a:p>
            <a:r>
              <a:rPr lang="ru-RU" dirty="0" smtClean="0"/>
              <a:t>УМК «Перспективная начальная школа»</a:t>
            </a:r>
          </a:p>
          <a:p>
            <a:endParaRPr lang="ru-RU" dirty="0" smtClean="0"/>
          </a:p>
          <a:p>
            <a:r>
              <a:rPr lang="ru-RU" dirty="0" smtClean="0"/>
              <a:t>Учитель Зайцева О.Б.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071538" y="2500306"/>
            <a:ext cx="190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быстр .</a:t>
            </a:r>
            <a:r>
              <a:rPr lang="ru-RU" sz="3200" b="1" dirty="0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643306" y="2500306"/>
            <a:ext cx="1933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. </a:t>
            </a:r>
            <a:r>
              <a:rPr lang="ru-RU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кабр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.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71736" y="5429264"/>
            <a:ext cx="19192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х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. </a:t>
            </a:r>
            <a:r>
              <a:rPr lang="ru-RU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. </a:t>
            </a:r>
            <a:r>
              <a:rPr lang="ru-RU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шо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785786" y="3429000"/>
            <a:ext cx="2098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. </a:t>
            </a:r>
            <a:r>
              <a:rPr lang="ru-RU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ревня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929058" y="3500438"/>
            <a:ext cx="15430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 . </a:t>
            </a:r>
            <a:r>
              <a:rPr lang="ru-RU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ро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.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6429388" y="3429000"/>
            <a:ext cx="17399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л . пата</a:t>
            </a:r>
            <a:r>
              <a:rPr lang="ru-RU" dirty="0"/>
              <a:t> 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071538" y="4500570"/>
            <a:ext cx="1482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 . </a:t>
            </a:r>
            <a:r>
              <a:rPr lang="ru-RU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чта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3714744" y="4500570"/>
            <a:ext cx="2033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дев . </a:t>
            </a:r>
            <a:r>
              <a:rPr lang="ru-RU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чка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6715140" y="4500570"/>
            <a:ext cx="1311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 . </a:t>
            </a:r>
            <a:r>
              <a:rPr lang="ru-RU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5500694" y="5357826"/>
            <a:ext cx="18149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 . </a:t>
            </a:r>
            <a:r>
              <a:rPr lang="ru-RU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лот.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6143636" y="2500306"/>
            <a:ext cx="199285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 . </a:t>
            </a:r>
            <a:r>
              <a:rPr lang="ru-RU" sz="32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ньки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2357422" y="2500306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4000496" y="2500306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е</a:t>
            </a: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5357818" y="2500306"/>
            <a:ext cx="4333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err="1">
                <a:solidFill>
                  <a:srgbClr val="FF0000"/>
                </a:solidFill>
              </a:rPr>
              <a:t>ь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6715140" y="2500306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1214414" y="342900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е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6858016" y="342900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4357686" y="3500438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4572000" y="450057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2928926" y="5429264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3714744" y="5429264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5857884" y="5357826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6929454" y="5357826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о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1500166" y="450057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е</a:t>
            </a:r>
          </a:p>
        </p:txBody>
      </p: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5429256" y="3500438"/>
            <a:ext cx="3857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err="1">
                <a:solidFill>
                  <a:srgbClr val="FF0000"/>
                </a:solidFill>
              </a:rPr>
              <a:t>з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7286644" y="4500570"/>
            <a:ext cx="420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</a:rPr>
              <a:t>я</a:t>
            </a:r>
          </a:p>
        </p:txBody>
      </p:sp>
      <p:sp>
        <p:nvSpPr>
          <p:cNvPr id="31" name="WordArt 32"/>
          <p:cNvSpPr>
            <a:spLocks noChangeArrowheads="1" noChangeShapeType="1" noTextEdit="1"/>
          </p:cNvSpPr>
          <p:nvPr/>
        </p:nvSpPr>
        <p:spPr bwMode="auto">
          <a:xfrm>
            <a:off x="785786" y="642918"/>
            <a:ext cx="6786610" cy="1143008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475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ru-RU" sz="7200" b="1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СЛОВАРНЫЕ СЛОВА</a:t>
            </a:r>
            <a:endParaRPr lang="ru-RU" sz="7200" b="1" kern="1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j0438605[1].jpg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857375" y="0"/>
            <a:ext cx="5486400" cy="68580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2910" y="214290"/>
            <a:ext cx="6629408" cy="804862"/>
          </a:xfrm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ru-RU" sz="36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Шагаешь – впереди лежит                                   Оглянешься – домой бежит</a:t>
            </a:r>
            <a:endParaRPr lang="ru-RU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5720" y="357166"/>
            <a:ext cx="850109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rgbClr val="00206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ТОЛКОВЫЙ СЛОВАРЬ</a:t>
            </a:r>
          </a:p>
          <a:p>
            <a:pPr algn="ctr"/>
            <a:endParaRPr lang="ru-RU" sz="2000" b="1" spc="200" dirty="0" smtClean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rgbClr val="00206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ru-RU" sz="3200" dirty="0" smtClean="0"/>
              <a:t>ДОРОГА – узкая полоска земли, по которой движутся машины, идут люди.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2428868"/>
            <a:ext cx="8286808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 истокам этого слова</a:t>
            </a:r>
          </a:p>
          <a:p>
            <a:pPr algn="ctr"/>
            <a:endParaRPr lang="ru-RU" sz="12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just"/>
            <a:r>
              <a:rPr lang="ru-RU" sz="2800" dirty="0" smtClean="0"/>
              <a:t>Чтобы проложить дорогу, нужно расчистить полоску земли от деревьев, кустарников, дерна. Поэтому слово ДОРОГА образовалось от ДОРГ, ДЁРГАТЬ - «Продранное в лесу пространство, полоска земли, с которой выкорчеван лес»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57224" y="2428868"/>
            <a:ext cx="17573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C0099"/>
                </a:solidFill>
              </a:rPr>
              <a:t>собака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786446" y="2357430"/>
            <a:ext cx="15954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C0099"/>
                </a:solidFill>
              </a:rPr>
              <a:t>будка</a:t>
            </a:r>
          </a:p>
        </p:txBody>
      </p:sp>
      <p:pic>
        <p:nvPicPr>
          <p:cNvPr id="10" name="Picture 2" descr="hom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214290"/>
            <a:ext cx="2486012" cy="2486012"/>
          </a:xfrm>
          <a:prstGeom prst="rect">
            <a:avLst/>
          </a:prstGeom>
          <a:noFill/>
        </p:spPr>
      </p:pic>
      <p:pic>
        <p:nvPicPr>
          <p:cNvPr id="11" name="Picture 3" descr="lvsm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1857364"/>
            <a:ext cx="1077713" cy="1163666"/>
          </a:xfrm>
          <a:prstGeom prst="rect">
            <a:avLst/>
          </a:prstGeom>
          <a:noFill/>
        </p:spPr>
      </p:pic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642910" y="4500570"/>
            <a:ext cx="75409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5400" dirty="0">
                <a:solidFill>
                  <a:srgbClr val="3333CC"/>
                </a:solidFill>
              </a:rPr>
              <a:t>собака   около  будки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3933819" y="5751513"/>
            <a:ext cx="1278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V="1">
            <a:off x="5143504" y="5332103"/>
            <a:ext cx="1000131" cy="45719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4071934" y="4286256"/>
            <a:ext cx="7858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3200" dirty="0" err="1">
                <a:solidFill>
                  <a:srgbClr val="FF0000"/>
                </a:solidFill>
              </a:rPr>
              <a:t>пр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4" grpId="0" animBg="1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1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15" y="1333510"/>
            <a:ext cx="2368490" cy="2964665"/>
          </a:xfrm>
          <a:prstGeom prst="rect">
            <a:avLst/>
          </a:prstGeom>
          <a:noFill/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85814" y="571512"/>
            <a:ext cx="25288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chemeClr val="accent2"/>
                </a:solidFill>
              </a:rPr>
              <a:t>девочка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143636" y="500042"/>
            <a:ext cx="164307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chemeClr val="accent2"/>
                </a:solidFill>
              </a:rPr>
              <a:t>заяц</a:t>
            </a:r>
          </a:p>
        </p:txBody>
      </p:sp>
      <p:grpSp>
        <p:nvGrpSpPr>
          <p:cNvPr id="12" name="Group 7"/>
          <p:cNvGrpSpPr>
            <a:grpSpLocks/>
          </p:cNvGrpSpPr>
          <p:nvPr/>
        </p:nvGrpSpPr>
        <p:grpSpPr bwMode="auto">
          <a:xfrm>
            <a:off x="1428731" y="5214950"/>
            <a:ext cx="6129338" cy="830263"/>
            <a:chOff x="-219" y="2400"/>
            <a:chExt cx="3861" cy="523"/>
          </a:xfrm>
        </p:grpSpPr>
        <p:sp>
          <p:nvSpPr>
            <p:cNvPr id="13" name="Text Box 3"/>
            <p:cNvSpPr txBox="1">
              <a:spLocks noChangeArrowheads="1"/>
            </p:cNvSpPr>
            <p:nvPr/>
          </p:nvSpPr>
          <p:spPr bwMode="auto">
            <a:xfrm>
              <a:off x="-219" y="2400"/>
              <a:ext cx="2747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000" b="1" dirty="0">
                  <a:solidFill>
                    <a:schemeClr val="accent2"/>
                  </a:solidFill>
                </a:rPr>
                <a:t>    </a:t>
              </a:r>
              <a:r>
                <a:rPr lang="ru-RU" sz="4800" b="1" dirty="0">
                  <a:solidFill>
                    <a:schemeClr val="accent2"/>
                  </a:solidFill>
                </a:rPr>
                <a:t>у  </a:t>
              </a:r>
              <a:r>
                <a:rPr lang="ru-RU" sz="4800" b="1" dirty="0" smtClean="0">
                  <a:solidFill>
                    <a:schemeClr val="accent2"/>
                  </a:solidFill>
                </a:rPr>
                <a:t>девочки</a:t>
              </a:r>
              <a:endParaRPr lang="ru-RU" sz="4800" b="1" dirty="0">
                <a:solidFill>
                  <a:schemeClr val="accent2"/>
                </a:solidFill>
              </a:endParaRPr>
            </a:p>
          </p:txBody>
        </p:sp>
        <p:sp>
          <p:nvSpPr>
            <p:cNvPr id="14" name="Text Box 4"/>
            <p:cNvSpPr txBox="1">
              <a:spLocks noChangeArrowheads="1"/>
            </p:cNvSpPr>
            <p:nvPr/>
          </p:nvSpPr>
          <p:spPr bwMode="auto">
            <a:xfrm>
              <a:off x="2661" y="2400"/>
              <a:ext cx="981" cy="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800" b="1">
                  <a:solidFill>
                    <a:schemeClr val="accent2"/>
                  </a:solidFill>
                </a:rPr>
                <a:t>заяц</a:t>
              </a:r>
            </a:p>
          </p:txBody>
        </p:sp>
      </p:grpSp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2928926" y="6072206"/>
            <a:ext cx="457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214546" y="4857760"/>
            <a:ext cx="6302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dirty="0" err="1">
                <a:solidFill>
                  <a:srgbClr val="FF0000"/>
                </a:solidFill>
              </a:rPr>
              <a:t>пр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5" grpId="0" animBg="1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AT_3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785794"/>
            <a:ext cx="3581400" cy="3200400"/>
          </a:xfrm>
          <a:prstGeom prst="rect">
            <a:avLst/>
          </a:prstGeom>
          <a:noFill/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500826" y="785794"/>
            <a:ext cx="996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 dirty="0" smtClean="0"/>
              <a:t>кот</a:t>
            </a:r>
            <a:endParaRPr lang="ru-RU" sz="4000" b="1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785786" y="714356"/>
            <a:ext cx="16525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 dirty="0"/>
              <a:t>забор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28794" y="4929198"/>
            <a:ext cx="60007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кот на заборе </a:t>
            </a:r>
            <a:endParaRPr lang="ru-RU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bg2">
                  <a:lumMod val="50000"/>
                </a:schemeClr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929058" y="4643446"/>
            <a:ext cx="6302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dirty="0" err="1">
                <a:solidFill>
                  <a:srgbClr val="FF0000"/>
                </a:solidFill>
              </a:rPr>
              <a:t>пр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4643438" y="5857892"/>
            <a:ext cx="457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857232"/>
            <a:ext cx="2895600" cy="3505200"/>
          </a:xfrm>
          <a:prstGeom prst="rect">
            <a:avLst/>
          </a:prstGeom>
          <a:noFill/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714348" y="1214422"/>
            <a:ext cx="19018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8000"/>
                </a:solidFill>
              </a:rPr>
              <a:t>цветы</a:t>
            </a:r>
            <a:r>
              <a:rPr lang="ru-RU" dirty="0"/>
              <a:t>  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429388" y="1214422"/>
            <a:ext cx="13144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008000"/>
                </a:solidFill>
              </a:rPr>
              <a:t>ваза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14546" y="5072074"/>
            <a:ext cx="542007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smtClean="0">
                <a:solidFill>
                  <a:srgbClr val="008000"/>
                </a:solidFill>
              </a:rPr>
              <a:t> </a:t>
            </a:r>
            <a:r>
              <a:rPr lang="ru-RU" sz="6000" b="1" smtClean="0">
                <a:solidFill>
                  <a:srgbClr val="00B05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 вазе цветы</a:t>
            </a:r>
            <a:endParaRPr lang="ru-RU" sz="6000" dirty="0">
              <a:solidFill>
                <a:srgbClr val="00B05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00298" y="4857760"/>
            <a:ext cx="6703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err="1" smtClean="0">
                <a:solidFill>
                  <a:srgbClr val="FF0000"/>
                </a:solidFill>
              </a:rPr>
              <a:t>пр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000364" y="6143644"/>
            <a:ext cx="457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nikblo.ru/ASV/asn0000015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285728"/>
            <a:ext cx="7968000" cy="5976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500034" y="357166"/>
            <a:ext cx="74295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 зелёной хрупкой ножке</a:t>
            </a:r>
          </a:p>
          <a:p>
            <a:r>
              <a:rPr lang="ru-RU" sz="40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Вырос шарик у дорожки.</a:t>
            </a:r>
            <a:endParaRPr lang="ru-RU" sz="40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14414" y="1000108"/>
            <a:ext cx="650085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</a:rPr>
              <a:t>До </a:t>
            </a:r>
            <a:r>
              <a:rPr lang="ru-RU" sz="4000" b="1" dirty="0" smtClean="0"/>
              <a:t>бежать </a:t>
            </a:r>
            <a:r>
              <a:rPr lang="ru-RU" sz="4000" b="1" dirty="0" smtClean="0">
                <a:solidFill>
                  <a:srgbClr val="7030A0"/>
                </a:solidFill>
              </a:rPr>
              <a:t>до</a:t>
            </a:r>
            <a:r>
              <a:rPr lang="ru-RU" sz="4000" b="1" dirty="0" smtClean="0"/>
              <a:t> аптеки</a:t>
            </a:r>
          </a:p>
          <a:p>
            <a:endParaRPr lang="ru-RU" sz="4000" b="1" dirty="0" smtClean="0"/>
          </a:p>
          <a:p>
            <a:r>
              <a:rPr lang="ru-RU" sz="4000" b="1" dirty="0" smtClean="0">
                <a:solidFill>
                  <a:srgbClr val="0070C0"/>
                </a:solidFill>
              </a:rPr>
              <a:t>За</a:t>
            </a:r>
            <a:r>
              <a:rPr lang="ru-RU" sz="4000" b="1" dirty="0" smtClean="0"/>
              <a:t> бежать </a:t>
            </a:r>
            <a:r>
              <a:rPr lang="ru-RU" sz="4000" b="1" dirty="0" smtClean="0">
                <a:solidFill>
                  <a:srgbClr val="0070C0"/>
                </a:solidFill>
              </a:rPr>
              <a:t>за</a:t>
            </a:r>
            <a:r>
              <a:rPr lang="ru-RU" sz="4000" b="1" dirty="0" smtClean="0"/>
              <a:t> лекарством</a:t>
            </a:r>
          </a:p>
          <a:p>
            <a:endParaRPr lang="ru-RU" sz="4000" b="1" dirty="0" smtClean="0"/>
          </a:p>
          <a:p>
            <a:r>
              <a:rPr lang="ru-RU" sz="4000" b="1" dirty="0" smtClean="0">
                <a:solidFill>
                  <a:srgbClr val="00B050"/>
                </a:solidFill>
              </a:rPr>
              <a:t>На</a:t>
            </a:r>
            <a:r>
              <a:rPr lang="ru-RU" sz="4000" b="1" dirty="0" smtClean="0"/>
              <a:t> рисовать </a:t>
            </a:r>
            <a:r>
              <a:rPr lang="ru-RU" sz="4000" b="1" dirty="0" smtClean="0">
                <a:solidFill>
                  <a:srgbClr val="00B050"/>
                </a:solidFill>
              </a:rPr>
              <a:t>на </a:t>
            </a:r>
            <a:r>
              <a:rPr lang="ru-RU" sz="4000" b="1" dirty="0" smtClean="0"/>
              <a:t>бумаге</a:t>
            </a:r>
            <a:endParaRPr lang="ru-RU" sz="4000" b="1"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4143375"/>
            <a:ext cx="189547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CanDown">
              <a:avLst/>
            </a:prstTxWarp>
          </a:bodyPr>
          <a:lstStyle/>
          <a:p>
            <a:r>
              <a:rPr lang="ru-RU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 А П О М Н И  </a:t>
            </a:r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!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Приставка </a:t>
            </a:r>
            <a:r>
              <a:rPr lang="ru-RU" dirty="0" smtClean="0"/>
              <a:t>– часть слова. Приставки пишем </a:t>
            </a:r>
            <a:r>
              <a:rPr lang="ru-RU" b="1" dirty="0" smtClean="0">
                <a:solidFill>
                  <a:srgbClr val="C00000"/>
                </a:solidFill>
              </a:rPr>
              <a:t>СЛИТНО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r>
              <a:rPr lang="ru-RU" b="1" dirty="0" smtClean="0"/>
              <a:t>Предлог</a:t>
            </a:r>
            <a:r>
              <a:rPr lang="ru-RU" dirty="0" smtClean="0"/>
              <a:t>- отдельное слово. Предлоги со словами пишутся </a:t>
            </a:r>
            <a:r>
              <a:rPr lang="ru-RU" b="1" dirty="0" smtClean="0">
                <a:solidFill>
                  <a:srgbClr val="C00000"/>
                </a:solidFill>
              </a:rPr>
              <a:t>РАЗДЕЛЬНО</a:t>
            </a:r>
            <a:r>
              <a:rPr lang="ru-RU" b="1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142976" y="1643050"/>
            <a:ext cx="7696200" cy="365760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Прозвенел и смолк звонок,</a:t>
            </a:r>
          </a:p>
          <a:p>
            <a:pPr algn="ctr">
              <a:buNone/>
            </a:pPr>
            <a:r>
              <a:rPr lang="ru-RU" dirty="0" smtClean="0"/>
              <a:t>Начинаем мы урок.</a:t>
            </a:r>
          </a:p>
          <a:p>
            <a:pPr algn="ctr">
              <a:buNone/>
            </a:pPr>
            <a:r>
              <a:rPr lang="ru-RU" dirty="0" smtClean="0"/>
              <a:t>Улыбнулись, подтянулись,</a:t>
            </a:r>
          </a:p>
          <a:p>
            <a:pPr algn="ctr">
              <a:buNone/>
            </a:pPr>
            <a:r>
              <a:rPr lang="ru-RU" dirty="0" smtClean="0"/>
              <a:t>Друг на друга посмотрели…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И спокойно, тихо сели.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1857375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04800" y="2438400"/>
            <a:ext cx="852188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dirty="0"/>
              <a:t>Коля </a:t>
            </a:r>
            <a:r>
              <a:rPr lang="ru-RU" sz="4400" b="1" dirty="0" smtClean="0"/>
              <a:t> </a:t>
            </a:r>
            <a:r>
              <a:rPr lang="ru-RU" sz="4400" b="1" dirty="0">
                <a:solidFill>
                  <a:srgbClr val="CC0099"/>
                </a:solidFill>
              </a:rPr>
              <a:t>за</a:t>
            </a:r>
            <a:r>
              <a:rPr lang="ru-RU" sz="4400" b="1" dirty="0"/>
              <a:t>шёл </a:t>
            </a:r>
            <a:r>
              <a:rPr lang="ru-RU" sz="4400" b="1" dirty="0" smtClean="0"/>
              <a:t> </a:t>
            </a:r>
            <a:r>
              <a:rPr lang="ru-RU" sz="4400" b="1" dirty="0">
                <a:solidFill>
                  <a:srgbClr val="CC0099"/>
                </a:solidFill>
              </a:rPr>
              <a:t>за</a:t>
            </a:r>
            <a:r>
              <a:rPr lang="ru-RU" sz="4400" b="1" dirty="0"/>
              <a:t> </a:t>
            </a:r>
            <a:r>
              <a:rPr lang="ru-RU" sz="4400" b="1" dirty="0" smtClean="0"/>
              <a:t> </a:t>
            </a:r>
            <a:r>
              <a:rPr lang="ru-RU" sz="4400" b="1" dirty="0"/>
              <a:t>товарищем.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 rot="5250627">
            <a:off x="2650332" y="1327943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>
              <a:sym typeface="Wingdings 3" pitchFamily="18" charset="2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965325" y="1865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2215162" y="2357440"/>
            <a:ext cx="609792" cy="385763"/>
            <a:chOff x="1203" y="1245"/>
            <a:chExt cx="384" cy="243"/>
          </a:xfrm>
        </p:grpSpPr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1203" y="1245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1584" y="1248"/>
              <a:ext cx="1" cy="24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889125" y="950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5029200" y="3124200"/>
            <a:ext cx="457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041525" y="4684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grpSp>
        <p:nvGrpSpPr>
          <p:cNvPr id="13" name="Group 13"/>
          <p:cNvGrpSpPr>
            <a:grpSpLocks/>
          </p:cNvGrpSpPr>
          <p:nvPr/>
        </p:nvGrpSpPr>
        <p:grpSpPr bwMode="auto">
          <a:xfrm rot="11087040">
            <a:off x="3657600" y="1219200"/>
            <a:ext cx="2971800" cy="1295400"/>
            <a:chOff x="1536" y="3024"/>
            <a:chExt cx="336" cy="288"/>
          </a:xfrm>
        </p:grpSpPr>
        <p:cxnSp>
          <p:nvCxnSpPr>
            <p:cNvPr id="14" name="AutoShape 11"/>
            <p:cNvCxnSpPr>
              <a:cxnSpLocks noChangeShapeType="1"/>
            </p:cNvCxnSpPr>
            <p:nvPr/>
          </p:nvCxnSpPr>
          <p:spPr bwMode="auto">
            <a:xfrm flipV="1">
              <a:off x="1536" y="3024"/>
              <a:ext cx="144" cy="288"/>
            </a:xfrm>
            <a:prstGeom prst="straightConnector1">
              <a:avLst/>
            </a:prstGeom>
            <a:noFill/>
            <a:ln w="76200">
              <a:pattFill prst="sphere">
                <a:fgClr>
                  <a:srgbClr val="FF0000"/>
                </a:fgClr>
                <a:bgClr>
                  <a:srgbClr val="FFFFFF"/>
                </a:bgClr>
              </a:pattFill>
              <a:round/>
              <a:headEnd/>
              <a:tailEnd/>
            </a:ln>
            <a:effectLst/>
          </p:spPr>
        </p:cxn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>
              <a:off x="1680" y="3024"/>
              <a:ext cx="192" cy="240"/>
            </a:xfrm>
            <a:prstGeom prst="line">
              <a:avLst/>
            </a:prstGeom>
            <a:noFill/>
            <a:ln w="76200">
              <a:pattFill prst="sphere">
                <a:fgClr>
                  <a:srgbClr val="FF0000"/>
                </a:fgClr>
                <a:bgClr>
                  <a:srgbClr val="FFFFFF"/>
                </a:bgClr>
              </a:patt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4572000" y="990600"/>
            <a:ext cx="1828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ush Script MT" pitchFamily="66" charset="0"/>
              </a:rPr>
              <a:t>своим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4191000" y="990600"/>
            <a:ext cx="2171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ush Script MT" pitchFamily="66" charset="0"/>
              </a:rPr>
              <a:t>лучшим</a:t>
            </a:r>
          </a:p>
        </p:txBody>
      </p:sp>
      <p:pic>
        <p:nvPicPr>
          <p:cNvPr id="18" name="Picture 16" descr="spo-boy_sportin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828800" y="4343400"/>
            <a:ext cx="2819400" cy="1752600"/>
          </a:xfrm>
          <a:prstGeom prst="rect">
            <a:avLst/>
          </a:prstGeom>
          <a:noFill/>
        </p:spPr>
      </p:pic>
      <p:pic>
        <p:nvPicPr>
          <p:cNvPr id="19" name="Picture 17" descr="peo-backflip_dud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3657600"/>
            <a:ext cx="2971800" cy="2895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400"/>
                            </p:stCondLst>
                            <p:childTnLst>
                              <p:par>
                                <p:cTn id="36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5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 animBg="1"/>
      <p:bldP spid="16" grpId="0"/>
      <p:bldP spid="16" grpId="1"/>
      <p:bldP spid="16" grpId="2"/>
      <p:bldP spid="17" grpId="0"/>
      <p:bldP spid="17" grpId="1"/>
      <p:bldP spid="17" grpId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990584"/>
          </a:xfrm>
        </p:spPr>
        <p:txBody>
          <a:bodyPr/>
          <a:lstStyle/>
          <a:p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КАК  НАПИСАТЬ ?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2000240"/>
            <a:ext cx="8114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До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857356" y="2000240"/>
            <a:ext cx="17027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/>
              <a:t>бежать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1868" y="2000240"/>
            <a:ext cx="24833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до</a:t>
            </a:r>
            <a:r>
              <a:rPr lang="ru-RU" sz="3600" b="1" dirty="0" smtClean="0"/>
              <a:t> аптеки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2976" y="2000240"/>
            <a:ext cx="2329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До</a:t>
            </a:r>
            <a:r>
              <a:rPr lang="ru-RU" sz="3600" b="1" dirty="0" smtClean="0"/>
              <a:t>бежать</a:t>
            </a:r>
            <a:endParaRPr lang="ru-RU" sz="3600" dirty="0"/>
          </a:p>
        </p:txBody>
      </p: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1214414" y="1928802"/>
            <a:ext cx="609792" cy="385763"/>
            <a:chOff x="1203" y="1245"/>
            <a:chExt cx="384" cy="243"/>
          </a:xfrm>
        </p:grpSpPr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1203" y="1245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1584" y="1248"/>
              <a:ext cx="1" cy="24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4071934" y="2571744"/>
            <a:ext cx="457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2" name="Group 13"/>
          <p:cNvGrpSpPr>
            <a:grpSpLocks/>
          </p:cNvGrpSpPr>
          <p:nvPr/>
        </p:nvGrpSpPr>
        <p:grpSpPr bwMode="auto">
          <a:xfrm rot="11087040">
            <a:off x="3732503" y="1754080"/>
            <a:ext cx="968911" cy="466334"/>
            <a:chOff x="1536" y="3024"/>
            <a:chExt cx="336" cy="288"/>
          </a:xfrm>
        </p:grpSpPr>
        <p:cxnSp>
          <p:nvCxnSpPr>
            <p:cNvPr id="13" name="AutoShape 11"/>
            <p:cNvCxnSpPr>
              <a:cxnSpLocks noChangeShapeType="1"/>
            </p:cNvCxnSpPr>
            <p:nvPr/>
          </p:nvCxnSpPr>
          <p:spPr bwMode="auto">
            <a:xfrm flipV="1">
              <a:off x="1536" y="3024"/>
              <a:ext cx="144" cy="288"/>
            </a:xfrm>
            <a:prstGeom prst="straightConnector1">
              <a:avLst/>
            </a:prstGeom>
            <a:noFill/>
            <a:ln w="76200">
              <a:pattFill prst="sphere">
                <a:fgClr>
                  <a:srgbClr val="FF0000"/>
                </a:fgClr>
                <a:bgClr>
                  <a:srgbClr val="FFFFFF"/>
                </a:bgClr>
              </a:pattFill>
              <a:round/>
              <a:headEnd/>
              <a:tailEnd/>
            </a:ln>
            <a:effectLst/>
          </p:spPr>
        </p:cxn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1680" y="3024"/>
              <a:ext cx="192" cy="240"/>
            </a:xfrm>
            <a:prstGeom prst="line">
              <a:avLst/>
            </a:prstGeom>
            <a:noFill/>
            <a:ln w="76200">
              <a:pattFill prst="sphere">
                <a:fgClr>
                  <a:srgbClr val="FF0000"/>
                </a:fgClr>
                <a:bgClr>
                  <a:srgbClr val="FFFFFF"/>
                </a:bgClr>
              </a:patt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071934" y="1071546"/>
            <a:ext cx="3106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C00000"/>
                </a:solidFill>
              </a:rPr>
              <a:t>!</a:t>
            </a: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28662" y="4857760"/>
            <a:ext cx="7954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B050"/>
                </a:solidFill>
              </a:rPr>
              <a:t>На</a:t>
            </a:r>
            <a:endParaRPr lang="ru-RU" sz="36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857356" y="4857760"/>
            <a:ext cx="21691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/>
              <a:t>рисовать</a:t>
            </a:r>
            <a:endParaRPr lang="ru-RU" sz="36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143372" y="4857760"/>
            <a:ext cx="24673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B050"/>
                </a:solidFill>
              </a:rPr>
              <a:t>на </a:t>
            </a:r>
            <a:r>
              <a:rPr lang="ru-RU" sz="3600" b="1" dirty="0" smtClean="0"/>
              <a:t>бумаге</a:t>
            </a:r>
            <a:endParaRPr lang="ru-RU" sz="36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000100" y="3571876"/>
            <a:ext cx="7184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За</a:t>
            </a:r>
            <a:endParaRPr lang="ru-RU" sz="36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785918" y="3571876"/>
            <a:ext cx="17027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/>
              <a:t>бежать</a:t>
            </a:r>
            <a:endParaRPr lang="ru-RU" sz="36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714744" y="3571876"/>
            <a:ext cx="34323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за</a:t>
            </a:r>
            <a:r>
              <a:rPr lang="ru-RU" sz="3600" b="1" dirty="0" smtClean="0"/>
              <a:t> лекарством</a:t>
            </a:r>
            <a:endParaRPr lang="ru-RU" sz="36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142976" y="3571876"/>
            <a:ext cx="22365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За</a:t>
            </a:r>
            <a:r>
              <a:rPr lang="ru-RU" sz="3600" b="1" dirty="0" smtClean="0"/>
              <a:t>бежать</a:t>
            </a:r>
            <a:endParaRPr lang="ru-RU" sz="3600" dirty="0"/>
          </a:p>
        </p:txBody>
      </p:sp>
      <p:grpSp>
        <p:nvGrpSpPr>
          <p:cNvPr id="23" name="Group 5"/>
          <p:cNvGrpSpPr>
            <a:grpSpLocks/>
          </p:cNvGrpSpPr>
          <p:nvPr/>
        </p:nvGrpSpPr>
        <p:grpSpPr bwMode="auto">
          <a:xfrm>
            <a:off x="1142976" y="3500438"/>
            <a:ext cx="609792" cy="385763"/>
            <a:chOff x="1203" y="1245"/>
            <a:chExt cx="384" cy="243"/>
          </a:xfrm>
        </p:grpSpPr>
        <p:sp>
          <p:nvSpPr>
            <p:cNvPr id="24" name="Line 6"/>
            <p:cNvSpPr>
              <a:spLocks noChangeShapeType="1"/>
            </p:cNvSpPr>
            <p:nvPr/>
          </p:nvSpPr>
          <p:spPr bwMode="auto">
            <a:xfrm>
              <a:off x="1203" y="1245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Line 7"/>
            <p:cNvSpPr>
              <a:spLocks noChangeShapeType="1"/>
            </p:cNvSpPr>
            <p:nvPr/>
          </p:nvSpPr>
          <p:spPr bwMode="auto">
            <a:xfrm>
              <a:off x="1584" y="1248"/>
              <a:ext cx="1" cy="24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6" name="Line 9"/>
          <p:cNvSpPr>
            <a:spLocks noChangeShapeType="1"/>
          </p:cNvSpPr>
          <p:nvPr/>
        </p:nvSpPr>
        <p:spPr bwMode="auto">
          <a:xfrm>
            <a:off x="4143372" y="4214818"/>
            <a:ext cx="457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7" name="Group 13"/>
          <p:cNvGrpSpPr>
            <a:grpSpLocks/>
          </p:cNvGrpSpPr>
          <p:nvPr/>
        </p:nvGrpSpPr>
        <p:grpSpPr bwMode="auto">
          <a:xfrm rot="11087040">
            <a:off x="3846802" y="3325714"/>
            <a:ext cx="968911" cy="466334"/>
            <a:chOff x="1536" y="3024"/>
            <a:chExt cx="336" cy="288"/>
          </a:xfrm>
        </p:grpSpPr>
        <p:cxnSp>
          <p:nvCxnSpPr>
            <p:cNvPr id="28" name="AutoShape 11"/>
            <p:cNvCxnSpPr>
              <a:cxnSpLocks noChangeShapeType="1"/>
            </p:cNvCxnSpPr>
            <p:nvPr/>
          </p:nvCxnSpPr>
          <p:spPr bwMode="auto">
            <a:xfrm flipV="1">
              <a:off x="1536" y="3024"/>
              <a:ext cx="144" cy="288"/>
            </a:xfrm>
            <a:prstGeom prst="straightConnector1">
              <a:avLst/>
            </a:prstGeom>
            <a:noFill/>
            <a:ln w="76200">
              <a:pattFill prst="sphere">
                <a:fgClr>
                  <a:srgbClr val="FF0000"/>
                </a:fgClr>
                <a:bgClr>
                  <a:srgbClr val="FFFFFF"/>
                </a:bgClr>
              </a:pattFill>
              <a:round/>
              <a:headEnd/>
              <a:tailEnd/>
            </a:ln>
            <a:effectLst/>
          </p:spPr>
        </p:cxnSp>
        <p:sp>
          <p:nvSpPr>
            <p:cNvPr id="29" name="Line 12"/>
            <p:cNvSpPr>
              <a:spLocks noChangeShapeType="1"/>
            </p:cNvSpPr>
            <p:nvPr/>
          </p:nvSpPr>
          <p:spPr bwMode="auto">
            <a:xfrm>
              <a:off x="1680" y="3024"/>
              <a:ext cx="192" cy="240"/>
            </a:xfrm>
            <a:prstGeom prst="line">
              <a:avLst/>
            </a:prstGeom>
            <a:noFill/>
            <a:ln w="76200">
              <a:pattFill prst="sphere">
                <a:fgClr>
                  <a:srgbClr val="FF0000"/>
                </a:fgClr>
                <a:bgClr>
                  <a:srgbClr val="FFFFFF"/>
                </a:bgClr>
              </a:patt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214810" y="2643182"/>
            <a:ext cx="3106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C00000"/>
                </a:solidFill>
              </a:rPr>
              <a:t>!</a:t>
            </a: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071538" y="4857760"/>
            <a:ext cx="27799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B050"/>
                </a:solidFill>
              </a:rPr>
              <a:t>На</a:t>
            </a:r>
            <a:r>
              <a:rPr lang="ru-RU" sz="3600" b="1" dirty="0" smtClean="0"/>
              <a:t>рисовать</a:t>
            </a:r>
            <a:endParaRPr lang="ru-RU" sz="3600" dirty="0"/>
          </a:p>
        </p:txBody>
      </p:sp>
      <p:grpSp>
        <p:nvGrpSpPr>
          <p:cNvPr id="32" name="Group 5"/>
          <p:cNvGrpSpPr>
            <a:grpSpLocks/>
          </p:cNvGrpSpPr>
          <p:nvPr/>
        </p:nvGrpSpPr>
        <p:grpSpPr bwMode="auto">
          <a:xfrm>
            <a:off x="1142976" y="4786322"/>
            <a:ext cx="609792" cy="385763"/>
            <a:chOff x="1203" y="1245"/>
            <a:chExt cx="384" cy="243"/>
          </a:xfrm>
        </p:grpSpPr>
        <p:sp>
          <p:nvSpPr>
            <p:cNvPr id="33" name="Line 6"/>
            <p:cNvSpPr>
              <a:spLocks noChangeShapeType="1"/>
            </p:cNvSpPr>
            <p:nvPr/>
          </p:nvSpPr>
          <p:spPr bwMode="auto">
            <a:xfrm>
              <a:off x="1203" y="1245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Line 7"/>
            <p:cNvSpPr>
              <a:spLocks noChangeShapeType="1"/>
            </p:cNvSpPr>
            <p:nvPr/>
          </p:nvSpPr>
          <p:spPr bwMode="auto">
            <a:xfrm>
              <a:off x="1584" y="1248"/>
              <a:ext cx="1" cy="24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5" name="Line 9"/>
          <p:cNvSpPr>
            <a:spLocks noChangeShapeType="1"/>
          </p:cNvSpPr>
          <p:nvPr/>
        </p:nvSpPr>
        <p:spPr bwMode="auto">
          <a:xfrm>
            <a:off x="4643438" y="5500702"/>
            <a:ext cx="457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36" name="Group 13"/>
          <p:cNvGrpSpPr>
            <a:grpSpLocks/>
          </p:cNvGrpSpPr>
          <p:nvPr/>
        </p:nvGrpSpPr>
        <p:grpSpPr bwMode="auto">
          <a:xfrm rot="11087040">
            <a:off x="4304006" y="4611599"/>
            <a:ext cx="968911" cy="466334"/>
            <a:chOff x="1536" y="3024"/>
            <a:chExt cx="336" cy="288"/>
          </a:xfrm>
        </p:grpSpPr>
        <p:cxnSp>
          <p:nvCxnSpPr>
            <p:cNvPr id="37" name="AutoShape 11"/>
            <p:cNvCxnSpPr>
              <a:cxnSpLocks noChangeShapeType="1"/>
            </p:cNvCxnSpPr>
            <p:nvPr/>
          </p:nvCxnSpPr>
          <p:spPr bwMode="auto">
            <a:xfrm flipV="1">
              <a:off x="1536" y="3024"/>
              <a:ext cx="144" cy="288"/>
            </a:xfrm>
            <a:prstGeom prst="straightConnector1">
              <a:avLst/>
            </a:prstGeom>
            <a:noFill/>
            <a:ln w="76200">
              <a:pattFill prst="sphere">
                <a:fgClr>
                  <a:srgbClr val="FF0000"/>
                </a:fgClr>
                <a:bgClr>
                  <a:srgbClr val="FFFFFF"/>
                </a:bgClr>
              </a:pattFill>
              <a:round/>
              <a:headEnd/>
              <a:tailEnd/>
            </a:ln>
            <a:effectLst/>
          </p:spPr>
        </p:cxnSp>
        <p:sp>
          <p:nvSpPr>
            <p:cNvPr id="38" name="Line 12"/>
            <p:cNvSpPr>
              <a:spLocks noChangeShapeType="1"/>
            </p:cNvSpPr>
            <p:nvPr/>
          </p:nvSpPr>
          <p:spPr bwMode="auto">
            <a:xfrm>
              <a:off x="1680" y="3024"/>
              <a:ext cx="192" cy="240"/>
            </a:xfrm>
            <a:prstGeom prst="line">
              <a:avLst/>
            </a:prstGeom>
            <a:noFill/>
            <a:ln w="76200">
              <a:pattFill prst="sphere">
                <a:fgClr>
                  <a:srgbClr val="FF0000"/>
                </a:fgClr>
                <a:bgClr>
                  <a:srgbClr val="FFFFFF"/>
                </a:bgClr>
              </a:patt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4643438" y="4214818"/>
            <a:ext cx="3106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C00000"/>
                </a:solidFill>
              </a:rPr>
              <a:t>!</a:t>
            </a:r>
            <a:endParaRPr lang="ru-RU" sz="5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20"/>
                            </p:stCondLst>
                            <p:childTnLst>
                              <p:par>
                                <p:cTn id="5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"/>
                            </p:stCondLst>
                            <p:childTnLst>
                              <p:par>
                                <p:cTn id="6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0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20"/>
                            </p:stCondLst>
                            <p:childTnLst>
                              <p:par>
                                <p:cTn id="10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80"/>
                            </p:stCondLst>
                            <p:childTnLst>
                              <p:par>
                                <p:cTn id="11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5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6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5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8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7" grpId="0"/>
      <p:bldP spid="11" grpId="0" animBg="1"/>
      <p:bldP spid="15" grpId="0"/>
      <p:bldP spid="26" grpId="0" animBg="1"/>
      <p:bldP spid="30" grpId="0"/>
      <p:bldP spid="35" grpId="0" animBg="1"/>
      <p:bldP spid="3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14290"/>
            <a:ext cx="6870700" cy="1071570"/>
          </a:xfrm>
        </p:spPr>
        <p:txBody>
          <a:bodyPr/>
          <a:lstStyle/>
          <a:p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МЫ   УЗНАЛИ :</a:t>
            </a:r>
            <a:endParaRPr lang="ru-RU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>
                <a:ln>
                  <a:solidFill>
                    <a:schemeClr val="accent6">
                      <a:lumMod val="85000"/>
                      <a:lumOff val="15000"/>
                    </a:schemeClr>
                  </a:solidFill>
                </a:ln>
                <a:solidFill>
                  <a:srgbClr val="0000FF"/>
                </a:solidFill>
              </a:rPr>
              <a:t>Что такое предлог</a:t>
            </a:r>
          </a:p>
          <a:p>
            <a:r>
              <a:rPr lang="ru-RU" sz="3600" dirty="0" smtClean="0">
                <a:ln>
                  <a:solidFill>
                    <a:schemeClr val="accent6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3600" dirty="0" smtClean="0">
                <a:ln>
                  <a:solidFill>
                    <a:schemeClr val="accent6">
                      <a:lumMod val="85000"/>
                      <a:lumOff val="15000"/>
                    </a:schemeClr>
                  </a:solidFill>
                </a:ln>
                <a:solidFill>
                  <a:srgbClr val="009999"/>
                </a:solidFill>
              </a:rPr>
              <a:t>Для чего нужны предлоги</a:t>
            </a:r>
          </a:p>
          <a:p>
            <a:r>
              <a:rPr lang="ru-RU" sz="3600" dirty="0" smtClean="0">
                <a:ln>
                  <a:solidFill>
                    <a:schemeClr val="accent6">
                      <a:lumMod val="85000"/>
                      <a:lumOff val="15000"/>
                    </a:schemeClr>
                  </a:solidFill>
                </a:ln>
              </a:rPr>
              <a:t> </a:t>
            </a:r>
            <a:r>
              <a:rPr lang="ru-RU" sz="3600" dirty="0" smtClean="0">
                <a:ln>
                  <a:solidFill>
                    <a:schemeClr val="accent6">
                      <a:lumMod val="85000"/>
                      <a:lumOff val="15000"/>
                    </a:schemeClr>
                  </a:solidFill>
                </a:ln>
                <a:solidFill>
                  <a:srgbClr val="009900"/>
                </a:solidFill>
              </a:rPr>
              <a:t>Как предлоги пишутся со словами</a:t>
            </a:r>
          </a:p>
          <a:p>
            <a:r>
              <a:rPr lang="ru-RU" sz="3600" dirty="0" smtClean="0">
                <a:ln>
                  <a:solidFill>
                    <a:schemeClr val="accent6">
                      <a:lumMod val="85000"/>
                      <a:lumOff val="15000"/>
                    </a:schemeClr>
                  </a:solidFill>
                </a:ln>
                <a:solidFill>
                  <a:srgbClr val="808000"/>
                </a:solidFill>
              </a:rPr>
              <a:t>Как предлог отличить от приставки</a:t>
            </a:r>
            <a:endParaRPr lang="ru-RU" sz="3600" dirty="0">
              <a:ln>
                <a:solidFill>
                  <a:schemeClr val="accent6">
                    <a:lumMod val="85000"/>
                    <a:lumOff val="15000"/>
                  </a:schemeClr>
                </a:solidFill>
              </a:ln>
              <a:solidFill>
                <a:srgbClr val="808000"/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3786190"/>
            <a:ext cx="189547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919146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Домашнее задание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u="sng" dirty="0" smtClean="0"/>
              <a:t>Общее 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учебник стр. 62 упражнение 65</a:t>
            </a:r>
          </a:p>
          <a:p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По желанию: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/>
              <a:t>Учебник стр. 62  упражнение 66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/>
              <a:t>Тетрадь на печатной основе стр.34 упражнение 47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1447800"/>
            <a:ext cx="8229600" cy="331311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700" b="1" i="1" u="none" strike="noStrike" kern="0" cap="none" spc="0" normalizeH="0" baseline="0" noProof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Молодцы!</a:t>
            </a:r>
            <a:endParaRPr kumimoji="0" lang="ru-RU" sz="11700" b="1" i="1" u="none" strike="noStrike" kern="0" cap="none" spc="0" normalizeH="0" baseline="0" noProof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3" descr="Медаль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4300" y="3357563"/>
            <a:ext cx="93662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ИЗ КАКИХ ЧАСТЕЙ СОСТОИТ СЛОВО ?</a:t>
            </a:r>
            <a:endParaRPr lang="ru-RU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785926"/>
            <a:ext cx="2714644" cy="335758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dirty="0" smtClean="0"/>
              <a:t>Корень</a:t>
            </a:r>
          </a:p>
          <a:p>
            <a:pPr>
              <a:spcBef>
                <a:spcPts val="0"/>
              </a:spcBef>
            </a:pPr>
            <a:endParaRPr lang="ru-RU" dirty="0" smtClean="0"/>
          </a:p>
          <a:p>
            <a:pPr>
              <a:spcBef>
                <a:spcPts val="0"/>
              </a:spcBef>
            </a:pPr>
            <a:r>
              <a:rPr lang="ru-RU" dirty="0" smtClean="0"/>
              <a:t>Приставка</a:t>
            </a:r>
          </a:p>
          <a:p>
            <a:pPr>
              <a:spcBef>
                <a:spcPts val="0"/>
              </a:spcBef>
            </a:pPr>
            <a:endParaRPr lang="ru-RU" dirty="0" smtClean="0"/>
          </a:p>
          <a:p>
            <a:pPr>
              <a:spcBef>
                <a:spcPts val="0"/>
              </a:spcBef>
            </a:pPr>
            <a:r>
              <a:rPr lang="ru-RU" dirty="0" smtClean="0"/>
              <a:t>Суффикс</a:t>
            </a:r>
          </a:p>
          <a:p>
            <a:pPr>
              <a:spcBef>
                <a:spcPts val="0"/>
              </a:spcBef>
            </a:pPr>
            <a:endParaRPr lang="ru-RU" dirty="0" smtClean="0"/>
          </a:p>
          <a:p>
            <a:pPr>
              <a:spcBef>
                <a:spcPts val="0"/>
              </a:spcBef>
            </a:pPr>
            <a:r>
              <a:rPr lang="ru-RU" dirty="0" smtClean="0"/>
              <a:t>Окончание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57224" y="1785926"/>
            <a:ext cx="757242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 </a:t>
            </a:r>
            <a:r>
              <a:rPr lang="ru-RU" sz="2800" b="1" u="sng" dirty="0" smtClean="0"/>
              <a:t>         </a:t>
            </a:r>
            <a:r>
              <a:rPr lang="ru-RU" sz="2800" b="1" dirty="0" smtClean="0"/>
              <a:t>  </a:t>
            </a:r>
            <a:r>
              <a:rPr lang="ru-RU" sz="3200" b="1" dirty="0" smtClean="0"/>
              <a:t>-  ГЛАВНАЯ</a:t>
            </a:r>
            <a:r>
              <a:rPr lang="ru-RU" sz="3200" dirty="0" smtClean="0"/>
              <a:t> часть слова, в нем заключен смысл всего слова </a:t>
            </a:r>
          </a:p>
          <a:p>
            <a:r>
              <a:rPr lang="ru-RU" sz="3200" dirty="0" smtClean="0"/>
              <a:t>  </a:t>
            </a:r>
            <a:r>
              <a:rPr lang="ru-RU" sz="3200" u="sng" dirty="0" smtClean="0"/>
              <a:t>                  </a:t>
            </a:r>
            <a:r>
              <a:rPr lang="ru-RU" sz="3200" dirty="0" smtClean="0"/>
              <a:t>  - часть слова, которая стоит </a:t>
            </a:r>
            <a:r>
              <a:rPr lang="ru-RU" sz="3200" b="1" dirty="0" smtClean="0"/>
              <a:t>ПЕРЕД </a:t>
            </a:r>
            <a:r>
              <a:rPr lang="ru-RU" sz="3200" dirty="0" smtClean="0"/>
              <a:t>корнем</a:t>
            </a:r>
          </a:p>
          <a:p>
            <a:r>
              <a:rPr lang="ru-RU" sz="3200" dirty="0" smtClean="0"/>
              <a:t> </a:t>
            </a:r>
            <a:r>
              <a:rPr lang="ru-RU" sz="3200" u="sng" dirty="0" smtClean="0"/>
              <a:t>                </a:t>
            </a:r>
            <a:r>
              <a:rPr lang="ru-RU" sz="3200" dirty="0" smtClean="0"/>
              <a:t>  - часть слова, которая стоит </a:t>
            </a:r>
            <a:r>
              <a:rPr lang="ru-RU" sz="3200" b="1" dirty="0" smtClean="0"/>
              <a:t>ПОСЛЕ </a:t>
            </a:r>
            <a:r>
              <a:rPr lang="ru-RU" sz="3200" dirty="0" smtClean="0"/>
              <a:t>корня</a:t>
            </a:r>
          </a:p>
          <a:p>
            <a:r>
              <a:rPr lang="ru-RU" sz="3200" dirty="0" smtClean="0"/>
              <a:t> </a:t>
            </a:r>
            <a:r>
              <a:rPr lang="ru-RU" sz="3200" u="sng" dirty="0" smtClean="0"/>
              <a:t>                  </a:t>
            </a:r>
            <a:r>
              <a:rPr lang="ru-RU" sz="3200" dirty="0" smtClean="0"/>
              <a:t>   - </a:t>
            </a:r>
            <a:r>
              <a:rPr lang="ru-RU" sz="3200" b="1" dirty="0" smtClean="0"/>
              <a:t>ИЗМЕНЯЕМАЯ</a:t>
            </a:r>
            <a:r>
              <a:rPr lang="ru-RU" sz="3200" dirty="0" smtClean="0"/>
              <a:t> часть   	слова, которая служит для   	связи слов в предложении</a:t>
            </a:r>
          </a:p>
          <a:p>
            <a:endParaRPr lang="ru-RU" sz="3200" dirty="0" smtClean="0"/>
          </a:p>
          <a:p>
            <a:r>
              <a:rPr lang="ru-RU" sz="2800" dirty="0" smtClean="0"/>
              <a:t>                   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КАК ОБРАЗУЮТСЯ СЛОВА ?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При помощи приставки</a:t>
            </a:r>
          </a:p>
          <a:p>
            <a:pPr algn="ctr">
              <a:buNone/>
            </a:pPr>
            <a:r>
              <a:rPr lang="ru-RU" dirty="0" smtClean="0"/>
              <a:t>За + бежать = забежать</a:t>
            </a:r>
          </a:p>
          <a:p>
            <a:pPr algn="ctr">
              <a:buNone/>
            </a:pPr>
            <a:endParaRPr lang="ru-RU" dirty="0" smtClean="0"/>
          </a:p>
          <a:p>
            <a:pPr algn="ctr"/>
            <a:r>
              <a:rPr lang="ru-RU" dirty="0" smtClean="0"/>
              <a:t> При помощи суффикса</a:t>
            </a:r>
          </a:p>
          <a:p>
            <a:pPr algn="ctr">
              <a:buNone/>
            </a:pPr>
            <a:r>
              <a:rPr lang="ru-RU" dirty="0" smtClean="0"/>
              <a:t>Зуб + </a:t>
            </a:r>
            <a:r>
              <a:rPr lang="ru-RU" dirty="0" err="1" smtClean="0"/>
              <a:t>ик</a:t>
            </a:r>
            <a:r>
              <a:rPr lang="ru-RU" dirty="0" smtClean="0"/>
              <a:t> = зубик</a:t>
            </a:r>
            <a:endParaRPr lang="ru-RU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3857628"/>
            <a:ext cx="189547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3" name="TextBox 32"/>
          <p:cNvSpPr txBox="1"/>
          <p:nvPr/>
        </p:nvSpPr>
        <p:spPr>
          <a:xfrm>
            <a:off x="2357422" y="235743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2" name="Фигура, имеющая форму буквы L 11"/>
          <p:cNvSpPr/>
          <p:nvPr/>
        </p:nvSpPr>
        <p:spPr>
          <a:xfrm rot="5400000" flipV="1">
            <a:off x="2496816" y="2289474"/>
            <a:ext cx="142876" cy="564541"/>
          </a:xfrm>
          <a:prstGeom prst="corner">
            <a:avLst>
              <a:gd name="adj1" fmla="val 55278"/>
              <a:gd name="adj2" fmla="val 30139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Фигура, имеющая форму буквы L 13"/>
          <p:cNvSpPr/>
          <p:nvPr/>
        </p:nvSpPr>
        <p:spPr>
          <a:xfrm rot="5400000" flipV="1">
            <a:off x="5068585" y="2218035"/>
            <a:ext cx="142875" cy="564541"/>
          </a:xfrm>
          <a:prstGeom prst="corner">
            <a:avLst>
              <a:gd name="adj1" fmla="val 55278"/>
              <a:gd name="adj2" fmla="val 30139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Полилиния 14"/>
          <p:cNvSpPr/>
          <p:nvPr/>
        </p:nvSpPr>
        <p:spPr>
          <a:xfrm rot="2760329">
            <a:off x="4087768" y="4151946"/>
            <a:ext cx="396960" cy="411144"/>
          </a:xfrm>
          <a:custGeom>
            <a:avLst/>
            <a:gdLst>
              <a:gd name="connsiteX0" fmla="*/ 0 w 501520"/>
              <a:gd name="connsiteY0" fmla="*/ 0 h 516393"/>
              <a:gd name="connsiteX1" fmla="*/ 501520 w 501520"/>
              <a:gd name="connsiteY1" fmla="*/ 0 h 516393"/>
              <a:gd name="connsiteX2" fmla="*/ 339163 w 501520"/>
              <a:gd name="connsiteY2" fmla="*/ 167172 h 516393"/>
              <a:gd name="connsiteX3" fmla="*/ 167172 w 501520"/>
              <a:gd name="connsiteY3" fmla="*/ 167172 h 516393"/>
              <a:gd name="connsiteX4" fmla="*/ 167172 w 501520"/>
              <a:gd name="connsiteY4" fmla="*/ 344264 h 516393"/>
              <a:gd name="connsiteX5" fmla="*/ 0 w 501520"/>
              <a:gd name="connsiteY5" fmla="*/ 516393 h 516393"/>
              <a:gd name="connsiteX6" fmla="*/ 0 w 501520"/>
              <a:gd name="connsiteY6" fmla="*/ 0 h 51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1520" h="516393">
                <a:moveTo>
                  <a:pt x="0" y="0"/>
                </a:moveTo>
                <a:lnTo>
                  <a:pt x="501520" y="0"/>
                </a:lnTo>
                <a:lnTo>
                  <a:pt x="339163" y="167172"/>
                </a:lnTo>
                <a:lnTo>
                  <a:pt x="167172" y="167172"/>
                </a:lnTo>
                <a:lnTo>
                  <a:pt x="167172" y="344264"/>
                </a:lnTo>
                <a:lnTo>
                  <a:pt x="0" y="5163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 dirty="0">
              <a:ln w="6350">
                <a:solidFill>
                  <a:schemeClr val="tx1"/>
                </a:solidFill>
              </a:ln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Полилиния 15"/>
          <p:cNvSpPr/>
          <p:nvPr/>
        </p:nvSpPr>
        <p:spPr>
          <a:xfrm rot="2760329">
            <a:off x="5587965" y="4151946"/>
            <a:ext cx="396960" cy="411144"/>
          </a:xfrm>
          <a:custGeom>
            <a:avLst/>
            <a:gdLst>
              <a:gd name="connsiteX0" fmla="*/ 0 w 501520"/>
              <a:gd name="connsiteY0" fmla="*/ 0 h 516393"/>
              <a:gd name="connsiteX1" fmla="*/ 501520 w 501520"/>
              <a:gd name="connsiteY1" fmla="*/ 0 h 516393"/>
              <a:gd name="connsiteX2" fmla="*/ 339163 w 501520"/>
              <a:gd name="connsiteY2" fmla="*/ 167172 h 516393"/>
              <a:gd name="connsiteX3" fmla="*/ 167172 w 501520"/>
              <a:gd name="connsiteY3" fmla="*/ 167172 h 516393"/>
              <a:gd name="connsiteX4" fmla="*/ 167172 w 501520"/>
              <a:gd name="connsiteY4" fmla="*/ 344264 h 516393"/>
              <a:gd name="connsiteX5" fmla="*/ 0 w 501520"/>
              <a:gd name="connsiteY5" fmla="*/ 516393 h 516393"/>
              <a:gd name="connsiteX6" fmla="*/ 0 w 501520"/>
              <a:gd name="connsiteY6" fmla="*/ 0 h 51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1520" h="516393">
                <a:moveTo>
                  <a:pt x="0" y="0"/>
                </a:moveTo>
                <a:lnTo>
                  <a:pt x="501520" y="0"/>
                </a:lnTo>
                <a:lnTo>
                  <a:pt x="339163" y="167172"/>
                </a:lnTo>
                <a:lnTo>
                  <a:pt x="167172" y="167172"/>
                </a:lnTo>
                <a:lnTo>
                  <a:pt x="167172" y="344264"/>
                </a:lnTo>
                <a:lnTo>
                  <a:pt x="0" y="5163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 dirty="0">
              <a:ln w="6350">
                <a:solidFill>
                  <a:schemeClr val="tx1"/>
                </a:solidFill>
              </a:ln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Рамка 27"/>
          <p:cNvSpPr/>
          <p:nvPr/>
        </p:nvSpPr>
        <p:spPr>
          <a:xfrm>
            <a:off x="7858148" y="4000504"/>
            <a:ext cx="714380" cy="785818"/>
          </a:xfrm>
          <a:prstGeom prst="fram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Рамка 24"/>
          <p:cNvSpPr/>
          <p:nvPr/>
        </p:nvSpPr>
        <p:spPr>
          <a:xfrm>
            <a:off x="4857752" y="3929066"/>
            <a:ext cx="857256" cy="785818"/>
          </a:xfrm>
          <a:prstGeom prst="fram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062022"/>
          </a:xfrm>
        </p:spPr>
        <p:txBody>
          <a:bodyPr/>
          <a:lstStyle/>
          <a:p>
            <a:r>
              <a:rPr lang="ru-RU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ТРЕТИЙ ЛИШНИЙ </a:t>
            </a:r>
            <a:endParaRPr lang="ru-RU" dirty="0"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357298"/>
            <a:ext cx="1643074" cy="64294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столик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43240" y="1357298"/>
            <a:ext cx="22012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столовый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072198" y="1357298"/>
            <a:ext cx="19159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None/>
            </a:pPr>
            <a:r>
              <a:rPr lang="ru-RU" sz="3200" dirty="0" smtClean="0"/>
              <a:t>застолье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4282" y="2643182"/>
            <a:ext cx="25003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распилить</a:t>
            </a:r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572132" y="2643182"/>
            <a:ext cx="26388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перепилить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143240" y="2643182"/>
            <a:ext cx="19207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пилочка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428728" y="1285860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Полилиния 11"/>
          <p:cNvSpPr/>
          <p:nvPr/>
        </p:nvSpPr>
        <p:spPr>
          <a:xfrm rot="2760329">
            <a:off x="1658876" y="1294602"/>
            <a:ext cx="396961" cy="411144"/>
          </a:xfrm>
          <a:custGeom>
            <a:avLst/>
            <a:gdLst>
              <a:gd name="connsiteX0" fmla="*/ 0 w 501520"/>
              <a:gd name="connsiteY0" fmla="*/ 0 h 516393"/>
              <a:gd name="connsiteX1" fmla="*/ 501520 w 501520"/>
              <a:gd name="connsiteY1" fmla="*/ 0 h 516393"/>
              <a:gd name="connsiteX2" fmla="*/ 339163 w 501520"/>
              <a:gd name="connsiteY2" fmla="*/ 167172 h 516393"/>
              <a:gd name="connsiteX3" fmla="*/ 167172 w 501520"/>
              <a:gd name="connsiteY3" fmla="*/ 167172 h 516393"/>
              <a:gd name="connsiteX4" fmla="*/ 167172 w 501520"/>
              <a:gd name="connsiteY4" fmla="*/ 344264 h 516393"/>
              <a:gd name="connsiteX5" fmla="*/ 0 w 501520"/>
              <a:gd name="connsiteY5" fmla="*/ 516393 h 516393"/>
              <a:gd name="connsiteX6" fmla="*/ 0 w 501520"/>
              <a:gd name="connsiteY6" fmla="*/ 0 h 51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1520" h="516393">
                <a:moveTo>
                  <a:pt x="0" y="0"/>
                </a:moveTo>
                <a:lnTo>
                  <a:pt x="501520" y="0"/>
                </a:lnTo>
                <a:lnTo>
                  <a:pt x="339163" y="167172"/>
                </a:lnTo>
                <a:lnTo>
                  <a:pt x="167172" y="167172"/>
                </a:lnTo>
                <a:lnTo>
                  <a:pt x="167172" y="344264"/>
                </a:lnTo>
                <a:lnTo>
                  <a:pt x="0" y="5163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 dirty="0">
              <a:ln w="6350">
                <a:solidFill>
                  <a:schemeClr val="tx1"/>
                </a:solidFill>
              </a:ln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Полилиния 13"/>
          <p:cNvSpPr/>
          <p:nvPr/>
        </p:nvSpPr>
        <p:spPr>
          <a:xfrm rot="2760329">
            <a:off x="4159206" y="1294602"/>
            <a:ext cx="396960" cy="411144"/>
          </a:xfrm>
          <a:custGeom>
            <a:avLst/>
            <a:gdLst>
              <a:gd name="connsiteX0" fmla="*/ 0 w 501520"/>
              <a:gd name="connsiteY0" fmla="*/ 0 h 516393"/>
              <a:gd name="connsiteX1" fmla="*/ 501520 w 501520"/>
              <a:gd name="connsiteY1" fmla="*/ 0 h 516393"/>
              <a:gd name="connsiteX2" fmla="*/ 339163 w 501520"/>
              <a:gd name="connsiteY2" fmla="*/ 167172 h 516393"/>
              <a:gd name="connsiteX3" fmla="*/ 167172 w 501520"/>
              <a:gd name="connsiteY3" fmla="*/ 167172 h 516393"/>
              <a:gd name="connsiteX4" fmla="*/ 167172 w 501520"/>
              <a:gd name="connsiteY4" fmla="*/ 344264 h 516393"/>
              <a:gd name="connsiteX5" fmla="*/ 0 w 501520"/>
              <a:gd name="connsiteY5" fmla="*/ 516393 h 516393"/>
              <a:gd name="connsiteX6" fmla="*/ 0 w 501520"/>
              <a:gd name="connsiteY6" fmla="*/ 0 h 51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1520" h="516393">
                <a:moveTo>
                  <a:pt x="0" y="0"/>
                </a:moveTo>
                <a:lnTo>
                  <a:pt x="501520" y="0"/>
                </a:lnTo>
                <a:lnTo>
                  <a:pt x="339163" y="167172"/>
                </a:lnTo>
                <a:lnTo>
                  <a:pt x="167172" y="167172"/>
                </a:lnTo>
                <a:lnTo>
                  <a:pt x="167172" y="344264"/>
                </a:lnTo>
                <a:lnTo>
                  <a:pt x="0" y="5163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 dirty="0">
              <a:ln w="6350">
                <a:solidFill>
                  <a:schemeClr val="tx1"/>
                </a:solidFill>
              </a:ln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Фигура, имеющая форму буквы L 16"/>
          <p:cNvSpPr/>
          <p:nvPr/>
        </p:nvSpPr>
        <p:spPr>
          <a:xfrm rot="5400000" flipV="1">
            <a:off x="6211593" y="1217904"/>
            <a:ext cx="142876" cy="564541"/>
          </a:xfrm>
          <a:prstGeom prst="corner">
            <a:avLst>
              <a:gd name="adj1" fmla="val 55278"/>
              <a:gd name="adj2" fmla="val 30139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Фигура, имеющая форму буквы L 18"/>
          <p:cNvSpPr/>
          <p:nvPr/>
        </p:nvSpPr>
        <p:spPr>
          <a:xfrm rot="5400000" flipV="1">
            <a:off x="607192" y="2464587"/>
            <a:ext cx="214314" cy="571505"/>
          </a:xfrm>
          <a:prstGeom prst="corner">
            <a:avLst>
              <a:gd name="adj1" fmla="val 55278"/>
              <a:gd name="adj2" fmla="val 30139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1" name="Полилиния 20"/>
          <p:cNvSpPr/>
          <p:nvPr/>
        </p:nvSpPr>
        <p:spPr>
          <a:xfrm rot="2760329">
            <a:off x="4098676" y="2590311"/>
            <a:ext cx="446580" cy="462536"/>
          </a:xfrm>
          <a:custGeom>
            <a:avLst/>
            <a:gdLst>
              <a:gd name="connsiteX0" fmla="*/ 0 w 501520"/>
              <a:gd name="connsiteY0" fmla="*/ 0 h 516393"/>
              <a:gd name="connsiteX1" fmla="*/ 501520 w 501520"/>
              <a:gd name="connsiteY1" fmla="*/ 0 h 516393"/>
              <a:gd name="connsiteX2" fmla="*/ 339163 w 501520"/>
              <a:gd name="connsiteY2" fmla="*/ 167172 h 516393"/>
              <a:gd name="connsiteX3" fmla="*/ 167172 w 501520"/>
              <a:gd name="connsiteY3" fmla="*/ 167172 h 516393"/>
              <a:gd name="connsiteX4" fmla="*/ 167172 w 501520"/>
              <a:gd name="connsiteY4" fmla="*/ 344264 h 516393"/>
              <a:gd name="connsiteX5" fmla="*/ 0 w 501520"/>
              <a:gd name="connsiteY5" fmla="*/ 516393 h 516393"/>
              <a:gd name="connsiteX6" fmla="*/ 0 w 501520"/>
              <a:gd name="connsiteY6" fmla="*/ 0 h 51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1520" h="516393">
                <a:moveTo>
                  <a:pt x="0" y="0"/>
                </a:moveTo>
                <a:lnTo>
                  <a:pt x="501520" y="0"/>
                </a:lnTo>
                <a:lnTo>
                  <a:pt x="339163" y="167172"/>
                </a:lnTo>
                <a:lnTo>
                  <a:pt x="167172" y="167172"/>
                </a:lnTo>
                <a:lnTo>
                  <a:pt x="167172" y="344264"/>
                </a:lnTo>
                <a:lnTo>
                  <a:pt x="0" y="5163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 dirty="0">
              <a:ln w="6350">
                <a:solidFill>
                  <a:schemeClr val="tx1"/>
                </a:solidFill>
              </a:ln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4" name="Фигура, имеющая форму буквы L 23"/>
          <p:cNvSpPr/>
          <p:nvPr/>
        </p:nvSpPr>
        <p:spPr>
          <a:xfrm rot="5400000" flipV="1">
            <a:off x="6068716" y="2360913"/>
            <a:ext cx="142877" cy="850292"/>
          </a:xfrm>
          <a:prstGeom prst="corner">
            <a:avLst>
              <a:gd name="adj1" fmla="val 55278"/>
              <a:gd name="adj2" fmla="val 30139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720" y="4000504"/>
            <a:ext cx="23423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солнышко </a:t>
            </a:r>
          </a:p>
          <a:p>
            <a:endParaRPr lang="ru-RU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3286116" y="4000504"/>
            <a:ext cx="24609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солнечный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6286512" y="4071942"/>
            <a:ext cx="22236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солнечная</a:t>
            </a:r>
            <a:endParaRPr lang="ru-RU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1285852" y="385762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3" name="Полилиния 22"/>
          <p:cNvSpPr/>
          <p:nvPr/>
        </p:nvSpPr>
        <p:spPr>
          <a:xfrm rot="2760329">
            <a:off x="1463327" y="3889565"/>
            <a:ext cx="503232" cy="508430"/>
          </a:xfrm>
          <a:custGeom>
            <a:avLst/>
            <a:gdLst>
              <a:gd name="connsiteX0" fmla="*/ 0 w 501520"/>
              <a:gd name="connsiteY0" fmla="*/ 0 h 516393"/>
              <a:gd name="connsiteX1" fmla="*/ 501520 w 501520"/>
              <a:gd name="connsiteY1" fmla="*/ 0 h 516393"/>
              <a:gd name="connsiteX2" fmla="*/ 339163 w 501520"/>
              <a:gd name="connsiteY2" fmla="*/ 167172 h 516393"/>
              <a:gd name="connsiteX3" fmla="*/ 167172 w 501520"/>
              <a:gd name="connsiteY3" fmla="*/ 167172 h 516393"/>
              <a:gd name="connsiteX4" fmla="*/ 167172 w 501520"/>
              <a:gd name="connsiteY4" fmla="*/ 344264 h 516393"/>
              <a:gd name="connsiteX5" fmla="*/ 0 w 501520"/>
              <a:gd name="connsiteY5" fmla="*/ 516393 h 516393"/>
              <a:gd name="connsiteX6" fmla="*/ 0 w 501520"/>
              <a:gd name="connsiteY6" fmla="*/ 0 h 51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1520" h="516393">
                <a:moveTo>
                  <a:pt x="0" y="0"/>
                </a:moveTo>
                <a:lnTo>
                  <a:pt x="501520" y="0"/>
                </a:lnTo>
                <a:lnTo>
                  <a:pt x="339163" y="167172"/>
                </a:lnTo>
                <a:lnTo>
                  <a:pt x="167172" y="167172"/>
                </a:lnTo>
                <a:lnTo>
                  <a:pt x="167172" y="344264"/>
                </a:lnTo>
                <a:lnTo>
                  <a:pt x="0" y="5163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00" dirty="0">
              <a:ln w="6350">
                <a:solidFill>
                  <a:schemeClr val="tx1"/>
                </a:solidFill>
              </a:ln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5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8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5" grpId="0" animBg="1"/>
      <p:bldP spid="3" grpId="0" build="p"/>
      <p:bldP spid="5" grpId="0"/>
      <p:bldP spid="9" grpId="0" build="allAtOnce"/>
      <p:bldP spid="12" grpId="0" animBg="1"/>
      <p:bldP spid="14" grpId="0" animBg="1"/>
      <p:bldP spid="17" grpId="0" animBg="1"/>
      <p:bldP spid="17" grpId="1" animBg="1"/>
      <p:bldP spid="19" grpId="0" animBg="1"/>
      <p:bldP spid="21" grpId="0" animBg="1"/>
      <p:bldP spid="21" grpId="1" animBg="1"/>
      <p:bldP spid="24" grpId="0" animBg="1"/>
      <p:bldP spid="16" grpId="0"/>
      <p:bldP spid="16" grpId="1" uiExpand="1"/>
      <p:bldP spid="23" grpId="0" animBg="1"/>
      <p:bldP spid="2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исунок 4"/>
          <p:cNvSpPr>
            <a:spLocks noGrp="1"/>
          </p:cNvSpPr>
          <p:nvPr>
            <p:ph type="pic" idx="1"/>
          </p:nvPr>
        </p:nvSpPr>
        <p:spPr>
          <a:xfrm>
            <a:off x="1785918" y="2500306"/>
            <a:ext cx="5486400" cy="4114800"/>
          </a:xfrm>
        </p:spPr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000100" y="285728"/>
            <a:ext cx="6858048" cy="2643206"/>
          </a:xfrm>
        </p:spPr>
        <p:txBody>
          <a:bodyPr/>
          <a:lstStyle/>
          <a:p>
            <a:r>
              <a:rPr lang="ru-RU" sz="2800" dirty="0" smtClean="0">
                <a:solidFill>
                  <a:srgbClr val="7030A0"/>
                </a:solidFill>
              </a:rPr>
              <a:t>Она приходит с ласкою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И со своею сказкою.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Волшебной палочкой взмахнёт,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В лесу подснежник расцветёт. </a:t>
            </a:r>
            <a:endParaRPr lang="ru-RU" sz="2800" dirty="0">
              <a:solidFill>
                <a:srgbClr val="7030A0"/>
              </a:solidFill>
            </a:endParaRPr>
          </a:p>
        </p:txBody>
      </p:sp>
      <p:pic>
        <p:nvPicPr>
          <p:cNvPr id="7" name="Picture 4" descr="2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85918" y="2500306"/>
            <a:ext cx="5500726" cy="3857628"/>
          </a:xfrm>
          <a:prstGeom prst="rect">
            <a:avLst/>
          </a:prstGeom>
          <a:gradFill rotWithShape="1">
            <a:gsLst>
              <a:gs pos="0">
                <a:srgbClr val="C0C0C0">
                  <a:alpha val="53000"/>
                </a:srgbClr>
              </a:gs>
              <a:gs pos="100000">
                <a:srgbClr val="C0C0C0">
                  <a:gamma/>
                  <a:tint val="50588"/>
                  <a:invGamma/>
                  <a:alpha val="23000"/>
                </a:srgbClr>
              </a:gs>
            </a:gsLst>
            <a:path path="shape">
              <a:fillToRect l="50000" t="50000" r="50000" b="50000"/>
            </a:path>
          </a:gra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700"/>
                            </p:stCondLst>
                            <p:childTnLst>
                              <p:par>
                                <p:cTn id="11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200"/>
                            </p:stCondLst>
                            <p:childTnLst>
                              <p:par>
                                <p:cTn id="17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700"/>
                            </p:stCondLst>
                            <p:childTnLst>
                              <p:par>
                                <p:cTn id="2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 descr="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C0C0C0">
                  <a:alpha val="53000"/>
                </a:srgbClr>
              </a:gs>
              <a:gs pos="100000">
                <a:srgbClr val="C0C0C0">
                  <a:gamma/>
                  <a:tint val="50588"/>
                  <a:invGamma/>
                  <a:alpha val="23000"/>
                </a:srgbClr>
              </a:gs>
            </a:gsLst>
            <a:path path="shape">
              <a:fillToRect l="50000" t="50000" r="50000" b="50000"/>
            </a:path>
          </a:gradFill>
        </p:spPr>
      </p:pic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914400" y="1828800"/>
            <a:ext cx="7853363" cy="2289175"/>
          </a:xfrm>
          <a:prstGeom prst="rect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50000">
                <a:srgbClr val="C0C0C0">
                  <a:gamma/>
                  <a:tint val="0"/>
                  <a:invGamma/>
                  <a:alpha val="0"/>
                </a:srgbClr>
              </a:gs>
              <a:gs pos="100000">
                <a:srgbClr val="C0C0C0">
                  <a:alpha val="0"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i="1">
                <a:solidFill>
                  <a:srgbClr val="66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Рыхлый снег темнеет      марте</a:t>
            </a:r>
          </a:p>
          <a:p>
            <a:r>
              <a:rPr lang="ru-RU" sz="3600" b="1" i="1">
                <a:solidFill>
                  <a:srgbClr val="66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Тают льдинки       окне.</a:t>
            </a:r>
          </a:p>
          <a:p>
            <a:r>
              <a:rPr lang="ru-RU" sz="3600" b="1" i="1">
                <a:solidFill>
                  <a:srgbClr val="66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Зайчик бегает       парте </a:t>
            </a:r>
          </a:p>
          <a:p>
            <a:r>
              <a:rPr lang="ru-RU" sz="3600" b="1" i="1">
                <a:solidFill>
                  <a:srgbClr val="66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        карте         стене.</a:t>
            </a:r>
          </a:p>
        </p:txBody>
      </p:sp>
      <p:pic>
        <p:nvPicPr>
          <p:cNvPr id="15" name="Picture 6" descr="pink_tulips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772400" y="5334000"/>
            <a:ext cx="990600" cy="1085850"/>
          </a:xfrm>
          <a:prstGeom prst="rect">
            <a:avLst/>
          </a:prstGeom>
          <a:noFill/>
        </p:spPr>
      </p:pic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6553200" y="1828800"/>
            <a:ext cx="4603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i="1">
                <a:solidFill>
                  <a:srgbClr val="FF0000"/>
                </a:solidFill>
              </a:rPr>
              <a:t>в</a:t>
            </a: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4495800" y="2362200"/>
            <a:ext cx="7143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i="1">
                <a:solidFill>
                  <a:srgbClr val="FF0000"/>
                </a:solidFill>
              </a:rPr>
              <a:t>на</a:t>
            </a: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4495800" y="2895600"/>
            <a:ext cx="742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i="1">
                <a:solidFill>
                  <a:srgbClr val="FF0000"/>
                </a:solidFill>
              </a:rPr>
              <a:t>по</a:t>
            </a: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1447800" y="3505200"/>
            <a:ext cx="742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i="1">
                <a:solidFill>
                  <a:srgbClr val="FF0000"/>
                </a:solidFill>
              </a:rPr>
              <a:t>по</a:t>
            </a: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4357686" y="3505200"/>
            <a:ext cx="10001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3600" b="1" i="1" dirty="0">
                <a:solidFill>
                  <a:srgbClr val="FF0000"/>
                </a:solidFill>
              </a:rPr>
              <a:t>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/>
      <p:bldP spid="17" grpId="0"/>
      <p:bldP spid="18" grpId="0"/>
      <p:bldP spid="19" grpId="0"/>
      <p:bldP spid="20" grpId="0" uiExpan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8000" b="1" dirty="0" smtClean="0">
                <a:ln/>
                <a:solidFill>
                  <a:srgbClr val="00B05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ПРЕДЛОГИ</a:t>
            </a:r>
            <a:endParaRPr lang="ru-RU" sz="8000" b="1" dirty="0">
              <a:ln/>
              <a:solidFill>
                <a:srgbClr val="00B05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7200" dirty="0" smtClean="0"/>
              <a:t>В</a:t>
            </a:r>
          </a:p>
          <a:p>
            <a:pPr>
              <a:buNone/>
            </a:pPr>
            <a:r>
              <a:rPr lang="ru-RU" sz="7200" dirty="0" smtClean="0"/>
              <a:t>На</a:t>
            </a:r>
          </a:p>
          <a:p>
            <a:pPr>
              <a:buNone/>
            </a:pPr>
            <a:r>
              <a:rPr lang="ru-RU" sz="7200" dirty="0" smtClean="0"/>
              <a:t>           по</a:t>
            </a:r>
            <a:endParaRPr lang="ru-RU" sz="7200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1857364"/>
            <a:ext cx="189547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4 -0.08933  0.046 -0.16667  0.113 -0.172  C 0.177 -0.17867  0.237 -0.11867  0.241 -0.032  C 0.246 0.048  0.204 0.12267  0.144 0.128  C 0.089 0.132  0.037 0.08267  0.033 0.008  C 0.029 -0.06  0.064 -0.124  0.115 -0.12933  C 0.162 -0.13333  0.206 -0.092  0.209 -0.02933  C 0.212 0.02667  0.184 0.08133  0.142 0.084  C 0.104 0.088  0.068 0.056  0.065 0.00533  C 0.063 -0.04  0.084 -0.084  0.117 -0.08667  C 0.146 -0.08933  0.175 -0.06533  0.177 -0.02667  C 0.179 0.00667  0.164 0.03867  0.14 0.04133  C 0.12 0.044  0.099 0.02933  0.098 0.00267  C 0.096 -0.01867  0.104 -0.04133  0.119 -0.044  C 0.131 -0.044  0.143 -0.03867  0.145 -0.024  C 0.146 -0.01467  0.144 -0.00533  0.138 -0.00133  C 0.135 0  0.133 0  0.13 -0.00133  E" pathEditMode="relative" ptsTypes="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 C 0.002 0.07067  0.007 0.16933  0.025 0.168  C 0.051 0.168  0.053 -0.16267  0.084 -0.164  C 0.112 -0.164  0.097 0.12533  0.124 0.124  C 0.152 0.124  0.137 -0.08533  0.167 -0.08533  C 0.194 -0.08533  0.179 0.056  0.203 0.056  C 0.226 0.056  0.214 -0.052  0.235 -0.052  C 0.247 -0.052  0.248 -0.02267  0.249 0  E" pathEditMode="relative" ptsTypes="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 L 0.017 0  C 0.025 0  0.034 -0.01867  0.042 -0.02133  C 0.048 -0.02133  0.059 -0.004  0.064 -0.004  C 0.071 -0.004  0.078 -0.00933  0.091 -0.00933  L 0.1 -0.216  L 0.11 0.03333  L 0.122 0  L 0.132 -0.00933  L 0.156 -0.00133  C 0.167 -0.00533  0.176 -0.02267  0.187 -0.02933  C 0.191 -0.03067  0.2 -0.032  0.206 -0.02933  C 0.212 -0.02667  0.217 -0.008  0.219 -0.00667  C 0.222 -0.00133  0.229 -0.00667  0.233 -0.004  L 0.239 0  L 0.25 0  E" pathEditMode="relative" ptsTypes="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4414" y="428604"/>
            <a:ext cx="6572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Предлог – это слово.</a:t>
            </a:r>
            <a:endParaRPr lang="ru-RU" sz="4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00100" y="2428868"/>
            <a:ext cx="71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Предлоги со словами пишутся отдельно</a:t>
            </a:r>
            <a:endParaRPr lang="ru-RU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928794" y="4357694"/>
            <a:ext cx="5710218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/>
              <a:t>Предлог служит для связи</a:t>
            </a:r>
          </a:p>
          <a:p>
            <a:pPr algn="ctr"/>
            <a:r>
              <a:rPr lang="ru-RU" sz="3200" b="1" dirty="0" smtClean="0"/>
              <a:t> слов в предложении.</a:t>
            </a:r>
          </a:p>
          <a:p>
            <a:pPr algn="ctr"/>
            <a:endParaRPr lang="ru-RU" b="1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85860"/>
            <a:ext cx="1857375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>
                                      <p:cBhvr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9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animClr clrSpc="rgb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animClr clrSpc="rgb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14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Тема14</Template>
  <TotalTime>650</TotalTime>
  <Words>463</Words>
  <Application>Microsoft Office PowerPoint</Application>
  <PresentationFormat>Экран (4:3)</PresentationFormat>
  <Paragraphs>156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Тема14</vt:lpstr>
      <vt:lpstr> ТЕМА «Предлог как слово. Предлоги и приставки» </vt:lpstr>
      <vt:lpstr>Слайд 2</vt:lpstr>
      <vt:lpstr>ИЗ КАКИХ ЧАСТЕЙ СОСТОИТ СЛОВО ?</vt:lpstr>
      <vt:lpstr>КАК ОБРАЗУЮТСЯ СЛОВА ?</vt:lpstr>
      <vt:lpstr>ТРЕТИЙ ЛИШНИЙ </vt:lpstr>
      <vt:lpstr>Слайд 6</vt:lpstr>
      <vt:lpstr>Слайд 7</vt:lpstr>
      <vt:lpstr>ПРЕДЛОГИ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 З А П О М Н И  !</vt:lpstr>
      <vt:lpstr>Слайд 20</vt:lpstr>
      <vt:lpstr>КАК  НАПИСАТЬ ?</vt:lpstr>
      <vt:lpstr>МЫ   УЗНАЛИ :</vt:lpstr>
      <vt:lpstr>Домашнее задание</vt:lpstr>
      <vt:lpstr>Слайд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ТЕМА «Предлог как слово. Предлоги и приставки» </dc:title>
  <dc:creator>777</dc:creator>
  <cp:lastModifiedBy>TATA</cp:lastModifiedBy>
  <cp:revision>72</cp:revision>
  <dcterms:created xsi:type="dcterms:W3CDTF">2009-07-16T10:37:21Z</dcterms:created>
  <dcterms:modified xsi:type="dcterms:W3CDTF">2010-05-06T21:05:20Z</dcterms:modified>
</cp:coreProperties>
</file>