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</p:sldMasterIdLst>
  <p:notesMasterIdLst>
    <p:notesMasterId r:id="rId33"/>
  </p:notesMasterIdLst>
  <p:sldIdLst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5" r:id="rId30"/>
    <p:sldId id="296" r:id="rId31"/>
    <p:sldId id="26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72D01-1B48-4F4F-9965-61937FC1B1C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DF6EF3-59E3-4D44-9F77-F0D73CC228EC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Деление окружности на 360 градусов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33B35091-5086-4E2E-807B-2B69DA21E006}" type="parTrans" cxnId="{CE7FC1AE-BD7C-4C07-AF59-37EE51F402F3}">
      <dgm:prSet/>
      <dgm:spPr/>
      <dgm:t>
        <a:bodyPr/>
        <a:lstStyle/>
        <a:p>
          <a:endParaRPr lang="ru-RU"/>
        </a:p>
      </dgm:t>
    </dgm:pt>
    <dgm:pt modelId="{F4DBFCDD-9FD6-454C-93E3-1DA4AF00401F}" type="sibTrans" cxnId="{CE7FC1AE-BD7C-4C07-AF59-37EE51F402F3}">
      <dgm:prSet/>
      <dgm:spPr/>
      <dgm:t>
        <a:bodyPr/>
        <a:lstStyle/>
        <a:p>
          <a:endParaRPr lang="ru-RU"/>
        </a:p>
      </dgm:t>
    </dgm:pt>
    <dgm:pt modelId="{2580058D-1334-4E53-9134-088DB547B688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Деление градуса на 60 минут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EA0ACCC0-3020-41F3-91CB-9B9D51A11674}" type="parTrans" cxnId="{2CADE191-959C-4E35-8547-B71991ED76DA}">
      <dgm:prSet/>
      <dgm:spPr/>
      <dgm:t>
        <a:bodyPr/>
        <a:lstStyle/>
        <a:p>
          <a:endParaRPr lang="ru-RU"/>
        </a:p>
      </dgm:t>
    </dgm:pt>
    <dgm:pt modelId="{AB970902-21F2-477F-9668-E0D5A31AE7A7}" type="sibTrans" cxnId="{2CADE191-959C-4E35-8547-B71991ED76DA}">
      <dgm:prSet/>
      <dgm:spPr/>
      <dgm:t>
        <a:bodyPr/>
        <a:lstStyle/>
        <a:p>
          <a:endParaRPr lang="ru-RU"/>
        </a:p>
      </dgm:t>
    </dgm:pt>
    <dgm:pt modelId="{21847240-606F-4213-B213-83EB3141890E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Деление минуты на 60 секунд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9BD80FE0-2F50-4D3B-8E61-29F07F3F91FF}" type="parTrans" cxnId="{FCE6CB6D-CBE2-4DC1-8D2A-AFD1158CD6E9}">
      <dgm:prSet/>
      <dgm:spPr/>
      <dgm:t>
        <a:bodyPr/>
        <a:lstStyle/>
        <a:p>
          <a:endParaRPr lang="ru-RU"/>
        </a:p>
      </dgm:t>
    </dgm:pt>
    <dgm:pt modelId="{2A76B155-1254-42C3-B795-9BA2EC7103B9}" type="sibTrans" cxnId="{FCE6CB6D-CBE2-4DC1-8D2A-AFD1158CD6E9}">
      <dgm:prSet/>
      <dgm:spPr/>
      <dgm:t>
        <a:bodyPr/>
        <a:lstStyle/>
        <a:p>
          <a:endParaRPr lang="ru-RU"/>
        </a:p>
      </dgm:t>
    </dgm:pt>
    <dgm:pt modelId="{3B83D83B-2AF6-45E3-A530-EDAC1EB34767}" type="pres">
      <dgm:prSet presAssocID="{12072D01-1B48-4F4F-9965-61937FC1B1C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A0B2F4-D709-41E8-A273-C4270437A676}" type="pres">
      <dgm:prSet presAssocID="{12072D01-1B48-4F4F-9965-61937FC1B1CB}" presName="dummyMaxCanvas" presStyleCnt="0">
        <dgm:presLayoutVars/>
      </dgm:prSet>
      <dgm:spPr/>
    </dgm:pt>
    <dgm:pt modelId="{9B8EF346-1685-460A-9418-AFAE3F7085A3}" type="pres">
      <dgm:prSet presAssocID="{12072D01-1B48-4F4F-9965-61937FC1B1CB}" presName="ThreeNodes_1" presStyleLbl="node1" presStyleIdx="0" presStyleCnt="3" custScaleX="71852" custLinFactNeighborX="23741" custLinFactNeighborY="10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D7B3C-5C92-4CF7-A8B6-7AA0F644549D}" type="pres">
      <dgm:prSet presAssocID="{12072D01-1B48-4F4F-9965-61937FC1B1CB}" presName="ThreeNodes_2" presStyleLbl="node1" presStyleIdx="1" presStyleCnt="3" custScaleX="73950" custLinFactNeighborX="841" custLinFactNeighborY="8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1D0EB-A40E-4271-AEEC-F2B21AD1E984}" type="pres">
      <dgm:prSet presAssocID="{12072D01-1B48-4F4F-9965-61937FC1B1CB}" presName="ThreeNodes_3" presStyleLbl="node1" presStyleIdx="2" presStyleCnt="3" custScaleX="72268" custLinFactNeighborX="-23950" custLinFactNeighborY="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C507A-19C4-46ED-B725-32437B419264}" type="pres">
      <dgm:prSet presAssocID="{12072D01-1B48-4F4F-9965-61937FC1B1CB}" presName="ThreeConn_1-2" presStyleLbl="fgAccFollowNode1" presStyleIdx="0" presStyleCnt="2" custScaleY="83974" custLinFactNeighborX="-13412" custLinFactNeighborY="13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29EDE-DBCA-46B1-952A-368868431A6A}" type="pres">
      <dgm:prSet presAssocID="{12072D01-1B48-4F4F-9965-61937FC1B1CB}" presName="ThreeConn_2-3" presStyleLbl="fgAccFollowNode1" presStyleIdx="1" presStyleCnt="2" custScaleY="83974" custLinFactX="-100000" custLinFactNeighborX="-192012" custLinFactNeighborY="32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15ED-E3D3-4FB0-8C20-F867E5CFEF94}" type="pres">
      <dgm:prSet presAssocID="{12072D01-1B48-4F4F-9965-61937FC1B1C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E53AB-08DA-43DA-922E-76E54D33DBC2}" type="pres">
      <dgm:prSet presAssocID="{12072D01-1B48-4F4F-9965-61937FC1B1C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26DB2-2FDC-4082-B257-379BDE3B52B0}" type="pres">
      <dgm:prSet presAssocID="{12072D01-1B48-4F4F-9965-61937FC1B1C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DE191-959C-4E35-8547-B71991ED76DA}" srcId="{12072D01-1B48-4F4F-9965-61937FC1B1CB}" destId="{2580058D-1334-4E53-9134-088DB547B688}" srcOrd="1" destOrd="0" parTransId="{EA0ACCC0-3020-41F3-91CB-9B9D51A11674}" sibTransId="{AB970902-21F2-477F-9668-E0D5A31AE7A7}"/>
    <dgm:cxn modelId="{2A4F169F-99E0-40CE-A83F-47D48A2C85BA}" type="presOf" srcId="{2580058D-1334-4E53-9134-088DB547B688}" destId="{A20E53AB-08DA-43DA-922E-76E54D33DBC2}" srcOrd="1" destOrd="0" presId="urn:microsoft.com/office/officeart/2005/8/layout/vProcess5"/>
    <dgm:cxn modelId="{FCE6CB6D-CBE2-4DC1-8D2A-AFD1158CD6E9}" srcId="{12072D01-1B48-4F4F-9965-61937FC1B1CB}" destId="{21847240-606F-4213-B213-83EB3141890E}" srcOrd="2" destOrd="0" parTransId="{9BD80FE0-2F50-4D3B-8E61-29F07F3F91FF}" sibTransId="{2A76B155-1254-42C3-B795-9BA2EC7103B9}"/>
    <dgm:cxn modelId="{EAA4C18A-C380-4772-ABC0-5E96834452B3}" type="presOf" srcId="{12072D01-1B48-4F4F-9965-61937FC1B1CB}" destId="{3B83D83B-2AF6-45E3-A530-EDAC1EB34767}" srcOrd="0" destOrd="0" presId="urn:microsoft.com/office/officeart/2005/8/layout/vProcess5"/>
    <dgm:cxn modelId="{7A8CA750-69EE-4C2E-9AAC-35EDD4533027}" type="presOf" srcId="{21847240-606F-4213-B213-83EB3141890E}" destId="{9381D0EB-A40E-4271-AEEC-F2B21AD1E984}" srcOrd="0" destOrd="0" presId="urn:microsoft.com/office/officeart/2005/8/layout/vProcess5"/>
    <dgm:cxn modelId="{CE7FC1AE-BD7C-4C07-AF59-37EE51F402F3}" srcId="{12072D01-1B48-4F4F-9965-61937FC1B1CB}" destId="{FADF6EF3-59E3-4D44-9F77-F0D73CC228EC}" srcOrd="0" destOrd="0" parTransId="{33B35091-5086-4E2E-807B-2B69DA21E006}" sibTransId="{F4DBFCDD-9FD6-454C-93E3-1DA4AF00401F}"/>
    <dgm:cxn modelId="{73AD89B3-C5E5-4634-BFE9-80DE47922D61}" type="presOf" srcId="{2580058D-1334-4E53-9134-088DB547B688}" destId="{420D7B3C-5C92-4CF7-A8B6-7AA0F644549D}" srcOrd="0" destOrd="0" presId="urn:microsoft.com/office/officeart/2005/8/layout/vProcess5"/>
    <dgm:cxn modelId="{3F6CE564-6390-4B86-B749-C95D9E2E3600}" type="presOf" srcId="{F4DBFCDD-9FD6-454C-93E3-1DA4AF00401F}" destId="{4EFC507A-19C4-46ED-B725-32437B419264}" srcOrd="0" destOrd="0" presId="urn:microsoft.com/office/officeart/2005/8/layout/vProcess5"/>
    <dgm:cxn modelId="{4E9EA8EA-271A-4C0B-97F0-CFD10FC23E8D}" type="presOf" srcId="{FADF6EF3-59E3-4D44-9F77-F0D73CC228EC}" destId="{9B8EF346-1685-460A-9418-AFAE3F7085A3}" srcOrd="0" destOrd="0" presId="urn:microsoft.com/office/officeart/2005/8/layout/vProcess5"/>
    <dgm:cxn modelId="{EC5B9FEB-BBC9-44A0-8990-71F78F4AD465}" type="presOf" srcId="{AB970902-21F2-477F-9668-E0D5A31AE7A7}" destId="{E5529EDE-DBCA-46B1-952A-368868431A6A}" srcOrd="0" destOrd="0" presId="urn:microsoft.com/office/officeart/2005/8/layout/vProcess5"/>
    <dgm:cxn modelId="{7C2255CA-BE3B-484F-B063-64B015ADB44E}" type="presOf" srcId="{FADF6EF3-59E3-4D44-9F77-F0D73CC228EC}" destId="{972615ED-E3D3-4FB0-8C20-F867E5CFEF94}" srcOrd="1" destOrd="0" presId="urn:microsoft.com/office/officeart/2005/8/layout/vProcess5"/>
    <dgm:cxn modelId="{A40C2C2D-3D0D-47A5-BE6E-13878723A796}" type="presOf" srcId="{21847240-606F-4213-B213-83EB3141890E}" destId="{16A26DB2-2FDC-4082-B257-379BDE3B52B0}" srcOrd="1" destOrd="0" presId="urn:microsoft.com/office/officeart/2005/8/layout/vProcess5"/>
    <dgm:cxn modelId="{D6DC0AF7-F95D-4B62-87BC-5532F1C7D2E4}" type="presParOf" srcId="{3B83D83B-2AF6-45E3-A530-EDAC1EB34767}" destId="{29A0B2F4-D709-41E8-A273-C4270437A676}" srcOrd="0" destOrd="0" presId="urn:microsoft.com/office/officeart/2005/8/layout/vProcess5"/>
    <dgm:cxn modelId="{DEB53BEA-2E5D-4EC6-8070-2323F656C069}" type="presParOf" srcId="{3B83D83B-2AF6-45E3-A530-EDAC1EB34767}" destId="{9B8EF346-1685-460A-9418-AFAE3F7085A3}" srcOrd="1" destOrd="0" presId="urn:microsoft.com/office/officeart/2005/8/layout/vProcess5"/>
    <dgm:cxn modelId="{CA7FA4AF-C744-4C49-88AA-A7D5B5DE9F66}" type="presParOf" srcId="{3B83D83B-2AF6-45E3-A530-EDAC1EB34767}" destId="{420D7B3C-5C92-4CF7-A8B6-7AA0F644549D}" srcOrd="2" destOrd="0" presId="urn:microsoft.com/office/officeart/2005/8/layout/vProcess5"/>
    <dgm:cxn modelId="{B65B6563-4103-4335-9E36-854101E67F09}" type="presParOf" srcId="{3B83D83B-2AF6-45E3-A530-EDAC1EB34767}" destId="{9381D0EB-A40E-4271-AEEC-F2B21AD1E984}" srcOrd="3" destOrd="0" presId="urn:microsoft.com/office/officeart/2005/8/layout/vProcess5"/>
    <dgm:cxn modelId="{281E8D27-9314-43F2-A7F3-8BAD6129A8B6}" type="presParOf" srcId="{3B83D83B-2AF6-45E3-A530-EDAC1EB34767}" destId="{4EFC507A-19C4-46ED-B725-32437B419264}" srcOrd="4" destOrd="0" presId="urn:microsoft.com/office/officeart/2005/8/layout/vProcess5"/>
    <dgm:cxn modelId="{B8C4B052-2C4E-47C3-8EDB-DE376BBDCE37}" type="presParOf" srcId="{3B83D83B-2AF6-45E3-A530-EDAC1EB34767}" destId="{E5529EDE-DBCA-46B1-952A-368868431A6A}" srcOrd="5" destOrd="0" presId="urn:microsoft.com/office/officeart/2005/8/layout/vProcess5"/>
    <dgm:cxn modelId="{9A68D7DB-D6BC-4227-8D8A-4D2EA35DF453}" type="presParOf" srcId="{3B83D83B-2AF6-45E3-A530-EDAC1EB34767}" destId="{972615ED-E3D3-4FB0-8C20-F867E5CFEF94}" srcOrd="6" destOrd="0" presId="urn:microsoft.com/office/officeart/2005/8/layout/vProcess5"/>
    <dgm:cxn modelId="{6075FEE7-8E57-4C73-AEE3-3655459474B2}" type="presParOf" srcId="{3B83D83B-2AF6-45E3-A530-EDAC1EB34767}" destId="{A20E53AB-08DA-43DA-922E-76E54D33DBC2}" srcOrd="7" destOrd="0" presId="urn:microsoft.com/office/officeart/2005/8/layout/vProcess5"/>
    <dgm:cxn modelId="{D4BBB1B9-D7C7-443A-9141-D14E9CCF3232}" type="presParOf" srcId="{3B83D83B-2AF6-45E3-A530-EDAC1EB34767}" destId="{16A26DB2-2FDC-4082-B257-379BDE3B52B0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72D01-1B48-4F4F-9965-61937FC1B1C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DF6EF3-59E3-4D44-9F77-F0D73CC228EC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         Деление часа</a:t>
          </a:r>
        </a:p>
        <a:p>
          <a:pPr algn="ctr"/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            на 60 минут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33B35091-5086-4E2E-807B-2B69DA21E006}" type="parTrans" cxnId="{CE7FC1AE-BD7C-4C07-AF59-37EE51F402F3}">
      <dgm:prSet/>
      <dgm:spPr/>
      <dgm:t>
        <a:bodyPr/>
        <a:lstStyle/>
        <a:p>
          <a:endParaRPr lang="ru-RU"/>
        </a:p>
      </dgm:t>
    </dgm:pt>
    <dgm:pt modelId="{F4DBFCDD-9FD6-454C-93E3-1DA4AF00401F}" type="sibTrans" cxnId="{CE7FC1AE-BD7C-4C07-AF59-37EE51F402F3}">
      <dgm:prSet/>
      <dgm:spPr/>
      <dgm:t>
        <a:bodyPr/>
        <a:lstStyle/>
        <a:p>
          <a:endParaRPr lang="ru-RU"/>
        </a:p>
      </dgm:t>
    </dgm:pt>
    <dgm:pt modelId="{21847240-606F-4213-B213-83EB3141890E}">
      <dgm:prSet phldrT="[Текст]"/>
      <dgm:spPr/>
      <dgm:t>
        <a:bodyPr/>
        <a:lstStyle/>
        <a:p>
          <a:pPr algn="r"/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     Деление   минуты на 60 секунд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9BD80FE0-2F50-4D3B-8E61-29F07F3F91FF}" type="parTrans" cxnId="{FCE6CB6D-CBE2-4DC1-8D2A-AFD1158CD6E9}">
      <dgm:prSet/>
      <dgm:spPr/>
      <dgm:t>
        <a:bodyPr/>
        <a:lstStyle/>
        <a:p>
          <a:endParaRPr lang="ru-RU"/>
        </a:p>
      </dgm:t>
    </dgm:pt>
    <dgm:pt modelId="{2A76B155-1254-42C3-B795-9BA2EC7103B9}" type="sibTrans" cxnId="{FCE6CB6D-CBE2-4DC1-8D2A-AFD1158CD6E9}">
      <dgm:prSet/>
      <dgm:spPr/>
      <dgm:t>
        <a:bodyPr/>
        <a:lstStyle/>
        <a:p>
          <a:endParaRPr lang="ru-RU"/>
        </a:p>
      </dgm:t>
    </dgm:pt>
    <dgm:pt modelId="{3B83D83B-2AF6-45E3-A530-EDAC1EB34767}" type="pres">
      <dgm:prSet presAssocID="{12072D01-1B48-4F4F-9965-61937FC1B1C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A0B2F4-D709-41E8-A273-C4270437A676}" type="pres">
      <dgm:prSet presAssocID="{12072D01-1B48-4F4F-9965-61937FC1B1CB}" presName="dummyMaxCanvas" presStyleCnt="0">
        <dgm:presLayoutVars/>
      </dgm:prSet>
      <dgm:spPr/>
    </dgm:pt>
    <dgm:pt modelId="{7CC0DC3F-92AC-42A9-A354-2274AB377A64}" type="pres">
      <dgm:prSet presAssocID="{12072D01-1B48-4F4F-9965-61937FC1B1CB}" presName="TwoNodes_1" presStyleLbl="node1" presStyleIdx="0" presStyleCnt="2" custLinFactNeighborY="9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F80FE-E47D-4177-B171-CDE3952DB3E1}" type="pres">
      <dgm:prSet presAssocID="{12072D01-1B48-4F4F-9965-61937FC1B1CB}" presName="TwoNodes_2" presStyleLbl="node1" presStyleIdx="1" presStyleCnt="2" custScaleX="88235" custLinFactNeighborX="-4575" custLinFactNeighborY="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5E19A-A0D0-4162-B4DA-68A17066CAF3}" type="pres">
      <dgm:prSet presAssocID="{12072D01-1B48-4F4F-9965-61937FC1B1CB}" presName="TwoConn_1-2" presStyleLbl="fgAccFollowNode1" presStyleIdx="0" presStyleCnt="1" custLinFactX="-194240" custLinFactNeighborX="-200000" custLinFactNeighborY="12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77068-9B6A-4326-A32C-A9AC2BE7307F}" type="pres">
      <dgm:prSet presAssocID="{12072D01-1B48-4F4F-9965-61937FC1B1C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94729-8E4B-4B42-9170-15362588FDCC}" type="pres">
      <dgm:prSet presAssocID="{12072D01-1B48-4F4F-9965-61937FC1B1C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39546-0165-4771-AB00-5676D318AAB5}" type="presOf" srcId="{21847240-606F-4213-B213-83EB3141890E}" destId="{57AF80FE-E47D-4177-B171-CDE3952DB3E1}" srcOrd="0" destOrd="0" presId="urn:microsoft.com/office/officeart/2005/8/layout/vProcess5"/>
    <dgm:cxn modelId="{FCE6CB6D-CBE2-4DC1-8D2A-AFD1158CD6E9}" srcId="{12072D01-1B48-4F4F-9965-61937FC1B1CB}" destId="{21847240-606F-4213-B213-83EB3141890E}" srcOrd="1" destOrd="0" parTransId="{9BD80FE0-2F50-4D3B-8E61-29F07F3F91FF}" sibTransId="{2A76B155-1254-42C3-B795-9BA2EC7103B9}"/>
    <dgm:cxn modelId="{738DFC75-F82A-4E3F-9792-0380457AF00D}" type="presOf" srcId="{12072D01-1B48-4F4F-9965-61937FC1B1CB}" destId="{3B83D83B-2AF6-45E3-A530-EDAC1EB34767}" srcOrd="0" destOrd="0" presId="urn:microsoft.com/office/officeart/2005/8/layout/vProcess5"/>
    <dgm:cxn modelId="{CE7FC1AE-BD7C-4C07-AF59-37EE51F402F3}" srcId="{12072D01-1B48-4F4F-9965-61937FC1B1CB}" destId="{FADF6EF3-59E3-4D44-9F77-F0D73CC228EC}" srcOrd="0" destOrd="0" parTransId="{33B35091-5086-4E2E-807B-2B69DA21E006}" sibTransId="{F4DBFCDD-9FD6-454C-93E3-1DA4AF00401F}"/>
    <dgm:cxn modelId="{36229BDB-F5BB-449E-9C79-A82FCC87F9E5}" type="presOf" srcId="{FADF6EF3-59E3-4D44-9F77-F0D73CC228EC}" destId="{99977068-9B6A-4326-A32C-A9AC2BE7307F}" srcOrd="1" destOrd="0" presId="urn:microsoft.com/office/officeart/2005/8/layout/vProcess5"/>
    <dgm:cxn modelId="{705C13C5-D5F6-4644-819A-1C15B5007BBE}" type="presOf" srcId="{21847240-606F-4213-B213-83EB3141890E}" destId="{F2994729-8E4B-4B42-9170-15362588FDCC}" srcOrd="1" destOrd="0" presId="urn:microsoft.com/office/officeart/2005/8/layout/vProcess5"/>
    <dgm:cxn modelId="{8C4CC8AE-C7BE-4184-B04D-3BDF46D44337}" type="presOf" srcId="{F4DBFCDD-9FD6-454C-93E3-1DA4AF00401F}" destId="{CF55E19A-A0D0-4162-B4DA-68A17066CAF3}" srcOrd="0" destOrd="0" presId="urn:microsoft.com/office/officeart/2005/8/layout/vProcess5"/>
    <dgm:cxn modelId="{0F67306E-425B-4CEC-A8A6-C17D5AD6C679}" type="presOf" srcId="{FADF6EF3-59E3-4D44-9F77-F0D73CC228EC}" destId="{7CC0DC3F-92AC-42A9-A354-2274AB377A64}" srcOrd="0" destOrd="0" presId="urn:microsoft.com/office/officeart/2005/8/layout/vProcess5"/>
    <dgm:cxn modelId="{929723CD-1F85-4C1C-8E21-A18E941F3044}" type="presParOf" srcId="{3B83D83B-2AF6-45E3-A530-EDAC1EB34767}" destId="{29A0B2F4-D709-41E8-A273-C4270437A676}" srcOrd="0" destOrd="0" presId="urn:microsoft.com/office/officeart/2005/8/layout/vProcess5"/>
    <dgm:cxn modelId="{1085FFC1-56C5-4269-B5BE-BBD442DE9AE2}" type="presParOf" srcId="{3B83D83B-2AF6-45E3-A530-EDAC1EB34767}" destId="{7CC0DC3F-92AC-42A9-A354-2274AB377A64}" srcOrd="1" destOrd="0" presId="urn:microsoft.com/office/officeart/2005/8/layout/vProcess5"/>
    <dgm:cxn modelId="{8487C8B9-ABCC-4B30-B09E-72FD260BD359}" type="presParOf" srcId="{3B83D83B-2AF6-45E3-A530-EDAC1EB34767}" destId="{57AF80FE-E47D-4177-B171-CDE3952DB3E1}" srcOrd="2" destOrd="0" presId="urn:microsoft.com/office/officeart/2005/8/layout/vProcess5"/>
    <dgm:cxn modelId="{FC6D3919-521D-4E23-A842-D176CF413287}" type="presParOf" srcId="{3B83D83B-2AF6-45E3-A530-EDAC1EB34767}" destId="{CF55E19A-A0D0-4162-B4DA-68A17066CAF3}" srcOrd="3" destOrd="0" presId="urn:microsoft.com/office/officeart/2005/8/layout/vProcess5"/>
    <dgm:cxn modelId="{FD965432-1105-4838-B6DF-2B062560AE3D}" type="presParOf" srcId="{3B83D83B-2AF6-45E3-A530-EDAC1EB34767}" destId="{99977068-9B6A-4326-A32C-A9AC2BE7307F}" srcOrd="4" destOrd="0" presId="urn:microsoft.com/office/officeart/2005/8/layout/vProcess5"/>
    <dgm:cxn modelId="{E2B90AA8-B04B-4B17-A5B6-E679570919E9}" type="presParOf" srcId="{3B83D83B-2AF6-45E3-A530-EDAC1EB34767}" destId="{F2994729-8E4B-4B42-9170-15362588FDCC}" srcOrd="5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6" Type="http://schemas.openxmlformats.org/officeDocument/2006/relationships/image" Target="../media/image24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AC849-8A2B-4547-A981-0F01D1A792C9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5C135-D087-4394-9EBE-4CB9E0B70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C5555-8C22-4413-B212-42F0DF4574C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5C135-D087-4394-9EBE-4CB9E0B70E7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C7C5-F166-412B-8456-1EF2BDC3C72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1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gi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53.jpeg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29.bin"/><Relationship Id="rId4" Type="http://schemas.openxmlformats.org/officeDocument/2006/relationships/hyperlink" Target="http://upload.wikimedia.org/wikipedia/ru/d/dd/%D0%9F%D0%B0%D0%BF%D0%B8%D1%80%D1%83%D1%81_%D0%90%D1%85%D0%BC%D0%B5%D1%81%D0%B0.jpg" TargetMode="External"/><Relationship Id="rId9" Type="http://schemas.openxmlformats.org/officeDocument/2006/relationships/image" Target="../media/image32.gif"/><Relationship Id="rId1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frame.html?imgurl=http://www.medvibor.ru/upload/iblock/1a5/bub.jpg&amp;pageurl=http://www.boun.ru/rus/catalog/details.php?id=172&amp;id=22598929&amp;iid=5&amp;imgwidth=600&amp;imgheight=415&amp;imgsize=65534&amp;images_links=b" TargetMode="Externa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7.jpeg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hyperlink" Target="http://go.mail.ru/frame.html?imgurl=http://www.northshorevisitor.com/images/dining/bread.jpg&amp;pageurl=http://www.northshorevisitor.com/dining/tofte.html&amp;id=44697209&amp;iid=5&amp;imgwidth=222&amp;imgheight=167&amp;imgsize=7587&amp;images_links=b" TargetMode="External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56.jpeg"/><Relationship Id="rId10" Type="http://schemas.openxmlformats.org/officeDocument/2006/relationships/image" Target="../media/image3.jpeg"/><Relationship Id="rId4" Type="http://schemas.openxmlformats.org/officeDocument/2006/relationships/hyperlink" Target="http://upload.wikimedia.org/wikipedia/ru/c/c6/%D0%A7%D0%B0%D1%81%D1%82%D1%8C_%D0%BF%D0%B0%D0%BF%D0%B8%D1%80%D1%83%D1%81%D0%B0_%D0%90%D1%85%D0%BC%D0%B5%D1%81%D0%B0.jpg" TargetMode="External"/><Relationship Id="rId9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Documents%20and%20Settings\&#1091;&#1095;&#1080;&#1090;&#1077;&#1083;&#1100;\&#1056;&#1072;&#1073;&#1086;&#1095;&#1080;&#1081;%20&#1089;&#1090;&#1086;&#1083;\&#1054;&#1058;&#1050;&#1056;&#1067;&#1058;&#1067;&#1049;%20&#1059;&#1056;&#1054;&#1050;\&#1041;&#1086;&#1075;&#1072;&#1095;&#1077;&#1074;&#1072;%201\&#1062;&#1072;&#1088;&#1100;1.mpg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&#1091;&#1095;&#1080;&#1090;&#1077;&#1083;&#1100;\&#1056;&#1072;&#1073;&#1086;&#1095;&#1080;&#1081;%20&#1089;&#1090;&#1086;&#1083;\&#1054;&#1058;&#1050;&#1056;&#1067;&#1058;&#1067;&#1049;%20&#1059;&#1056;&#1054;&#1050;\&#1041;&#1086;&#1075;&#1072;&#1095;&#1077;&#1074;&#1072;%201\&#1062;&#1072;&#1088;&#1100;3.mpg" TargetMode="Externa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69.jpeg"/><Relationship Id="rId4" Type="http://schemas.openxmlformats.org/officeDocument/2006/relationships/hyperlink" Target="http://go.mail.ru/frame.html?imgurl=http://felicity.net.ua/shop/images/gift2.jpg&amp;pageurl=http://www.crazylily.ru/parties/&amp;id=15694790&amp;iid=5&amp;imgwidth=407&amp;imgheight=378&amp;imgsize=26216&amp;images_links=b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hyperlink" Target="http://go.mail.ru/frame.html?imgurl=http://bbs.krasnogorsk.ru/forum/journal/uploads/2703/jphoto2703th.jpg&amp;pageurl=http://www.sunhome.ru/cards/974/p31&amp;id=94597434&amp;iid=6&amp;imgwidth=140&amp;imgheight=134&amp;imgsize=36862&amp;images_links=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upload.wikimedia.org/wikipedia/commons/0/0b/Ybc7289-bw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2%20&#1091;&#1095;&#1080;&#1090;&#1077;&#1083;&#1100;&#1089;&#1082;&#1072;&#1103;%20&#1082;&#1086;&#1085;&#1092;&#1077;&#1088;&#1077;&#1085;&#1094;&#1080;&#1103;\Unknown%20Artist%20-%20Unknown%20Album%20-%2003.%20Track%203.wma" TargetMode="Externa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0" Type="http://schemas.openxmlformats.org/officeDocument/2006/relationships/diagramLayout" Target="../diagrams/layout2.xml"/><Relationship Id="rId4" Type="http://schemas.openxmlformats.org/officeDocument/2006/relationships/slide" Target="slide20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571612"/>
            <a:ext cx="84296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8A0000"/>
                </a:solidFill>
              </a:rPr>
              <a:t>Цели: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A0000"/>
                </a:solidFill>
              </a:rPr>
              <a:t>сформировать представление о межпредметных связях;  применять  знания по теме: «Действия с обыкновенными дробями» и «Культурные достижения народов Древних цивилизаций»;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A0000"/>
                </a:solidFill>
              </a:rPr>
              <a:t>развивать вычислительные навыки, компетенции построения математической  модели бытовой  ситуации,  приобретения социального опыта работы в малых группах, поисковой деятельности, навыки отбора и анализа информации;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A0000"/>
                </a:solidFill>
              </a:rPr>
              <a:t> воспитывать познавательную активность посредством эмоциональной и целерациональной мотивации. </a:t>
            </a:r>
            <a:endParaRPr lang="ru-RU" sz="2400" b="1" i="1" u="sng" dirty="0" smtClean="0">
              <a:solidFill>
                <a:srgbClr val="8A0000"/>
              </a:solidFill>
            </a:endParaRPr>
          </a:p>
          <a:p>
            <a:endParaRPr lang="ru-RU" sz="2800" b="1" i="1" u="sng" dirty="0" smtClean="0">
              <a:solidFill>
                <a:srgbClr val="002060"/>
              </a:solidFill>
            </a:endParaRPr>
          </a:p>
          <a:p>
            <a:endParaRPr lang="ru-RU" sz="2800" b="1" i="1" u="sng" dirty="0" smtClean="0">
              <a:solidFill>
                <a:srgbClr val="002060"/>
              </a:solidFill>
            </a:endParaRPr>
          </a:p>
          <a:p>
            <a:endParaRPr lang="ru-RU" sz="2800" b="1" i="1" u="sng" dirty="0">
              <a:solidFill>
                <a:srgbClr val="00206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00" y="428604"/>
            <a:ext cx="7429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История  обыкновенных дробей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практическое применение знаний о них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2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</a:rPr>
              <a:t>Вавилон: висячие сады Семирамиды</a:t>
            </a:r>
            <a:endParaRPr lang="ru-RU" b="1" dirty="0">
              <a:solidFill>
                <a:srgbClr val="8A0000"/>
              </a:solidFill>
            </a:endParaRPr>
          </a:p>
        </p:txBody>
      </p:sp>
      <p:pic>
        <p:nvPicPr>
          <p:cNvPr id="58369" name="Picture 1" descr="C:\Documents and Settings\учитель\Рабочий стол\урок интегрированный бинарный\0042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8501121" cy="4976858"/>
          </a:xfrm>
          <a:prstGeom prst="rect">
            <a:avLst/>
          </a:prstGeom>
          <a:noFill/>
        </p:spPr>
      </p:pic>
      <p:pic>
        <p:nvPicPr>
          <p:cNvPr id="4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урок интегрированный бинарный\00505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8072462" y="4572008"/>
            <a:ext cx="285752" cy="21431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5929322" y="4643446"/>
            <a:ext cx="1571636" cy="1000132"/>
            <a:chOff x="5786446" y="785794"/>
            <a:chExt cx="1571636" cy="1000132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5786446" y="785794"/>
              <a:ext cx="1571636" cy="1000132"/>
            </a:xfrm>
            <a:prstGeom prst="cloudCallout">
              <a:avLst/>
            </a:prstGeom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00760" y="114298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Египет</a:t>
              </a:r>
              <a:endParaRPr lang="ru-RU" dirty="0"/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7929586" y="3357562"/>
            <a:ext cx="1571604" cy="1041276"/>
            <a:chOff x="7072330" y="4786322"/>
            <a:chExt cx="1571604" cy="1041276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7072330" y="4786322"/>
              <a:ext cx="1571604" cy="1041276"/>
            </a:xfrm>
            <a:prstGeom prst="cloudCallout">
              <a:avLst/>
            </a:prstGeom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6644" y="514351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Шумеры</a:t>
              </a:r>
              <a:endParaRPr lang="ru-RU" dirty="0"/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6858016" y="4520485"/>
            <a:ext cx="1551888" cy="1123093"/>
          </a:xfrm>
          <a:custGeom>
            <a:avLst/>
            <a:gdLst>
              <a:gd name="connsiteX0" fmla="*/ 1639910 w 1639910"/>
              <a:gd name="connsiteY0" fmla="*/ 0 h 1281448"/>
              <a:gd name="connsiteX1" fmla="*/ 1446727 w 1639910"/>
              <a:gd name="connsiteY1" fmla="*/ 128788 h 1281448"/>
              <a:gd name="connsiteX2" fmla="*/ 1317938 w 1639910"/>
              <a:gd name="connsiteY2" fmla="*/ 231819 h 1281448"/>
              <a:gd name="connsiteX3" fmla="*/ 1189150 w 1639910"/>
              <a:gd name="connsiteY3" fmla="*/ 321971 h 1281448"/>
              <a:gd name="connsiteX4" fmla="*/ 1086119 w 1639910"/>
              <a:gd name="connsiteY4" fmla="*/ 592428 h 1281448"/>
              <a:gd name="connsiteX5" fmla="*/ 931572 w 1639910"/>
              <a:gd name="connsiteY5" fmla="*/ 695459 h 1281448"/>
              <a:gd name="connsiteX6" fmla="*/ 841420 w 1639910"/>
              <a:gd name="connsiteY6" fmla="*/ 772732 h 1281448"/>
              <a:gd name="connsiteX7" fmla="*/ 725510 w 1639910"/>
              <a:gd name="connsiteY7" fmla="*/ 978794 h 1281448"/>
              <a:gd name="connsiteX8" fmla="*/ 622479 w 1639910"/>
              <a:gd name="connsiteY8" fmla="*/ 1120461 h 1281448"/>
              <a:gd name="connsiteX9" fmla="*/ 545206 w 1639910"/>
              <a:gd name="connsiteY9" fmla="*/ 1133340 h 1281448"/>
              <a:gd name="connsiteX10" fmla="*/ 455054 w 1639910"/>
              <a:gd name="connsiteY10" fmla="*/ 1146219 h 1281448"/>
              <a:gd name="connsiteX11" fmla="*/ 403538 w 1639910"/>
              <a:gd name="connsiteY11" fmla="*/ 1120461 h 1281448"/>
              <a:gd name="connsiteX12" fmla="*/ 339144 w 1639910"/>
              <a:gd name="connsiteY12" fmla="*/ 1094704 h 1281448"/>
              <a:gd name="connsiteX13" fmla="*/ 197476 w 1639910"/>
              <a:gd name="connsiteY13" fmla="*/ 1236371 h 1281448"/>
              <a:gd name="connsiteX14" fmla="*/ 30051 w 1639910"/>
              <a:gd name="connsiteY14" fmla="*/ 1275008 h 1281448"/>
              <a:gd name="connsiteX15" fmla="*/ 17172 w 1639910"/>
              <a:gd name="connsiteY15" fmla="*/ 1275008 h 12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39910" h="1281448">
                <a:moveTo>
                  <a:pt x="1639910" y="0"/>
                </a:moveTo>
                <a:cubicBezTo>
                  <a:pt x="1570149" y="45076"/>
                  <a:pt x="1500389" y="90152"/>
                  <a:pt x="1446727" y="128788"/>
                </a:cubicBezTo>
                <a:cubicBezTo>
                  <a:pt x="1393065" y="167425"/>
                  <a:pt x="1360867" y="199622"/>
                  <a:pt x="1317938" y="231819"/>
                </a:cubicBezTo>
                <a:cubicBezTo>
                  <a:pt x="1275009" y="264016"/>
                  <a:pt x="1227786" y="261870"/>
                  <a:pt x="1189150" y="321971"/>
                </a:cubicBezTo>
                <a:cubicBezTo>
                  <a:pt x="1150514" y="382072"/>
                  <a:pt x="1129049" y="530180"/>
                  <a:pt x="1086119" y="592428"/>
                </a:cubicBezTo>
                <a:cubicBezTo>
                  <a:pt x="1043189" y="654676"/>
                  <a:pt x="972355" y="665408"/>
                  <a:pt x="931572" y="695459"/>
                </a:cubicBezTo>
                <a:cubicBezTo>
                  <a:pt x="890789" y="725510"/>
                  <a:pt x="875764" y="725510"/>
                  <a:pt x="841420" y="772732"/>
                </a:cubicBezTo>
                <a:cubicBezTo>
                  <a:pt x="807076" y="819955"/>
                  <a:pt x="762000" y="920839"/>
                  <a:pt x="725510" y="978794"/>
                </a:cubicBezTo>
                <a:cubicBezTo>
                  <a:pt x="689020" y="1036749"/>
                  <a:pt x="652530" y="1094703"/>
                  <a:pt x="622479" y="1120461"/>
                </a:cubicBezTo>
                <a:cubicBezTo>
                  <a:pt x="592428" y="1146219"/>
                  <a:pt x="573110" y="1129047"/>
                  <a:pt x="545206" y="1133340"/>
                </a:cubicBezTo>
                <a:cubicBezTo>
                  <a:pt x="517302" y="1137633"/>
                  <a:pt x="478665" y="1148365"/>
                  <a:pt x="455054" y="1146219"/>
                </a:cubicBezTo>
                <a:cubicBezTo>
                  <a:pt x="431443" y="1144073"/>
                  <a:pt x="422856" y="1129047"/>
                  <a:pt x="403538" y="1120461"/>
                </a:cubicBezTo>
                <a:cubicBezTo>
                  <a:pt x="384220" y="1111875"/>
                  <a:pt x="373488" y="1075386"/>
                  <a:pt x="339144" y="1094704"/>
                </a:cubicBezTo>
                <a:cubicBezTo>
                  <a:pt x="304800" y="1114022"/>
                  <a:pt x="248992" y="1206320"/>
                  <a:pt x="197476" y="1236371"/>
                </a:cubicBezTo>
                <a:cubicBezTo>
                  <a:pt x="145961" y="1266422"/>
                  <a:pt x="60102" y="1268568"/>
                  <a:pt x="30051" y="1275008"/>
                </a:cubicBezTo>
                <a:cubicBezTo>
                  <a:pt x="0" y="1281448"/>
                  <a:pt x="8586" y="1278228"/>
                  <a:pt x="17172" y="1275008"/>
                </a:cubicBezTo>
              </a:path>
            </a:pathLst>
          </a:cu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001024" y="4357694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Вавилон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43570" y="5643578"/>
            <a:ext cx="128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Александрия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5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1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8834E-6 C -0.00382 0.00209 -0.00729 0.0044 -0.0125 0.00926 C -0.01771 0.01388 -0.02674 0.02174 -0.03091 0.02822 C -0.0349 0.03446 -0.03386 0.03932 -0.03698 0.04718 C -0.04011 0.05505 -0.04531 0.06938 -0.04931 0.07563 C -0.0533 0.08187 -0.05747 0.07864 -0.06163 0.08511 C -0.06563 0.09136 -0.06858 0.10407 -0.07379 0.11333 C -0.07882 0.12281 -0.0849 0.13715 -0.09219 0.142 C -0.09948 0.14663 -0.10868 0.13876 -0.11684 0.142 C -0.125 0.14501 -0.13525 0.15773 -0.14132 0.16097 C -0.1474 0.1642 -0.14861 0.16097 -0.15347 0.16097 C -0.15868 0.16097 -0.16806 0.16235 -0.17205 0.16097 C -0.17622 0.15935 -0.17709 0.15542 -0.17795 0.15148 " pathEditMode="relative" rAng="0" ptsTypes="aaaaaaaa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uild="allAtOnce"/>
      <p:bldP spid="2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8" descr="M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643050"/>
            <a:ext cx="315830" cy="1214446"/>
          </a:xfrm>
          <a:prstGeom prst="rect">
            <a:avLst/>
          </a:prstGeom>
          <a:noFill/>
        </p:spPr>
      </p:pic>
      <p:pic>
        <p:nvPicPr>
          <p:cNvPr id="3" name="Рисунок 9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714488"/>
            <a:ext cx="273845" cy="547690"/>
          </a:xfrm>
          <a:prstGeom prst="rect">
            <a:avLst/>
          </a:prstGeom>
          <a:noFill/>
        </p:spPr>
      </p:pic>
      <p:pic>
        <p:nvPicPr>
          <p:cNvPr id="4" name="Рисунок 95" descr="V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714488"/>
            <a:ext cx="285752" cy="514334"/>
          </a:xfrm>
          <a:prstGeom prst="rect">
            <a:avLst/>
          </a:prstGeom>
          <a:noFill/>
        </p:spPr>
      </p:pic>
      <p:pic>
        <p:nvPicPr>
          <p:cNvPr id="5" name="Рисунок 96" descr="Z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571612"/>
            <a:ext cx="107157" cy="428628"/>
          </a:xfrm>
          <a:prstGeom prst="rect">
            <a:avLst/>
          </a:prstGeom>
          <a:noFill/>
        </p:spPr>
      </p:pic>
      <p:pic>
        <p:nvPicPr>
          <p:cNvPr id="6" name="Рисунок 88" descr="M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643050"/>
            <a:ext cx="315830" cy="1214446"/>
          </a:xfrm>
          <a:prstGeom prst="rect">
            <a:avLst/>
          </a:prstGeom>
          <a:noFill/>
        </p:spPr>
      </p:pic>
      <p:pic>
        <p:nvPicPr>
          <p:cNvPr id="7" name="Рисунок 9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285992"/>
            <a:ext cx="273845" cy="547690"/>
          </a:xfrm>
          <a:prstGeom prst="rect">
            <a:avLst/>
          </a:prstGeom>
          <a:noFill/>
        </p:spPr>
      </p:pic>
      <p:pic>
        <p:nvPicPr>
          <p:cNvPr id="8" name="Рисунок 9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714488"/>
            <a:ext cx="273845" cy="547690"/>
          </a:xfrm>
          <a:prstGeom prst="rect">
            <a:avLst/>
          </a:prstGeom>
          <a:noFill/>
        </p:spPr>
      </p:pic>
      <p:pic>
        <p:nvPicPr>
          <p:cNvPr id="9" name="Рисунок 95" descr="V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714488"/>
            <a:ext cx="285752" cy="514334"/>
          </a:xfrm>
          <a:prstGeom prst="rect">
            <a:avLst/>
          </a:prstGeom>
          <a:noFill/>
        </p:spPr>
      </p:pic>
      <p:pic>
        <p:nvPicPr>
          <p:cNvPr id="10" name="Рисунок 95" descr="V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285992"/>
            <a:ext cx="285752" cy="514334"/>
          </a:xfrm>
          <a:prstGeom prst="rect">
            <a:avLst/>
          </a:prstGeom>
          <a:noFill/>
        </p:spPr>
      </p:pic>
      <p:pic>
        <p:nvPicPr>
          <p:cNvPr id="11" name="Рисунок 95" descr="V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285992"/>
            <a:ext cx="285752" cy="514334"/>
          </a:xfrm>
          <a:prstGeom prst="rect">
            <a:avLst/>
          </a:prstGeom>
          <a:noFill/>
        </p:spPr>
      </p:pic>
      <p:pic>
        <p:nvPicPr>
          <p:cNvPr id="12" name="Рисунок 96" descr="Z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071678"/>
            <a:ext cx="107157" cy="428628"/>
          </a:xfrm>
          <a:prstGeom prst="rect">
            <a:avLst/>
          </a:prstGeom>
          <a:noFill/>
        </p:spPr>
      </p:pic>
      <p:pic>
        <p:nvPicPr>
          <p:cNvPr id="13" name="Рисунок 96" descr="Z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571744"/>
            <a:ext cx="107157" cy="4286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00166" y="35716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Египетская нумерация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785926"/>
            <a:ext cx="321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 2343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88" descr="M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71876"/>
            <a:ext cx="315830" cy="1214446"/>
          </a:xfrm>
          <a:prstGeom prst="rect">
            <a:avLst/>
          </a:prstGeom>
          <a:noFill/>
        </p:spPr>
      </p:pic>
      <p:pic>
        <p:nvPicPr>
          <p:cNvPr id="17" name="Рисунок 9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571876"/>
            <a:ext cx="273845" cy="547690"/>
          </a:xfrm>
          <a:prstGeom prst="rect">
            <a:avLst/>
          </a:prstGeom>
          <a:noFill/>
        </p:spPr>
      </p:pic>
      <p:pic>
        <p:nvPicPr>
          <p:cNvPr id="18" name="Рисунок 95" descr="V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571876"/>
            <a:ext cx="285752" cy="514334"/>
          </a:xfrm>
          <a:prstGeom prst="rect">
            <a:avLst/>
          </a:prstGeom>
          <a:noFill/>
        </p:spPr>
      </p:pic>
      <p:pic>
        <p:nvPicPr>
          <p:cNvPr id="19" name="Рисунок 98" descr="Z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 flipV="1">
            <a:off x="3714744" y="4071942"/>
            <a:ext cx="142876" cy="571504"/>
          </a:xfrm>
          <a:prstGeom prst="rect">
            <a:avLst/>
          </a:prstGeom>
          <a:noFill/>
        </p:spPr>
      </p:pic>
      <p:pic>
        <p:nvPicPr>
          <p:cNvPr id="20" name="Рисунок 9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571876"/>
            <a:ext cx="273845" cy="547690"/>
          </a:xfrm>
          <a:prstGeom prst="rect">
            <a:avLst/>
          </a:prstGeom>
          <a:noFill/>
        </p:spPr>
      </p:pic>
      <p:pic>
        <p:nvPicPr>
          <p:cNvPr id="21" name="Рисунок 9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571876"/>
            <a:ext cx="273845" cy="547690"/>
          </a:xfrm>
          <a:prstGeom prst="rect">
            <a:avLst/>
          </a:prstGeom>
          <a:noFill/>
        </p:spPr>
      </p:pic>
      <p:pic>
        <p:nvPicPr>
          <p:cNvPr id="22" name="Рисунок 95" descr="V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571876"/>
            <a:ext cx="285752" cy="514334"/>
          </a:xfrm>
          <a:prstGeom prst="rect">
            <a:avLst/>
          </a:prstGeom>
          <a:noFill/>
        </p:spPr>
      </p:pic>
      <p:pic>
        <p:nvPicPr>
          <p:cNvPr id="23" name="Рисунок 95" descr="V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571876"/>
            <a:ext cx="285752" cy="514334"/>
          </a:xfrm>
          <a:prstGeom prst="rect">
            <a:avLst/>
          </a:prstGeom>
          <a:noFill/>
        </p:spPr>
      </p:pic>
      <p:pic>
        <p:nvPicPr>
          <p:cNvPr id="24" name="Рисунок 95" descr="V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571876"/>
            <a:ext cx="285752" cy="514334"/>
          </a:xfrm>
          <a:prstGeom prst="rect">
            <a:avLst/>
          </a:prstGeom>
          <a:noFill/>
        </p:spPr>
      </p:pic>
      <p:pic>
        <p:nvPicPr>
          <p:cNvPr id="25" name="Рисунок 9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143380"/>
            <a:ext cx="273845" cy="547690"/>
          </a:xfrm>
          <a:prstGeom prst="rect">
            <a:avLst/>
          </a:prstGeom>
          <a:noFill/>
        </p:spPr>
      </p:pic>
      <p:pic>
        <p:nvPicPr>
          <p:cNvPr id="26" name="Рисунок 9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143380"/>
            <a:ext cx="273845" cy="547690"/>
          </a:xfrm>
          <a:prstGeom prst="rect">
            <a:avLst/>
          </a:prstGeom>
          <a:noFill/>
        </p:spPr>
      </p:pic>
      <p:pic>
        <p:nvPicPr>
          <p:cNvPr id="27" name="Рисунок 91" descr="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143380"/>
            <a:ext cx="273845" cy="547690"/>
          </a:xfrm>
          <a:prstGeom prst="rect">
            <a:avLst/>
          </a:prstGeom>
          <a:noFill/>
        </p:spPr>
      </p:pic>
      <p:pic>
        <p:nvPicPr>
          <p:cNvPr id="28" name="Рисунок 95" descr="V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143380"/>
            <a:ext cx="285752" cy="514334"/>
          </a:xfrm>
          <a:prstGeom prst="rect">
            <a:avLst/>
          </a:prstGeom>
          <a:noFill/>
        </p:spPr>
      </p:pic>
      <p:pic>
        <p:nvPicPr>
          <p:cNvPr id="29" name="Рисунок 95" descr="V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143380"/>
            <a:ext cx="285752" cy="514334"/>
          </a:xfrm>
          <a:prstGeom prst="rect">
            <a:avLst/>
          </a:prstGeom>
          <a:noFill/>
        </p:spPr>
      </p:pic>
      <p:pic>
        <p:nvPicPr>
          <p:cNvPr id="30" name="Рисунок 95" descr="V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143380"/>
            <a:ext cx="285752" cy="51433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643438" y="3571876"/>
            <a:ext cx="321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 1671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4" grpId="0"/>
      <p:bldP spid="15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Дроби в Древнем Египте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00174"/>
            <a:ext cx="71438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3372" y="135729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 часть  /   «рот»  </a:t>
            </a:r>
            <a:endParaRPr lang="ru-RU" sz="2400" b="1" dirty="0"/>
          </a:p>
        </p:txBody>
      </p:sp>
      <p:pic>
        <p:nvPicPr>
          <p:cNvPr id="6" name="Рисунок 5" descr="Aa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643182"/>
            <a:ext cx="71438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429000"/>
            <a:ext cx="71438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714752"/>
            <a:ext cx="107157" cy="428628"/>
          </a:xfrm>
          <a:prstGeom prst="rect">
            <a:avLst/>
          </a:prstGeom>
          <a:noFill/>
        </p:spPr>
      </p:pic>
      <p:pic>
        <p:nvPicPr>
          <p:cNvPr id="9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714752"/>
            <a:ext cx="107157" cy="428628"/>
          </a:xfrm>
          <a:prstGeom prst="rect">
            <a:avLst/>
          </a:prstGeom>
          <a:noFill/>
        </p:spPr>
      </p:pic>
      <p:pic>
        <p:nvPicPr>
          <p:cNvPr id="10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714752"/>
            <a:ext cx="107157" cy="428628"/>
          </a:xfrm>
          <a:prstGeom prst="rect">
            <a:avLst/>
          </a:prstGeom>
          <a:noFill/>
        </p:spPr>
      </p:pic>
      <p:pic>
        <p:nvPicPr>
          <p:cNvPr id="12" name="Рисунок 11" descr="D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286256"/>
            <a:ext cx="71438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95" descr="V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500570"/>
            <a:ext cx="285752" cy="514334"/>
          </a:xfrm>
          <a:prstGeom prst="rect">
            <a:avLst/>
          </a:prstGeom>
          <a:noFill/>
        </p:spPr>
      </p:pic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2857488" y="2428868"/>
          <a:ext cx="594854" cy="768354"/>
        </p:xfrm>
        <a:graphic>
          <a:graphicData uri="http://schemas.openxmlformats.org/presentationml/2006/ole">
            <p:oleObj spid="_x0000_s17410" name="Формула" r:id="rId8" imgW="304560" imgH="393480" progId="Equation.3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857488" y="3357562"/>
          <a:ext cx="595313" cy="768350"/>
        </p:xfrm>
        <a:graphic>
          <a:graphicData uri="http://schemas.openxmlformats.org/presentationml/2006/ole">
            <p:oleObj spid="_x0000_s17411" name="Формула" r:id="rId9" imgW="304560" imgH="393480" progId="Equation.3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857488" y="4214818"/>
          <a:ext cx="719137" cy="768350"/>
        </p:xfrm>
        <a:graphic>
          <a:graphicData uri="http://schemas.openxmlformats.org/presentationml/2006/ole">
            <p:oleObj spid="_x0000_s17412" name="Формула" r:id="rId10" imgW="368280" imgH="393480" progId="Equation.3">
              <p:embed/>
            </p:oleObj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6572264" y="4000504"/>
          <a:ext cx="868362" cy="768350"/>
        </p:xfrm>
        <a:graphic>
          <a:graphicData uri="http://schemas.openxmlformats.org/presentationml/2006/ole">
            <p:oleObj spid="_x0000_s17413" name="Формула" r:id="rId11" imgW="444240" imgH="393480" progId="Equation.3">
              <p:embed/>
            </p:oleObj>
          </a:graphicData>
        </a:graphic>
      </p:graphicFrame>
      <p:pic>
        <p:nvPicPr>
          <p:cNvPr id="49" name="Рисунок 48" descr="D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929066"/>
            <a:ext cx="71438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D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714620"/>
            <a:ext cx="71438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95" descr="V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000372"/>
            <a:ext cx="285752" cy="514334"/>
          </a:xfrm>
          <a:prstGeom prst="rect">
            <a:avLst/>
          </a:prstGeom>
          <a:noFill/>
        </p:spPr>
      </p:pic>
      <p:pic>
        <p:nvPicPr>
          <p:cNvPr id="52" name="Рисунок 95" descr="V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000372"/>
            <a:ext cx="285752" cy="514334"/>
          </a:xfrm>
          <a:prstGeom prst="rect">
            <a:avLst/>
          </a:prstGeom>
          <a:noFill/>
        </p:spPr>
      </p:pic>
      <p:pic>
        <p:nvPicPr>
          <p:cNvPr id="53" name="Рисунок 95" descr="V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357694"/>
            <a:ext cx="285752" cy="514334"/>
          </a:xfrm>
          <a:prstGeom prst="rect">
            <a:avLst/>
          </a:prstGeom>
          <a:noFill/>
        </p:spPr>
      </p:pic>
      <p:pic>
        <p:nvPicPr>
          <p:cNvPr id="54" name="Рисунок 95" descr="V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857628"/>
            <a:ext cx="285752" cy="514334"/>
          </a:xfrm>
          <a:prstGeom prst="rect">
            <a:avLst/>
          </a:prstGeom>
          <a:noFill/>
        </p:spPr>
      </p:pic>
      <p:pic>
        <p:nvPicPr>
          <p:cNvPr id="55" name="Рисунок 95" descr="V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857628"/>
            <a:ext cx="285752" cy="514334"/>
          </a:xfrm>
          <a:prstGeom prst="rect">
            <a:avLst/>
          </a:prstGeom>
          <a:noFill/>
        </p:spPr>
      </p:pic>
      <p:pic>
        <p:nvPicPr>
          <p:cNvPr id="56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429132"/>
            <a:ext cx="107157" cy="428628"/>
          </a:xfrm>
          <a:prstGeom prst="rect">
            <a:avLst/>
          </a:prstGeom>
          <a:noFill/>
        </p:spPr>
      </p:pic>
      <p:pic>
        <p:nvPicPr>
          <p:cNvPr id="57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5" y="2714620"/>
            <a:ext cx="89298" cy="357190"/>
          </a:xfrm>
          <a:prstGeom prst="rect">
            <a:avLst/>
          </a:prstGeom>
          <a:noFill/>
        </p:spPr>
      </p:pic>
      <p:pic>
        <p:nvPicPr>
          <p:cNvPr id="58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1" y="2714620"/>
            <a:ext cx="89298" cy="357190"/>
          </a:xfrm>
          <a:prstGeom prst="rect">
            <a:avLst/>
          </a:prstGeom>
          <a:noFill/>
        </p:spPr>
      </p:pic>
      <p:pic>
        <p:nvPicPr>
          <p:cNvPr id="59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5" y="3143248"/>
            <a:ext cx="89298" cy="357190"/>
          </a:xfrm>
          <a:prstGeom prst="rect">
            <a:avLst/>
          </a:prstGeom>
          <a:noFill/>
        </p:spPr>
      </p:pic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6357950" y="2643182"/>
          <a:ext cx="744537" cy="768350"/>
        </p:xfrm>
        <a:graphic>
          <a:graphicData uri="http://schemas.openxmlformats.org/presentationml/2006/ole">
            <p:oleObj spid="_x0000_s17414" name="Формула" r:id="rId12" imgW="380880" imgH="393480" progId="Equation.3">
              <p:embed/>
            </p:oleObj>
          </a:graphicData>
        </a:graphic>
      </p:graphicFrame>
      <p:pic>
        <p:nvPicPr>
          <p:cNvPr id="61" name="Рисунок 91" descr="V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4942" y="4214818"/>
            <a:ext cx="273845" cy="547690"/>
          </a:xfrm>
          <a:prstGeom prst="rect">
            <a:avLst/>
          </a:prstGeom>
          <a:noFill/>
        </p:spPr>
      </p:pic>
      <p:pic>
        <p:nvPicPr>
          <p:cNvPr id="62" name="Рисунок 91" descr="V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00694" y="4214818"/>
            <a:ext cx="273845" cy="54769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1142976" y="5429264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Аликвотные или единичные дроби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3" grpId="0"/>
      <p:bldP spid="6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Дроби в Древнем Египте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28586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 дробные числа записывались в виде </a:t>
            </a:r>
          </a:p>
          <a:p>
            <a:pPr algn="ctr"/>
            <a:r>
              <a:rPr lang="ru-RU" b="1" dirty="0" smtClean="0"/>
              <a:t>аликвотных (единичных) дробей: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285852" y="2285992"/>
          <a:ext cx="1714512" cy="928694"/>
        </p:xfrm>
        <a:graphic>
          <a:graphicData uri="http://schemas.openxmlformats.org/presentationml/2006/ole">
            <p:oleObj spid="_x0000_s18434" name="Формула" r:id="rId4" imgW="787320" imgH="393480" progId="Equation.3">
              <p:embed/>
            </p:oleObj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1285852" y="3714752"/>
          <a:ext cx="1963737" cy="928687"/>
        </p:xfrm>
        <a:graphic>
          <a:graphicData uri="http://schemas.openxmlformats.org/presentationml/2006/ole">
            <p:oleObj spid="_x0000_s18435" name="Формула" r:id="rId5" imgW="901440" imgH="393480" progId="Equation.3">
              <p:embed/>
            </p:oleObj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4500562" y="2285992"/>
          <a:ext cx="2932113" cy="928688"/>
        </p:xfrm>
        <a:graphic>
          <a:graphicData uri="http://schemas.openxmlformats.org/presentationml/2006/ole">
            <p:oleObj spid="_x0000_s18436" name="Формула" r:id="rId6" imgW="1346040" imgH="393480" progId="Equation.3">
              <p:embed/>
            </p:oleObj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4572000" y="3714752"/>
          <a:ext cx="2654300" cy="928687"/>
        </p:xfrm>
        <a:graphic>
          <a:graphicData uri="http://schemas.openxmlformats.org/presentationml/2006/ole">
            <p:oleObj spid="_x0000_s18437" name="Формула" r:id="rId7" imgW="1218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35716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Дроби в Древнем Египте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Файл:Папирус Ахмеса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071546"/>
            <a:ext cx="6286544" cy="27582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40005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Папирус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Ахмеса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1650 г. до н.э.    (длина 5,25 м,  ширина 33 см)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429264"/>
            <a:ext cx="107157" cy="428628"/>
          </a:xfrm>
          <a:prstGeom prst="rect">
            <a:avLst/>
          </a:prstGeom>
          <a:noFill/>
        </p:spPr>
      </p:pic>
      <p:pic>
        <p:nvPicPr>
          <p:cNvPr id="9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5429264"/>
            <a:ext cx="107157" cy="428628"/>
          </a:xfrm>
          <a:prstGeom prst="rect">
            <a:avLst/>
          </a:prstGeom>
          <a:noFill/>
        </p:spPr>
      </p:pic>
      <p:pic>
        <p:nvPicPr>
          <p:cNvPr id="10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429264"/>
            <a:ext cx="107157" cy="428628"/>
          </a:xfrm>
          <a:prstGeom prst="rect">
            <a:avLst/>
          </a:prstGeom>
          <a:noFill/>
        </p:spPr>
      </p:pic>
      <p:pic>
        <p:nvPicPr>
          <p:cNvPr id="11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929330"/>
            <a:ext cx="107157" cy="428628"/>
          </a:xfrm>
          <a:prstGeom prst="rect">
            <a:avLst/>
          </a:prstGeom>
          <a:noFill/>
        </p:spPr>
      </p:pic>
      <p:pic>
        <p:nvPicPr>
          <p:cNvPr id="12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929330"/>
            <a:ext cx="107157" cy="428628"/>
          </a:xfrm>
          <a:prstGeom prst="rect">
            <a:avLst/>
          </a:prstGeom>
          <a:noFill/>
        </p:spPr>
      </p:pic>
      <p:pic>
        <p:nvPicPr>
          <p:cNvPr id="13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9" y="5572140"/>
            <a:ext cx="89298" cy="357190"/>
          </a:xfrm>
          <a:prstGeom prst="rect">
            <a:avLst/>
          </a:prstGeom>
          <a:noFill/>
        </p:spPr>
      </p:pic>
      <p:pic>
        <p:nvPicPr>
          <p:cNvPr id="14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5572140"/>
            <a:ext cx="107157" cy="428628"/>
          </a:xfrm>
          <a:prstGeom prst="rect">
            <a:avLst/>
          </a:prstGeom>
          <a:noFill/>
        </p:spPr>
      </p:pic>
      <p:pic>
        <p:nvPicPr>
          <p:cNvPr id="15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5572140"/>
            <a:ext cx="107157" cy="428628"/>
          </a:xfrm>
          <a:prstGeom prst="rect">
            <a:avLst/>
          </a:prstGeom>
          <a:noFill/>
        </p:spPr>
      </p:pic>
      <p:pic>
        <p:nvPicPr>
          <p:cNvPr id="16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572140"/>
            <a:ext cx="107157" cy="428628"/>
          </a:xfrm>
          <a:prstGeom prst="rect">
            <a:avLst/>
          </a:prstGeom>
          <a:noFill/>
        </p:spPr>
      </p:pic>
      <p:pic>
        <p:nvPicPr>
          <p:cNvPr id="17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5572140"/>
            <a:ext cx="107157" cy="428628"/>
          </a:xfrm>
          <a:prstGeom prst="rect">
            <a:avLst/>
          </a:prstGeom>
          <a:noFill/>
        </p:spPr>
      </p:pic>
      <p:pic>
        <p:nvPicPr>
          <p:cNvPr id="18" name="Рисунок 17" descr="Aa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5715016"/>
            <a:ext cx="71438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2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5286388"/>
            <a:ext cx="71438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5572140"/>
            <a:ext cx="89298" cy="357190"/>
          </a:xfrm>
          <a:prstGeom prst="rect">
            <a:avLst/>
          </a:prstGeom>
          <a:noFill/>
        </p:spPr>
      </p:pic>
      <p:pic>
        <p:nvPicPr>
          <p:cNvPr id="21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572140"/>
            <a:ext cx="89298" cy="357190"/>
          </a:xfrm>
          <a:prstGeom prst="rect">
            <a:avLst/>
          </a:prstGeom>
          <a:noFill/>
        </p:spPr>
      </p:pic>
      <p:pic>
        <p:nvPicPr>
          <p:cNvPr id="22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5572140"/>
            <a:ext cx="89298" cy="357190"/>
          </a:xfrm>
          <a:prstGeom prst="rect">
            <a:avLst/>
          </a:prstGeom>
          <a:noFill/>
        </p:spPr>
      </p:pic>
      <p:pic>
        <p:nvPicPr>
          <p:cNvPr id="23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6000768"/>
            <a:ext cx="89298" cy="357190"/>
          </a:xfrm>
          <a:prstGeom prst="rect">
            <a:avLst/>
          </a:prstGeom>
          <a:noFill/>
        </p:spPr>
      </p:pic>
      <p:pic>
        <p:nvPicPr>
          <p:cNvPr id="24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6000768"/>
            <a:ext cx="89298" cy="357190"/>
          </a:xfrm>
          <a:prstGeom prst="rect">
            <a:avLst/>
          </a:prstGeom>
          <a:noFill/>
        </p:spPr>
      </p:pic>
      <p:pic>
        <p:nvPicPr>
          <p:cNvPr id="25" name="Рисунок 96" descr="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6000768"/>
            <a:ext cx="89298" cy="357190"/>
          </a:xfrm>
          <a:prstGeom prst="rect">
            <a:avLst/>
          </a:prstGeom>
          <a:noFill/>
        </p:spPr>
      </p:pic>
      <p:pic>
        <p:nvPicPr>
          <p:cNvPr id="26" name="Рисунок 25" descr="D2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5429264"/>
            <a:ext cx="71438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95" descr="V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5715016"/>
            <a:ext cx="285752" cy="51433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643042" y="457200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Пример из папируса </a:t>
            </a:r>
            <a:r>
              <a:rPr lang="ru-RU" sz="2800" b="1" dirty="0" err="1" smtClean="0">
                <a:solidFill>
                  <a:srgbClr val="002060"/>
                </a:solidFill>
              </a:rPr>
              <a:t>Ахмеса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4951413" y="5478463"/>
          <a:ext cx="406400" cy="633412"/>
        </p:xfrm>
        <a:graphic>
          <a:graphicData uri="http://schemas.openxmlformats.org/presentationml/2006/ole">
            <p:oleObj spid="_x0000_s19458" name="Формула" r:id="rId10" imgW="114120" imgH="177480" progId="Equation.3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357818" y="5214950"/>
          <a:ext cx="928694" cy="1251718"/>
        </p:xfrm>
        <a:graphic>
          <a:graphicData uri="http://schemas.openxmlformats.org/presentationml/2006/ole">
            <p:oleObj spid="_x0000_s19459" name="Формула" r:id="rId11" imgW="291960" imgH="393480" progId="Equation.3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6357950" y="5214950"/>
          <a:ext cx="928687" cy="1250950"/>
        </p:xfrm>
        <a:graphic>
          <a:graphicData uri="http://schemas.openxmlformats.org/presentationml/2006/ole">
            <p:oleObj spid="_x0000_s19460" name="Формула" r:id="rId12" imgW="291960" imgH="393480" progId="Equation.3">
              <p:embed/>
            </p:oleObj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7429520" y="5214950"/>
          <a:ext cx="1130300" cy="1250950"/>
        </p:xfrm>
        <a:graphic>
          <a:graphicData uri="http://schemas.openxmlformats.org/presentationml/2006/ole">
            <p:oleObj spid="_x0000_s19461" name="Формула" r:id="rId13" imgW="355320" imgH="393480" progId="Equation.3">
              <p:embed/>
            </p:oleObj>
          </a:graphicData>
        </a:graphic>
      </p:graphicFrame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4429124" y="5643578"/>
          <a:ext cx="452437" cy="363538"/>
        </p:xfrm>
        <a:graphic>
          <a:graphicData uri="http://schemas.openxmlformats.org/presentationml/2006/ole">
            <p:oleObj spid="_x0000_s19462" name="Формула" r:id="rId14" imgW="126720" imgH="101520" progId="Equation.3">
              <p:embed/>
            </p:oleObj>
          </a:graphicData>
        </a:graphic>
      </p:graphicFrame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5357818" y="5214950"/>
          <a:ext cx="1130300" cy="1250950"/>
        </p:xfrm>
        <a:graphic>
          <a:graphicData uri="http://schemas.openxmlformats.org/presentationml/2006/ole">
            <p:oleObj spid="_x0000_s19463" name="Формула" r:id="rId15" imgW="355320" imgH="393480" progId="Equation.3">
              <p:embed/>
            </p:oleObj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6357950" y="5143512"/>
          <a:ext cx="1214446" cy="1344077"/>
        </p:xfrm>
        <a:graphic>
          <a:graphicData uri="http://schemas.openxmlformats.org/presentationml/2006/ole">
            <p:oleObj spid="_x0000_s19464" name="Формула" r:id="rId16" imgW="355320" imgH="393480" progId="Equation.3">
              <p:embed/>
            </p:oleObj>
          </a:graphicData>
        </a:graphic>
      </p:graphicFrame>
      <p:graphicFrame>
        <p:nvGraphicFramePr>
          <p:cNvPr id="61449" name="Object 9"/>
          <p:cNvGraphicFramePr>
            <a:graphicFrameLocks noChangeAspect="1"/>
          </p:cNvGraphicFramePr>
          <p:nvPr/>
        </p:nvGraphicFramePr>
        <p:xfrm>
          <a:off x="4929190" y="5143512"/>
          <a:ext cx="830603" cy="1285884"/>
        </p:xfrm>
        <a:graphic>
          <a:graphicData uri="http://schemas.openxmlformats.org/presentationml/2006/ole">
            <p:oleObj spid="_x0000_s19465" name="Формула" r:id="rId17" imgW="2538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35716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Дроби в Древнем Египте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Файл:Часть папируса Ахмеса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357298"/>
            <a:ext cx="3478719" cy="2000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Часть папируса </a:t>
            </a:r>
            <a:r>
              <a:rPr lang="ru-RU" b="1" i="1" dirty="0" err="1" smtClean="0"/>
              <a:t>Ахмеса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114298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642D"/>
                </a:solidFill>
              </a:rPr>
              <a:t>Задача «о хлебах</a:t>
            </a:r>
            <a:r>
              <a:rPr lang="ru-RU" u="sng" dirty="0" smtClean="0"/>
              <a:t>» </a:t>
            </a:r>
            <a:endParaRPr lang="ru-RU" u="sng" dirty="0"/>
          </a:p>
        </p:txBody>
      </p:sp>
      <p:pic>
        <p:nvPicPr>
          <p:cNvPr id="64518" name="Picture 6" descr="http://im5-tub.mail.ru/i?id=44697209&amp;tov=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1857364"/>
            <a:ext cx="2000264" cy="1496262"/>
          </a:xfrm>
          <a:prstGeom prst="rect">
            <a:avLst/>
          </a:prstGeom>
          <a:noFill/>
        </p:spPr>
      </p:pic>
      <p:pic>
        <p:nvPicPr>
          <p:cNvPr id="64520" name="Picture 8" descr="http://im5-tub.mail.ru/i?id=22598929&amp;tov=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3636" t="6570" r="18182" b="8011"/>
          <a:stretch>
            <a:fillRect/>
          </a:stretch>
        </p:blipFill>
        <p:spPr bwMode="auto">
          <a:xfrm>
            <a:off x="6715140" y="3929066"/>
            <a:ext cx="1500198" cy="1300172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  <p:sp>
        <p:nvSpPr>
          <p:cNvPr id="10" name="TextBox 9"/>
          <p:cNvSpPr txBox="1"/>
          <p:nvPr/>
        </p:nvSpPr>
        <p:spPr>
          <a:xfrm>
            <a:off x="4500562" y="3429000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Разделить 7 хлебов между 8 людьми.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21481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РЕШЕНИЕ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071802" y="4071942"/>
          <a:ext cx="2000250" cy="928688"/>
        </p:xfrm>
        <a:graphic>
          <a:graphicData uri="http://schemas.openxmlformats.org/presentationml/2006/ole">
            <p:oleObj spid="_x0000_s20482" name="Формула" r:id="rId11" imgW="698400" imgH="393480" progId="Equation.3">
              <p:embed/>
            </p:oleObj>
          </a:graphicData>
        </a:graphic>
      </p:graphicFrame>
      <p:sp>
        <p:nvSpPr>
          <p:cNvPr id="14" name="Полилиния 13"/>
          <p:cNvSpPr/>
          <p:nvPr/>
        </p:nvSpPr>
        <p:spPr>
          <a:xfrm>
            <a:off x="6941713" y="4224270"/>
            <a:ext cx="940157" cy="759854"/>
          </a:xfrm>
          <a:custGeom>
            <a:avLst/>
            <a:gdLst>
              <a:gd name="connsiteX0" fmla="*/ 0 w 940157"/>
              <a:gd name="connsiteY0" fmla="*/ 0 h 759854"/>
              <a:gd name="connsiteX1" fmla="*/ 360608 w 940157"/>
              <a:gd name="connsiteY1" fmla="*/ 51516 h 759854"/>
              <a:gd name="connsiteX2" fmla="*/ 643943 w 940157"/>
              <a:gd name="connsiteY2" fmla="*/ 257578 h 759854"/>
              <a:gd name="connsiteX3" fmla="*/ 811369 w 940157"/>
              <a:gd name="connsiteY3" fmla="*/ 476519 h 759854"/>
              <a:gd name="connsiteX4" fmla="*/ 940157 w 940157"/>
              <a:gd name="connsiteY4" fmla="*/ 759854 h 7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57" h="759854">
                <a:moveTo>
                  <a:pt x="0" y="0"/>
                </a:moveTo>
                <a:cubicBezTo>
                  <a:pt x="126642" y="4293"/>
                  <a:pt x="253284" y="8586"/>
                  <a:pt x="360608" y="51516"/>
                </a:cubicBezTo>
                <a:cubicBezTo>
                  <a:pt x="467932" y="94446"/>
                  <a:pt x="568816" y="186744"/>
                  <a:pt x="643943" y="257578"/>
                </a:cubicBezTo>
                <a:cubicBezTo>
                  <a:pt x="719070" y="328412"/>
                  <a:pt x="762000" y="392806"/>
                  <a:pt x="811369" y="476519"/>
                </a:cubicBezTo>
                <a:cubicBezTo>
                  <a:pt x="860738" y="560232"/>
                  <a:pt x="900447" y="660043"/>
                  <a:pt x="940157" y="759854"/>
                </a:cubicBez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954592" y="4250028"/>
            <a:ext cx="1068946" cy="746975"/>
          </a:xfrm>
          <a:custGeom>
            <a:avLst/>
            <a:gdLst>
              <a:gd name="connsiteX0" fmla="*/ 0 w 1068946"/>
              <a:gd name="connsiteY0" fmla="*/ 746975 h 746975"/>
              <a:gd name="connsiteX1" fmla="*/ 141667 w 1068946"/>
              <a:gd name="connsiteY1" fmla="*/ 515155 h 746975"/>
              <a:gd name="connsiteX2" fmla="*/ 347729 w 1068946"/>
              <a:gd name="connsiteY2" fmla="*/ 283335 h 746975"/>
              <a:gd name="connsiteX3" fmla="*/ 540912 w 1068946"/>
              <a:gd name="connsiteY3" fmla="*/ 128789 h 746975"/>
              <a:gd name="connsiteX4" fmla="*/ 862884 w 1068946"/>
              <a:gd name="connsiteY4" fmla="*/ 38637 h 746975"/>
              <a:gd name="connsiteX5" fmla="*/ 1068946 w 1068946"/>
              <a:gd name="connsiteY5" fmla="*/ 0 h 74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946" h="746975">
                <a:moveTo>
                  <a:pt x="0" y="746975"/>
                </a:moveTo>
                <a:cubicBezTo>
                  <a:pt x="41856" y="669701"/>
                  <a:pt x="83712" y="592428"/>
                  <a:pt x="141667" y="515155"/>
                </a:cubicBezTo>
                <a:cubicBezTo>
                  <a:pt x="199622" y="437882"/>
                  <a:pt x="281188" y="347729"/>
                  <a:pt x="347729" y="283335"/>
                </a:cubicBezTo>
                <a:cubicBezTo>
                  <a:pt x="414270" y="218941"/>
                  <a:pt x="455053" y="169572"/>
                  <a:pt x="540912" y="128789"/>
                </a:cubicBezTo>
                <a:cubicBezTo>
                  <a:pt x="626771" y="88006"/>
                  <a:pt x="774878" y="60102"/>
                  <a:pt x="862884" y="38637"/>
                </a:cubicBezTo>
                <a:cubicBezTo>
                  <a:pt x="950890" y="17172"/>
                  <a:pt x="1009918" y="8586"/>
                  <a:pt x="1068946" y="0"/>
                </a:cubicBez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429520" y="3979572"/>
            <a:ext cx="117501" cy="1235377"/>
          </a:xfrm>
          <a:custGeom>
            <a:avLst/>
            <a:gdLst>
              <a:gd name="connsiteX0" fmla="*/ 103031 w 103031"/>
              <a:gd name="connsiteY0" fmla="*/ 0 h 1234225"/>
              <a:gd name="connsiteX1" fmla="*/ 25757 w 103031"/>
              <a:gd name="connsiteY1" fmla="*/ 115910 h 1234225"/>
              <a:gd name="connsiteX2" fmla="*/ 25757 w 103031"/>
              <a:gd name="connsiteY2" fmla="*/ 283335 h 1234225"/>
              <a:gd name="connsiteX3" fmla="*/ 12879 w 103031"/>
              <a:gd name="connsiteY3" fmla="*/ 476518 h 1234225"/>
              <a:gd name="connsiteX4" fmla="*/ 12879 w 103031"/>
              <a:gd name="connsiteY4" fmla="*/ 759853 h 1234225"/>
              <a:gd name="connsiteX5" fmla="*/ 12879 w 103031"/>
              <a:gd name="connsiteY5" fmla="*/ 978794 h 1234225"/>
              <a:gd name="connsiteX6" fmla="*/ 12879 w 103031"/>
              <a:gd name="connsiteY6" fmla="*/ 1197735 h 1234225"/>
              <a:gd name="connsiteX7" fmla="*/ 0 w 103031"/>
              <a:gd name="connsiteY7" fmla="*/ 1197735 h 123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31" h="1234225">
                <a:moveTo>
                  <a:pt x="103031" y="0"/>
                </a:moveTo>
                <a:cubicBezTo>
                  <a:pt x="70833" y="34344"/>
                  <a:pt x="38636" y="68688"/>
                  <a:pt x="25757" y="115910"/>
                </a:cubicBezTo>
                <a:cubicBezTo>
                  <a:pt x="12878" y="163132"/>
                  <a:pt x="27903" y="223234"/>
                  <a:pt x="25757" y="283335"/>
                </a:cubicBezTo>
                <a:cubicBezTo>
                  <a:pt x="23611" y="343436"/>
                  <a:pt x="15025" y="397098"/>
                  <a:pt x="12879" y="476518"/>
                </a:cubicBezTo>
                <a:cubicBezTo>
                  <a:pt x="10733" y="555938"/>
                  <a:pt x="12879" y="759853"/>
                  <a:pt x="12879" y="759853"/>
                </a:cubicBezTo>
                <a:lnTo>
                  <a:pt x="12879" y="978794"/>
                </a:lnTo>
                <a:cubicBezTo>
                  <a:pt x="12879" y="1051774"/>
                  <a:pt x="15026" y="1161245"/>
                  <a:pt x="12879" y="1197735"/>
                </a:cubicBezTo>
                <a:cubicBezTo>
                  <a:pt x="10733" y="1234225"/>
                  <a:pt x="5366" y="1215980"/>
                  <a:pt x="0" y="1197735"/>
                </a:cubicBez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812924" y="4376671"/>
            <a:ext cx="1326524" cy="259723"/>
          </a:xfrm>
          <a:custGeom>
            <a:avLst/>
            <a:gdLst>
              <a:gd name="connsiteX0" fmla="*/ 0 w 1326524"/>
              <a:gd name="connsiteY0" fmla="*/ 259723 h 259723"/>
              <a:gd name="connsiteX1" fmla="*/ 193183 w 1326524"/>
              <a:gd name="connsiteY1" fmla="*/ 118056 h 259723"/>
              <a:gd name="connsiteX2" fmla="*/ 386366 w 1326524"/>
              <a:gd name="connsiteY2" fmla="*/ 40783 h 259723"/>
              <a:gd name="connsiteX3" fmla="*/ 605307 w 1326524"/>
              <a:gd name="connsiteY3" fmla="*/ 2146 h 259723"/>
              <a:gd name="connsiteX4" fmla="*/ 965915 w 1326524"/>
              <a:gd name="connsiteY4" fmla="*/ 27904 h 259723"/>
              <a:gd name="connsiteX5" fmla="*/ 1197735 w 1326524"/>
              <a:gd name="connsiteY5" fmla="*/ 130935 h 259723"/>
              <a:gd name="connsiteX6" fmla="*/ 1326524 w 1326524"/>
              <a:gd name="connsiteY6" fmla="*/ 259723 h 2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4" h="259723">
                <a:moveTo>
                  <a:pt x="0" y="259723"/>
                </a:moveTo>
                <a:cubicBezTo>
                  <a:pt x="64394" y="207134"/>
                  <a:pt x="128789" y="154546"/>
                  <a:pt x="193183" y="118056"/>
                </a:cubicBezTo>
                <a:cubicBezTo>
                  <a:pt x="257577" y="81566"/>
                  <a:pt x="317679" y="60101"/>
                  <a:pt x="386366" y="40783"/>
                </a:cubicBezTo>
                <a:cubicBezTo>
                  <a:pt x="455053" y="21465"/>
                  <a:pt x="508716" y="4292"/>
                  <a:pt x="605307" y="2146"/>
                </a:cubicBezTo>
                <a:cubicBezTo>
                  <a:pt x="701898" y="0"/>
                  <a:pt x="867177" y="6439"/>
                  <a:pt x="965915" y="27904"/>
                </a:cubicBezTo>
                <a:cubicBezTo>
                  <a:pt x="1064653" y="49369"/>
                  <a:pt x="1137634" y="92299"/>
                  <a:pt x="1197735" y="130935"/>
                </a:cubicBezTo>
                <a:cubicBezTo>
                  <a:pt x="1257836" y="169571"/>
                  <a:pt x="1305059" y="242551"/>
                  <a:pt x="1326524" y="259723"/>
                </a:cubicBez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8" descr="http://im5-tub.mail.ru/i?id=22598929&amp;tov=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3636" t="6570" r="18182" b="8011"/>
          <a:stretch>
            <a:fillRect/>
          </a:stretch>
        </p:blipFill>
        <p:spPr bwMode="auto">
          <a:xfrm>
            <a:off x="714348" y="5357826"/>
            <a:ext cx="1071570" cy="92869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  <p:pic>
        <p:nvPicPr>
          <p:cNvPr id="24" name="Picture 8" descr="http://im5-tub.mail.ru/i?id=22598929&amp;tov=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3636" t="6570" r="18182" b="8011"/>
          <a:stretch>
            <a:fillRect/>
          </a:stretch>
        </p:blipFill>
        <p:spPr bwMode="auto">
          <a:xfrm>
            <a:off x="1785918" y="5357826"/>
            <a:ext cx="1071570" cy="92869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  <p:pic>
        <p:nvPicPr>
          <p:cNvPr id="25" name="Picture 8" descr="http://im5-tub.mail.ru/i?id=22598929&amp;tov=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3636" t="6570" r="18182" b="8011"/>
          <a:stretch>
            <a:fillRect/>
          </a:stretch>
        </p:blipFill>
        <p:spPr bwMode="auto">
          <a:xfrm>
            <a:off x="2857488" y="5357826"/>
            <a:ext cx="1071570" cy="92869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  <p:pic>
        <p:nvPicPr>
          <p:cNvPr id="26" name="Picture 8" descr="http://im5-tub.mail.ru/i?id=22598929&amp;tov=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3636" t="6570" r="18182" b="8011"/>
          <a:stretch>
            <a:fillRect/>
          </a:stretch>
        </p:blipFill>
        <p:spPr bwMode="auto">
          <a:xfrm>
            <a:off x="3929058" y="5357826"/>
            <a:ext cx="1071570" cy="92869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  <p:pic>
        <p:nvPicPr>
          <p:cNvPr id="27" name="Picture 8" descr="http://im5-tub.mail.ru/i?id=22598929&amp;tov=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3636" t="6570" r="18182" b="8011"/>
          <a:stretch>
            <a:fillRect/>
          </a:stretch>
        </p:blipFill>
        <p:spPr bwMode="auto">
          <a:xfrm>
            <a:off x="5000628" y="5357826"/>
            <a:ext cx="1071570" cy="92869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  <p:pic>
        <p:nvPicPr>
          <p:cNvPr id="28" name="Picture 8" descr="http://im5-tub.mail.ru/i?id=22598929&amp;tov=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3636" t="6570" r="18182" b="8011"/>
          <a:stretch>
            <a:fillRect/>
          </a:stretch>
        </p:blipFill>
        <p:spPr bwMode="auto">
          <a:xfrm>
            <a:off x="6072198" y="5357826"/>
            <a:ext cx="1071570" cy="92869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  <p:pic>
        <p:nvPicPr>
          <p:cNvPr id="29" name="Picture 8" descr="http://im5-tub.mail.ru/i?id=22598929&amp;tov=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3636" t="6570" r="18182" b="8011"/>
          <a:stretch>
            <a:fillRect/>
          </a:stretch>
        </p:blipFill>
        <p:spPr bwMode="auto">
          <a:xfrm>
            <a:off x="7143768" y="5357826"/>
            <a:ext cx="1071570" cy="92869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786446" y="4000504"/>
          <a:ext cx="2938176" cy="1071570"/>
        </p:xfrm>
        <a:graphic>
          <a:graphicData uri="http://schemas.openxmlformats.org/presentationml/2006/ole">
            <p:oleObj spid="_x0000_s20483" name="Формула" r:id="rId12" imgW="1079280" imgH="393480" progId="Equation.3">
              <p:embed/>
            </p:oleObj>
          </a:graphicData>
        </a:graphic>
      </p:graphicFrame>
      <p:sp>
        <p:nvSpPr>
          <p:cNvPr id="35" name="Полилиния 34"/>
          <p:cNvSpPr/>
          <p:nvPr/>
        </p:nvSpPr>
        <p:spPr>
          <a:xfrm>
            <a:off x="903938" y="5544354"/>
            <a:ext cx="616039" cy="585990"/>
          </a:xfrm>
          <a:custGeom>
            <a:avLst/>
            <a:gdLst>
              <a:gd name="connsiteX0" fmla="*/ 0 w 616039"/>
              <a:gd name="connsiteY0" fmla="*/ 19319 h 585990"/>
              <a:gd name="connsiteX1" fmla="*/ 167425 w 616039"/>
              <a:gd name="connsiteY1" fmla="*/ 6440 h 585990"/>
              <a:gd name="connsiteX2" fmla="*/ 360608 w 616039"/>
              <a:gd name="connsiteY2" fmla="*/ 57956 h 585990"/>
              <a:gd name="connsiteX3" fmla="*/ 540913 w 616039"/>
              <a:gd name="connsiteY3" fmla="*/ 238260 h 585990"/>
              <a:gd name="connsiteX4" fmla="*/ 605307 w 616039"/>
              <a:gd name="connsiteY4" fmla="*/ 457201 h 585990"/>
              <a:gd name="connsiteX5" fmla="*/ 605307 w 616039"/>
              <a:gd name="connsiteY5" fmla="*/ 585990 h 58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039" h="585990">
                <a:moveTo>
                  <a:pt x="0" y="19319"/>
                </a:moveTo>
                <a:cubicBezTo>
                  <a:pt x="53662" y="9659"/>
                  <a:pt x="107324" y="0"/>
                  <a:pt x="167425" y="6440"/>
                </a:cubicBezTo>
                <a:cubicBezTo>
                  <a:pt x="227526" y="12880"/>
                  <a:pt x="298360" y="19319"/>
                  <a:pt x="360608" y="57956"/>
                </a:cubicBezTo>
                <a:cubicBezTo>
                  <a:pt x="422856" y="96593"/>
                  <a:pt x="500130" y="171719"/>
                  <a:pt x="540913" y="238260"/>
                </a:cubicBezTo>
                <a:cubicBezTo>
                  <a:pt x="581696" y="304801"/>
                  <a:pt x="594575" y="399246"/>
                  <a:pt x="605307" y="457201"/>
                </a:cubicBezTo>
                <a:cubicBezTo>
                  <a:pt x="616039" y="515156"/>
                  <a:pt x="610673" y="550573"/>
                  <a:pt x="605307" y="5859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1928794" y="5572140"/>
            <a:ext cx="642942" cy="571504"/>
          </a:xfrm>
          <a:custGeom>
            <a:avLst/>
            <a:gdLst>
              <a:gd name="connsiteX0" fmla="*/ 0 w 616039"/>
              <a:gd name="connsiteY0" fmla="*/ 19319 h 585990"/>
              <a:gd name="connsiteX1" fmla="*/ 167425 w 616039"/>
              <a:gd name="connsiteY1" fmla="*/ 6440 h 585990"/>
              <a:gd name="connsiteX2" fmla="*/ 360608 w 616039"/>
              <a:gd name="connsiteY2" fmla="*/ 57956 h 585990"/>
              <a:gd name="connsiteX3" fmla="*/ 540913 w 616039"/>
              <a:gd name="connsiteY3" fmla="*/ 238260 h 585990"/>
              <a:gd name="connsiteX4" fmla="*/ 605307 w 616039"/>
              <a:gd name="connsiteY4" fmla="*/ 457201 h 585990"/>
              <a:gd name="connsiteX5" fmla="*/ 605307 w 616039"/>
              <a:gd name="connsiteY5" fmla="*/ 585990 h 58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039" h="585990">
                <a:moveTo>
                  <a:pt x="0" y="19319"/>
                </a:moveTo>
                <a:cubicBezTo>
                  <a:pt x="53662" y="9659"/>
                  <a:pt x="107324" y="0"/>
                  <a:pt x="167425" y="6440"/>
                </a:cubicBezTo>
                <a:cubicBezTo>
                  <a:pt x="227526" y="12880"/>
                  <a:pt x="298360" y="19319"/>
                  <a:pt x="360608" y="57956"/>
                </a:cubicBezTo>
                <a:cubicBezTo>
                  <a:pt x="422856" y="96593"/>
                  <a:pt x="500130" y="171719"/>
                  <a:pt x="540913" y="238260"/>
                </a:cubicBezTo>
                <a:cubicBezTo>
                  <a:pt x="581696" y="304801"/>
                  <a:pt x="594575" y="399246"/>
                  <a:pt x="605307" y="457201"/>
                </a:cubicBezTo>
                <a:cubicBezTo>
                  <a:pt x="616039" y="515156"/>
                  <a:pt x="610673" y="550573"/>
                  <a:pt x="605307" y="5859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3000364" y="5572140"/>
            <a:ext cx="616039" cy="585990"/>
          </a:xfrm>
          <a:custGeom>
            <a:avLst/>
            <a:gdLst>
              <a:gd name="connsiteX0" fmla="*/ 0 w 616039"/>
              <a:gd name="connsiteY0" fmla="*/ 19319 h 585990"/>
              <a:gd name="connsiteX1" fmla="*/ 167425 w 616039"/>
              <a:gd name="connsiteY1" fmla="*/ 6440 h 585990"/>
              <a:gd name="connsiteX2" fmla="*/ 360608 w 616039"/>
              <a:gd name="connsiteY2" fmla="*/ 57956 h 585990"/>
              <a:gd name="connsiteX3" fmla="*/ 540913 w 616039"/>
              <a:gd name="connsiteY3" fmla="*/ 238260 h 585990"/>
              <a:gd name="connsiteX4" fmla="*/ 605307 w 616039"/>
              <a:gd name="connsiteY4" fmla="*/ 457201 h 585990"/>
              <a:gd name="connsiteX5" fmla="*/ 605307 w 616039"/>
              <a:gd name="connsiteY5" fmla="*/ 585990 h 58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039" h="585990">
                <a:moveTo>
                  <a:pt x="0" y="19319"/>
                </a:moveTo>
                <a:cubicBezTo>
                  <a:pt x="53662" y="9659"/>
                  <a:pt x="107324" y="0"/>
                  <a:pt x="167425" y="6440"/>
                </a:cubicBezTo>
                <a:cubicBezTo>
                  <a:pt x="227526" y="12880"/>
                  <a:pt x="298360" y="19319"/>
                  <a:pt x="360608" y="57956"/>
                </a:cubicBezTo>
                <a:cubicBezTo>
                  <a:pt x="422856" y="96593"/>
                  <a:pt x="500130" y="171719"/>
                  <a:pt x="540913" y="238260"/>
                </a:cubicBezTo>
                <a:cubicBezTo>
                  <a:pt x="581696" y="304801"/>
                  <a:pt x="594575" y="399246"/>
                  <a:pt x="605307" y="457201"/>
                </a:cubicBezTo>
                <a:cubicBezTo>
                  <a:pt x="616039" y="515156"/>
                  <a:pt x="610673" y="550573"/>
                  <a:pt x="605307" y="5859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4071934" y="5572140"/>
            <a:ext cx="616039" cy="585990"/>
          </a:xfrm>
          <a:custGeom>
            <a:avLst/>
            <a:gdLst>
              <a:gd name="connsiteX0" fmla="*/ 0 w 616039"/>
              <a:gd name="connsiteY0" fmla="*/ 19319 h 585990"/>
              <a:gd name="connsiteX1" fmla="*/ 167425 w 616039"/>
              <a:gd name="connsiteY1" fmla="*/ 6440 h 585990"/>
              <a:gd name="connsiteX2" fmla="*/ 360608 w 616039"/>
              <a:gd name="connsiteY2" fmla="*/ 57956 h 585990"/>
              <a:gd name="connsiteX3" fmla="*/ 540913 w 616039"/>
              <a:gd name="connsiteY3" fmla="*/ 238260 h 585990"/>
              <a:gd name="connsiteX4" fmla="*/ 605307 w 616039"/>
              <a:gd name="connsiteY4" fmla="*/ 457201 h 585990"/>
              <a:gd name="connsiteX5" fmla="*/ 605307 w 616039"/>
              <a:gd name="connsiteY5" fmla="*/ 585990 h 58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039" h="585990">
                <a:moveTo>
                  <a:pt x="0" y="19319"/>
                </a:moveTo>
                <a:cubicBezTo>
                  <a:pt x="53662" y="9659"/>
                  <a:pt x="107324" y="0"/>
                  <a:pt x="167425" y="6440"/>
                </a:cubicBezTo>
                <a:cubicBezTo>
                  <a:pt x="227526" y="12880"/>
                  <a:pt x="298360" y="19319"/>
                  <a:pt x="360608" y="57956"/>
                </a:cubicBezTo>
                <a:cubicBezTo>
                  <a:pt x="422856" y="96593"/>
                  <a:pt x="500130" y="171719"/>
                  <a:pt x="540913" y="238260"/>
                </a:cubicBezTo>
                <a:cubicBezTo>
                  <a:pt x="581696" y="304801"/>
                  <a:pt x="594575" y="399246"/>
                  <a:pt x="605307" y="457201"/>
                </a:cubicBezTo>
                <a:cubicBezTo>
                  <a:pt x="616039" y="515156"/>
                  <a:pt x="610673" y="550573"/>
                  <a:pt x="605307" y="5859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5143504" y="5572140"/>
            <a:ext cx="616039" cy="585990"/>
          </a:xfrm>
          <a:custGeom>
            <a:avLst/>
            <a:gdLst>
              <a:gd name="connsiteX0" fmla="*/ 0 w 616039"/>
              <a:gd name="connsiteY0" fmla="*/ 19319 h 585990"/>
              <a:gd name="connsiteX1" fmla="*/ 167425 w 616039"/>
              <a:gd name="connsiteY1" fmla="*/ 6440 h 585990"/>
              <a:gd name="connsiteX2" fmla="*/ 360608 w 616039"/>
              <a:gd name="connsiteY2" fmla="*/ 57956 h 585990"/>
              <a:gd name="connsiteX3" fmla="*/ 540913 w 616039"/>
              <a:gd name="connsiteY3" fmla="*/ 238260 h 585990"/>
              <a:gd name="connsiteX4" fmla="*/ 605307 w 616039"/>
              <a:gd name="connsiteY4" fmla="*/ 457201 h 585990"/>
              <a:gd name="connsiteX5" fmla="*/ 605307 w 616039"/>
              <a:gd name="connsiteY5" fmla="*/ 585990 h 58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039" h="585990">
                <a:moveTo>
                  <a:pt x="0" y="19319"/>
                </a:moveTo>
                <a:cubicBezTo>
                  <a:pt x="53662" y="9659"/>
                  <a:pt x="107324" y="0"/>
                  <a:pt x="167425" y="6440"/>
                </a:cubicBezTo>
                <a:cubicBezTo>
                  <a:pt x="227526" y="12880"/>
                  <a:pt x="298360" y="19319"/>
                  <a:pt x="360608" y="57956"/>
                </a:cubicBezTo>
                <a:cubicBezTo>
                  <a:pt x="422856" y="96593"/>
                  <a:pt x="500130" y="171719"/>
                  <a:pt x="540913" y="238260"/>
                </a:cubicBezTo>
                <a:cubicBezTo>
                  <a:pt x="581696" y="304801"/>
                  <a:pt x="594575" y="399246"/>
                  <a:pt x="605307" y="457201"/>
                </a:cubicBezTo>
                <a:cubicBezTo>
                  <a:pt x="616039" y="515156"/>
                  <a:pt x="610673" y="550573"/>
                  <a:pt x="605307" y="5859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6215074" y="5572140"/>
            <a:ext cx="616039" cy="585990"/>
          </a:xfrm>
          <a:custGeom>
            <a:avLst/>
            <a:gdLst>
              <a:gd name="connsiteX0" fmla="*/ 0 w 616039"/>
              <a:gd name="connsiteY0" fmla="*/ 19319 h 585990"/>
              <a:gd name="connsiteX1" fmla="*/ 167425 w 616039"/>
              <a:gd name="connsiteY1" fmla="*/ 6440 h 585990"/>
              <a:gd name="connsiteX2" fmla="*/ 360608 w 616039"/>
              <a:gd name="connsiteY2" fmla="*/ 57956 h 585990"/>
              <a:gd name="connsiteX3" fmla="*/ 540913 w 616039"/>
              <a:gd name="connsiteY3" fmla="*/ 238260 h 585990"/>
              <a:gd name="connsiteX4" fmla="*/ 605307 w 616039"/>
              <a:gd name="connsiteY4" fmla="*/ 457201 h 585990"/>
              <a:gd name="connsiteX5" fmla="*/ 605307 w 616039"/>
              <a:gd name="connsiteY5" fmla="*/ 585990 h 58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039" h="585990">
                <a:moveTo>
                  <a:pt x="0" y="19319"/>
                </a:moveTo>
                <a:cubicBezTo>
                  <a:pt x="53662" y="9659"/>
                  <a:pt x="107324" y="0"/>
                  <a:pt x="167425" y="6440"/>
                </a:cubicBezTo>
                <a:cubicBezTo>
                  <a:pt x="227526" y="12880"/>
                  <a:pt x="298360" y="19319"/>
                  <a:pt x="360608" y="57956"/>
                </a:cubicBezTo>
                <a:cubicBezTo>
                  <a:pt x="422856" y="96593"/>
                  <a:pt x="500130" y="171719"/>
                  <a:pt x="540913" y="238260"/>
                </a:cubicBezTo>
                <a:cubicBezTo>
                  <a:pt x="581696" y="304801"/>
                  <a:pt x="594575" y="399246"/>
                  <a:pt x="605307" y="457201"/>
                </a:cubicBezTo>
                <a:cubicBezTo>
                  <a:pt x="616039" y="515156"/>
                  <a:pt x="610673" y="550573"/>
                  <a:pt x="605307" y="5859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7286644" y="5572140"/>
            <a:ext cx="616039" cy="585990"/>
          </a:xfrm>
          <a:custGeom>
            <a:avLst/>
            <a:gdLst>
              <a:gd name="connsiteX0" fmla="*/ 0 w 616039"/>
              <a:gd name="connsiteY0" fmla="*/ 19319 h 585990"/>
              <a:gd name="connsiteX1" fmla="*/ 167425 w 616039"/>
              <a:gd name="connsiteY1" fmla="*/ 6440 h 585990"/>
              <a:gd name="connsiteX2" fmla="*/ 360608 w 616039"/>
              <a:gd name="connsiteY2" fmla="*/ 57956 h 585990"/>
              <a:gd name="connsiteX3" fmla="*/ 540913 w 616039"/>
              <a:gd name="connsiteY3" fmla="*/ 238260 h 585990"/>
              <a:gd name="connsiteX4" fmla="*/ 605307 w 616039"/>
              <a:gd name="connsiteY4" fmla="*/ 457201 h 585990"/>
              <a:gd name="connsiteX5" fmla="*/ 605307 w 616039"/>
              <a:gd name="connsiteY5" fmla="*/ 585990 h 58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039" h="585990">
                <a:moveTo>
                  <a:pt x="0" y="19319"/>
                </a:moveTo>
                <a:cubicBezTo>
                  <a:pt x="53662" y="9659"/>
                  <a:pt x="107324" y="0"/>
                  <a:pt x="167425" y="6440"/>
                </a:cubicBezTo>
                <a:cubicBezTo>
                  <a:pt x="227526" y="12880"/>
                  <a:pt x="298360" y="19319"/>
                  <a:pt x="360608" y="57956"/>
                </a:cubicBezTo>
                <a:cubicBezTo>
                  <a:pt x="422856" y="96593"/>
                  <a:pt x="500130" y="171719"/>
                  <a:pt x="540913" y="238260"/>
                </a:cubicBezTo>
                <a:cubicBezTo>
                  <a:pt x="581696" y="304801"/>
                  <a:pt x="594575" y="399246"/>
                  <a:pt x="605307" y="457201"/>
                </a:cubicBezTo>
                <a:cubicBezTo>
                  <a:pt x="616039" y="515156"/>
                  <a:pt x="610673" y="550573"/>
                  <a:pt x="605307" y="5859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5179724" y="5537915"/>
            <a:ext cx="656822" cy="579550"/>
          </a:xfrm>
          <a:custGeom>
            <a:avLst/>
            <a:gdLst>
              <a:gd name="connsiteX0" fmla="*/ 0 w 656822"/>
              <a:gd name="connsiteY0" fmla="*/ 579550 h 579550"/>
              <a:gd name="connsiteX1" fmla="*/ 64394 w 656822"/>
              <a:gd name="connsiteY1" fmla="*/ 334851 h 579550"/>
              <a:gd name="connsiteX2" fmla="*/ 257577 w 656822"/>
              <a:gd name="connsiteY2" fmla="*/ 141668 h 579550"/>
              <a:gd name="connsiteX3" fmla="*/ 463639 w 656822"/>
              <a:gd name="connsiteY3" fmla="*/ 51516 h 579550"/>
              <a:gd name="connsiteX4" fmla="*/ 592428 w 656822"/>
              <a:gd name="connsiteY4" fmla="*/ 12879 h 579550"/>
              <a:gd name="connsiteX5" fmla="*/ 656822 w 656822"/>
              <a:gd name="connsiteY5" fmla="*/ 0 h 5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822" h="579550">
                <a:moveTo>
                  <a:pt x="0" y="579550"/>
                </a:moveTo>
                <a:cubicBezTo>
                  <a:pt x="10732" y="493690"/>
                  <a:pt x="21464" y="407831"/>
                  <a:pt x="64394" y="334851"/>
                </a:cubicBezTo>
                <a:cubicBezTo>
                  <a:pt x="107324" y="261871"/>
                  <a:pt x="191036" y="188890"/>
                  <a:pt x="257577" y="141668"/>
                </a:cubicBezTo>
                <a:cubicBezTo>
                  <a:pt x="324118" y="94446"/>
                  <a:pt x="407831" y="72981"/>
                  <a:pt x="463639" y="51516"/>
                </a:cubicBezTo>
                <a:cubicBezTo>
                  <a:pt x="519447" y="30051"/>
                  <a:pt x="560231" y="21465"/>
                  <a:pt x="592428" y="12879"/>
                </a:cubicBezTo>
                <a:cubicBezTo>
                  <a:pt x="624625" y="4293"/>
                  <a:pt x="640723" y="2146"/>
                  <a:pt x="656822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6286512" y="5500702"/>
            <a:ext cx="642942" cy="650988"/>
          </a:xfrm>
          <a:custGeom>
            <a:avLst/>
            <a:gdLst>
              <a:gd name="connsiteX0" fmla="*/ 0 w 656822"/>
              <a:gd name="connsiteY0" fmla="*/ 579550 h 579550"/>
              <a:gd name="connsiteX1" fmla="*/ 64394 w 656822"/>
              <a:gd name="connsiteY1" fmla="*/ 334851 h 579550"/>
              <a:gd name="connsiteX2" fmla="*/ 257577 w 656822"/>
              <a:gd name="connsiteY2" fmla="*/ 141668 h 579550"/>
              <a:gd name="connsiteX3" fmla="*/ 463639 w 656822"/>
              <a:gd name="connsiteY3" fmla="*/ 51516 h 579550"/>
              <a:gd name="connsiteX4" fmla="*/ 592428 w 656822"/>
              <a:gd name="connsiteY4" fmla="*/ 12879 h 579550"/>
              <a:gd name="connsiteX5" fmla="*/ 656822 w 656822"/>
              <a:gd name="connsiteY5" fmla="*/ 0 h 5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822" h="579550">
                <a:moveTo>
                  <a:pt x="0" y="579550"/>
                </a:moveTo>
                <a:cubicBezTo>
                  <a:pt x="10732" y="493690"/>
                  <a:pt x="21464" y="407831"/>
                  <a:pt x="64394" y="334851"/>
                </a:cubicBezTo>
                <a:cubicBezTo>
                  <a:pt x="107324" y="261871"/>
                  <a:pt x="191036" y="188890"/>
                  <a:pt x="257577" y="141668"/>
                </a:cubicBezTo>
                <a:cubicBezTo>
                  <a:pt x="324118" y="94446"/>
                  <a:pt x="407831" y="72981"/>
                  <a:pt x="463639" y="51516"/>
                </a:cubicBezTo>
                <a:cubicBezTo>
                  <a:pt x="519447" y="30051"/>
                  <a:pt x="560231" y="21465"/>
                  <a:pt x="592428" y="12879"/>
                </a:cubicBezTo>
                <a:cubicBezTo>
                  <a:pt x="624625" y="4293"/>
                  <a:pt x="640723" y="2146"/>
                  <a:pt x="656822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7358082" y="5500702"/>
            <a:ext cx="642942" cy="650988"/>
          </a:xfrm>
          <a:custGeom>
            <a:avLst/>
            <a:gdLst>
              <a:gd name="connsiteX0" fmla="*/ 0 w 656822"/>
              <a:gd name="connsiteY0" fmla="*/ 579550 h 579550"/>
              <a:gd name="connsiteX1" fmla="*/ 64394 w 656822"/>
              <a:gd name="connsiteY1" fmla="*/ 334851 h 579550"/>
              <a:gd name="connsiteX2" fmla="*/ 257577 w 656822"/>
              <a:gd name="connsiteY2" fmla="*/ 141668 h 579550"/>
              <a:gd name="connsiteX3" fmla="*/ 463639 w 656822"/>
              <a:gd name="connsiteY3" fmla="*/ 51516 h 579550"/>
              <a:gd name="connsiteX4" fmla="*/ 592428 w 656822"/>
              <a:gd name="connsiteY4" fmla="*/ 12879 h 579550"/>
              <a:gd name="connsiteX5" fmla="*/ 656822 w 656822"/>
              <a:gd name="connsiteY5" fmla="*/ 0 h 5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822" h="579550">
                <a:moveTo>
                  <a:pt x="0" y="579550"/>
                </a:moveTo>
                <a:cubicBezTo>
                  <a:pt x="10732" y="493690"/>
                  <a:pt x="21464" y="407831"/>
                  <a:pt x="64394" y="334851"/>
                </a:cubicBezTo>
                <a:cubicBezTo>
                  <a:pt x="107324" y="261871"/>
                  <a:pt x="191036" y="188890"/>
                  <a:pt x="257577" y="141668"/>
                </a:cubicBezTo>
                <a:cubicBezTo>
                  <a:pt x="324118" y="94446"/>
                  <a:pt x="407831" y="72981"/>
                  <a:pt x="463639" y="51516"/>
                </a:cubicBezTo>
                <a:cubicBezTo>
                  <a:pt x="519447" y="30051"/>
                  <a:pt x="560231" y="21465"/>
                  <a:pt x="592428" y="12879"/>
                </a:cubicBezTo>
                <a:cubicBezTo>
                  <a:pt x="624625" y="4293"/>
                  <a:pt x="640723" y="2146"/>
                  <a:pt x="656822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7624564" y="5396248"/>
            <a:ext cx="79419" cy="862884"/>
          </a:xfrm>
          <a:custGeom>
            <a:avLst/>
            <a:gdLst>
              <a:gd name="connsiteX0" fmla="*/ 79419 w 79419"/>
              <a:gd name="connsiteY0" fmla="*/ 0 h 862884"/>
              <a:gd name="connsiteX1" fmla="*/ 27903 w 79419"/>
              <a:gd name="connsiteY1" fmla="*/ 257577 h 862884"/>
              <a:gd name="connsiteX2" fmla="*/ 15025 w 79419"/>
              <a:gd name="connsiteY2" fmla="*/ 450760 h 862884"/>
              <a:gd name="connsiteX3" fmla="*/ 2146 w 79419"/>
              <a:gd name="connsiteY3" fmla="*/ 605307 h 862884"/>
              <a:gd name="connsiteX4" fmla="*/ 2146 w 79419"/>
              <a:gd name="connsiteY4" fmla="*/ 862884 h 86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19" h="862884">
                <a:moveTo>
                  <a:pt x="79419" y="0"/>
                </a:moveTo>
                <a:cubicBezTo>
                  <a:pt x="59027" y="91225"/>
                  <a:pt x="38635" y="182450"/>
                  <a:pt x="27903" y="257577"/>
                </a:cubicBezTo>
                <a:cubicBezTo>
                  <a:pt x="17171" y="332704"/>
                  <a:pt x="19318" y="392805"/>
                  <a:pt x="15025" y="450760"/>
                </a:cubicBezTo>
                <a:cubicBezTo>
                  <a:pt x="10732" y="508715"/>
                  <a:pt x="4292" y="536620"/>
                  <a:pt x="2146" y="605307"/>
                </a:cubicBezTo>
                <a:cubicBezTo>
                  <a:pt x="0" y="673994"/>
                  <a:pt x="2146" y="862884"/>
                  <a:pt x="2146" y="86288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7227465" y="5619482"/>
            <a:ext cx="927279" cy="270456"/>
          </a:xfrm>
          <a:custGeom>
            <a:avLst/>
            <a:gdLst>
              <a:gd name="connsiteX0" fmla="*/ 0 w 927279"/>
              <a:gd name="connsiteY0" fmla="*/ 201769 h 270456"/>
              <a:gd name="connsiteX1" fmla="*/ 154546 w 927279"/>
              <a:gd name="connsiteY1" fmla="*/ 111617 h 270456"/>
              <a:gd name="connsiteX2" fmla="*/ 257577 w 927279"/>
              <a:gd name="connsiteY2" fmla="*/ 72980 h 270456"/>
              <a:gd name="connsiteX3" fmla="*/ 412124 w 927279"/>
              <a:gd name="connsiteY3" fmla="*/ 8586 h 270456"/>
              <a:gd name="connsiteX4" fmla="*/ 605307 w 927279"/>
              <a:gd name="connsiteY4" fmla="*/ 21464 h 270456"/>
              <a:gd name="connsiteX5" fmla="*/ 734095 w 927279"/>
              <a:gd name="connsiteY5" fmla="*/ 72980 h 270456"/>
              <a:gd name="connsiteX6" fmla="*/ 837126 w 927279"/>
              <a:gd name="connsiteY6" fmla="*/ 163132 h 270456"/>
              <a:gd name="connsiteX7" fmla="*/ 914400 w 927279"/>
              <a:gd name="connsiteY7" fmla="*/ 253284 h 270456"/>
              <a:gd name="connsiteX8" fmla="*/ 914400 w 927279"/>
              <a:gd name="connsiteY8" fmla="*/ 266163 h 27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7279" h="270456">
                <a:moveTo>
                  <a:pt x="0" y="201769"/>
                </a:moveTo>
                <a:cubicBezTo>
                  <a:pt x="55808" y="167425"/>
                  <a:pt x="111617" y="133082"/>
                  <a:pt x="154546" y="111617"/>
                </a:cubicBezTo>
                <a:cubicBezTo>
                  <a:pt x="197476" y="90152"/>
                  <a:pt x="214647" y="90152"/>
                  <a:pt x="257577" y="72980"/>
                </a:cubicBezTo>
                <a:cubicBezTo>
                  <a:pt x="300507" y="55808"/>
                  <a:pt x="354169" y="17172"/>
                  <a:pt x="412124" y="8586"/>
                </a:cubicBezTo>
                <a:cubicBezTo>
                  <a:pt x="470079" y="0"/>
                  <a:pt x="551645" y="10732"/>
                  <a:pt x="605307" y="21464"/>
                </a:cubicBezTo>
                <a:cubicBezTo>
                  <a:pt x="658969" y="32196"/>
                  <a:pt x="695459" y="49369"/>
                  <a:pt x="734095" y="72980"/>
                </a:cubicBezTo>
                <a:cubicBezTo>
                  <a:pt x="772731" y="96591"/>
                  <a:pt x="807075" y="133081"/>
                  <a:pt x="837126" y="163132"/>
                </a:cubicBezTo>
                <a:cubicBezTo>
                  <a:pt x="867177" y="193183"/>
                  <a:pt x="901521" y="236112"/>
                  <a:pt x="914400" y="253284"/>
                </a:cubicBezTo>
                <a:cubicBezTo>
                  <a:pt x="927279" y="270456"/>
                  <a:pt x="920839" y="268309"/>
                  <a:pt x="914400" y="26616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subSp spid="_x0000_s2048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0" grpId="0" autoUpdateAnimBg="0"/>
      <p:bldP spid="11" grpId="0" autoUpdateAnimBg="0"/>
      <p:bldP spid="14" grpId="0" animBg="1" autoUpdateAnimBg="0"/>
      <p:bldP spid="15" grpId="0" animBg="1" autoUpdateAnimBg="0"/>
      <p:bldP spid="17" grpId="0" animBg="1" autoUpdateAnimBg="0"/>
      <p:bldP spid="18" grpId="0" animBg="1" autoUpdateAnimBg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A0000"/>
                </a:solidFill>
              </a:rPr>
              <a:t>Египетские пирамиды</a:t>
            </a:r>
            <a:endParaRPr lang="ru-RU" b="1" dirty="0">
              <a:solidFill>
                <a:srgbClr val="8A0000"/>
              </a:solidFill>
            </a:endParaRPr>
          </a:p>
        </p:txBody>
      </p:sp>
      <p:pic>
        <p:nvPicPr>
          <p:cNvPr id="71681" name="Picture 1" descr="C:\Documents and Settings\учитель\Рабочий стол\урок интегрированный бинарный\00254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6614" y="1167987"/>
            <a:ext cx="8094476" cy="5261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урок интегрированный бинарный\00505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rot="10800000">
            <a:off x="6143636" y="5643578"/>
            <a:ext cx="285752" cy="1428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6000760" y="4572008"/>
            <a:ext cx="1571636" cy="1000132"/>
            <a:chOff x="5786446" y="785794"/>
            <a:chExt cx="1571636" cy="1000132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5786446" y="785794"/>
              <a:ext cx="1571636" cy="1000132"/>
            </a:xfrm>
            <a:prstGeom prst="cloudCallout">
              <a:avLst/>
            </a:prstGeom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57884" y="1071547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Александрия</a:t>
              </a:r>
              <a:endParaRPr lang="ru-RU" sz="1600" dirty="0"/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3071802" y="2071678"/>
            <a:ext cx="1571604" cy="1041276"/>
            <a:chOff x="7072330" y="4786322"/>
            <a:chExt cx="1571604" cy="1041276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7072330" y="4786322"/>
              <a:ext cx="1571604" cy="1041276"/>
            </a:xfrm>
            <a:prstGeom prst="cloudCallout">
              <a:avLst/>
            </a:prstGeom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6644" y="514351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Рим</a:t>
              </a:r>
              <a:endParaRPr lang="ru-RU" dirty="0"/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rot="5400000" flipH="1" flipV="1">
            <a:off x="3071802" y="4071942"/>
            <a:ext cx="285752" cy="1428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3071802" y="3429000"/>
            <a:ext cx="3196106" cy="2356834"/>
          </a:xfrm>
          <a:custGeom>
            <a:avLst/>
            <a:gdLst>
              <a:gd name="connsiteX0" fmla="*/ 3196106 w 3196106"/>
              <a:gd name="connsiteY0" fmla="*/ 2356834 h 2356834"/>
              <a:gd name="connsiteX1" fmla="*/ 3105954 w 3196106"/>
              <a:gd name="connsiteY1" fmla="*/ 2240924 h 2356834"/>
              <a:gd name="connsiteX2" fmla="*/ 2964287 w 3196106"/>
              <a:gd name="connsiteY2" fmla="*/ 2189408 h 2356834"/>
              <a:gd name="connsiteX3" fmla="*/ 2835498 w 3196106"/>
              <a:gd name="connsiteY3" fmla="*/ 2137893 h 2356834"/>
              <a:gd name="connsiteX4" fmla="*/ 2719588 w 3196106"/>
              <a:gd name="connsiteY4" fmla="*/ 2099256 h 2356834"/>
              <a:gd name="connsiteX5" fmla="*/ 2539284 w 3196106"/>
              <a:gd name="connsiteY5" fmla="*/ 2009104 h 2356834"/>
              <a:gd name="connsiteX6" fmla="*/ 2371858 w 3196106"/>
              <a:gd name="connsiteY6" fmla="*/ 1918952 h 2356834"/>
              <a:gd name="connsiteX7" fmla="*/ 2243070 w 3196106"/>
              <a:gd name="connsiteY7" fmla="*/ 1738648 h 2356834"/>
              <a:gd name="connsiteX8" fmla="*/ 1972613 w 3196106"/>
              <a:gd name="connsiteY8" fmla="*/ 1687132 h 2356834"/>
              <a:gd name="connsiteX9" fmla="*/ 1689278 w 3196106"/>
              <a:gd name="connsiteY9" fmla="*/ 1712890 h 2356834"/>
              <a:gd name="connsiteX10" fmla="*/ 1496095 w 3196106"/>
              <a:gd name="connsiteY10" fmla="*/ 1712890 h 2356834"/>
              <a:gd name="connsiteX11" fmla="*/ 1341549 w 3196106"/>
              <a:gd name="connsiteY11" fmla="*/ 1661374 h 2356834"/>
              <a:gd name="connsiteX12" fmla="*/ 1199881 w 3196106"/>
              <a:gd name="connsiteY12" fmla="*/ 1596980 h 2356834"/>
              <a:gd name="connsiteX13" fmla="*/ 1032456 w 3196106"/>
              <a:gd name="connsiteY13" fmla="*/ 1558343 h 2356834"/>
              <a:gd name="connsiteX14" fmla="*/ 749120 w 3196106"/>
              <a:gd name="connsiteY14" fmla="*/ 1468191 h 2356834"/>
              <a:gd name="connsiteX15" fmla="*/ 478664 w 3196106"/>
              <a:gd name="connsiteY15" fmla="*/ 1390918 h 2356834"/>
              <a:gd name="connsiteX16" fmla="*/ 362754 w 3196106"/>
              <a:gd name="connsiteY16" fmla="*/ 1300766 h 2356834"/>
              <a:gd name="connsiteX17" fmla="*/ 195329 w 3196106"/>
              <a:gd name="connsiteY17" fmla="*/ 1094704 h 2356834"/>
              <a:gd name="connsiteX18" fmla="*/ 66540 w 3196106"/>
              <a:gd name="connsiteY18" fmla="*/ 965915 h 2356834"/>
              <a:gd name="connsiteX19" fmla="*/ 2146 w 3196106"/>
              <a:gd name="connsiteY19" fmla="*/ 850005 h 2356834"/>
              <a:gd name="connsiteX20" fmla="*/ 79419 w 3196106"/>
              <a:gd name="connsiteY20" fmla="*/ 708338 h 2356834"/>
              <a:gd name="connsiteX21" fmla="*/ 169571 w 3196106"/>
              <a:gd name="connsiteY21" fmla="*/ 643943 h 2356834"/>
              <a:gd name="connsiteX22" fmla="*/ 272602 w 3196106"/>
              <a:gd name="connsiteY22" fmla="*/ 515155 h 2356834"/>
              <a:gd name="connsiteX23" fmla="*/ 285481 w 3196106"/>
              <a:gd name="connsiteY23" fmla="*/ 360608 h 2356834"/>
              <a:gd name="connsiteX24" fmla="*/ 324118 w 3196106"/>
              <a:gd name="connsiteY24" fmla="*/ 244698 h 2356834"/>
              <a:gd name="connsiteX25" fmla="*/ 362754 w 3196106"/>
              <a:gd name="connsiteY25" fmla="*/ 141667 h 2356834"/>
              <a:gd name="connsiteX26" fmla="*/ 375633 w 3196106"/>
              <a:gd name="connsiteY26" fmla="*/ 64394 h 2356834"/>
              <a:gd name="connsiteX27" fmla="*/ 401391 w 3196106"/>
              <a:gd name="connsiteY27" fmla="*/ 0 h 23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96106" h="2356834">
                <a:moveTo>
                  <a:pt x="3196106" y="2356834"/>
                </a:moveTo>
                <a:cubicBezTo>
                  <a:pt x="3170348" y="2312831"/>
                  <a:pt x="3144591" y="2268828"/>
                  <a:pt x="3105954" y="2240924"/>
                </a:cubicBezTo>
                <a:cubicBezTo>
                  <a:pt x="3067318" y="2213020"/>
                  <a:pt x="3009363" y="2206580"/>
                  <a:pt x="2964287" y="2189408"/>
                </a:cubicBezTo>
                <a:cubicBezTo>
                  <a:pt x="2919211" y="2172236"/>
                  <a:pt x="2876281" y="2152918"/>
                  <a:pt x="2835498" y="2137893"/>
                </a:cubicBezTo>
                <a:cubicBezTo>
                  <a:pt x="2794715" y="2122868"/>
                  <a:pt x="2768957" y="2120721"/>
                  <a:pt x="2719588" y="2099256"/>
                </a:cubicBezTo>
                <a:cubicBezTo>
                  <a:pt x="2670219" y="2077791"/>
                  <a:pt x="2597239" y="2039155"/>
                  <a:pt x="2539284" y="2009104"/>
                </a:cubicBezTo>
                <a:cubicBezTo>
                  <a:pt x="2481329" y="1979053"/>
                  <a:pt x="2421227" y="1964028"/>
                  <a:pt x="2371858" y="1918952"/>
                </a:cubicBezTo>
                <a:cubicBezTo>
                  <a:pt x="2322489" y="1873876"/>
                  <a:pt x="2309611" y="1777285"/>
                  <a:pt x="2243070" y="1738648"/>
                </a:cubicBezTo>
                <a:cubicBezTo>
                  <a:pt x="2176529" y="1700011"/>
                  <a:pt x="2064912" y="1691425"/>
                  <a:pt x="1972613" y="1687132"/>
                </a:cubicBezTo>
                <a:cubicBezTo>
                  <a:pt x="1880314" y="1682839"/>
                  <a:pt x="1768698" y="1708597"/>
                  <a:pt x="1689278" y="1712890"/>
                </a:cubicBezTo>
                <a:cubicBezTo>
                  <a:pt x="1609858" y="1717183"/>
                  <a:pt x="1554050" y="1721476"/>
                  <a:pt x="1496095" y="1712890"/>
                </a:cubicBezTo>
                <a:cubicBezTo>
                  <a:pt x="1438140" y="1704304"/>
                  <a:pt x="1390918" y="1680692"/>
                  <a:pt x="1341549" y="1661374"/>
                </a:cubicBezTo>
                <a:cubicBezTo>
                  <a:pt x="1292180" y="1642056"/>
                  <a:pt x="1251397" y="1614152"/>
                  <a:pt x="1199881" y="1596980"/>
                </a:cubicBezTo>
                <a:cubicBezTo>
                  <a:pt x="1148365" y="1579808"/>
                  <a:pt x="1107583" y="1579808"/>
                  <a:pt x="1032456" y="1558343"/>
                </a:cubicBezTo>
                <a:cubicBezTo>
                  <a:pt x="957329" y="1536878"/>
                  <a:pt x="841419" y="1496095"/>
                  <a:pt x="749120" y="1468191"/>
                </a:cubicBezTo>
                <a:cubicBezTo>
                  <a:pt x="656821" y="1440287"/>
                  <a:pt x="543058" y="1418822"/>
                  <a:pt x="478664" y="1390918"/>
                </a:cubicBezTo>
                <a:cubicBezTo>
                  <a:pt x="414270" y="1363014"/>
                  <a:pt x="409976" y="1350135"/>
                  <a:pt x="362754" y="1300766"/>
                </a:cubicBezTo>
                <a:cubicBezTo>
                  <a:pt x="315532" y="1251397"/>
                  <a:pt x="244698" y="1150512"/>
                  <a:pt x="195329" y="1094704"/>
                </a:cubicBezTo>
                <a:cubicBezTo>
                  <a:pt x="145960" y="1038896"/>
                  <a:pt x="98737" y="1006698"/>
                  <a:pt x="66540" y="965915"/>
                </a:cubicBezTo>
                <a:cubicBezTo>
                  <a:pt x="34343" y="925132"/>
                  <a:pt x="0" y="892934"/>
                  <a:pt x="2146" y="850005"/>
                </a:cubicBezTo>
                <a:cubicBezTo>
                  <a:pt x="4292" y="807076"/>
                  <a:pt x="51515" y="742682"/>
                  <a:pt x="79419" y="708338"/>
                </a:cubicBezTo>
                <a:cubicBezTo>
                  <a:pt x="107323" y="673994"/>
                  <a:pt x="137374" y="676140"/>
                  <a:pt x="169571" y="643943"/>
                </a:cubicBezTo>
                <a:cubicBezTo>
                  <a:pt x="201768" y="611746"/>
                  <a:pt x="253284" y="562378"/>
                  <a:pt x="272602" y="515155"/>
                </a:cubicBezTo>
                <a:cubicBezTo>
                  <a:pt x="291920" y="467933"/>
                  <a:pt x="276895" y="405684"/>
                  <a:pt x="285481" y="360608"/>
                </a:cubicBezTo>
                <a:cubicBezTo>
                  <a:pt x="294067" y="315532"/>
                  <a:pt x="311239" y="281188"/>
                  <a:pt x="324118" y="244698"/>
                </a:cubicBezTo>
                <a:cubicBezTo>
                  <a:pt x="336997" y="208208"/>
                  <a:pt x="354168" y="171718"/>
                  <a:pt x="362754" y="141667"/>
                </a:cubicBezTo>
                <a:cubicBezTo>
                  <a:pt x="371340" y="111616"/>
                  <a:pt x="369193" y="88005"/>
                  <a:pt x="375633" y="64394"/>
                </a:cubicBezTo>
                <a:cubicBezTo>
                  <a:pt x="382073" y="40783"/>
                  <a:pt x="391732" y="20391"/>
                  <a:pt x="401391" y="0"/>
                </a:cubicBezTo>
              </a:path>
            </a:pathLst>
          </a:cu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8094E-6 C -0.00312 -0.00578 -0.00625 -0.01156 -0.01423 -0.01688 C -0.02222 -0.0222 -0.03837 -0.02659 -0.04791 -0.03191 C -0.05746 -0.03723 -0.06337 -0.04163 -0.07187 -0.04879 C -0.08038 -0.05596 -0.08854 -0.06799 -0.09861 -0.07493 C -0.10868 -0.08187 -0.1217 -0.08811 -0.13246 -0.08996 C -0.14323 -0.09181 -0.15364 -0.08534 -0.16354 -0.08626 C -0.17343 -0.08719 -0.18073 -0.09204 -0.19166 -0.09551 C -0.2026 -0.09898 -0.21979 -0.10268 -0.22968 -0.10684 C -0.23958 -0.11101 -0.24166 -0.11494 -0.25087 -0.12003 C -0.26007 -0.12511 -0.27326 -0.13066 -0.28455 -0.13691 C -0.29583 -0.14315 -0.30989 -0.1487 -0.3184 -0.15749 C -0.32691 -0.16628 -0.33142 -0.18085 -0.33524 -0.18941 C -0.33906 -0.19796 -0.33993 -0.20305 -0.34097 -0.20814 C -0.34201 -0.21323 -0.34149 -0.21646 -0.34097 -0.21947 " pathEditMode="relative" rAng="0" ptsTypes="aaaaaaaaaaaaa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77151E-6 C 0.00261 -0.01064 0.00521 -0.02105 0.00782 -0.03146 C 0.01042 -0.04186 0.01441 -0.05412 0.01563 -0.06291 C 0.01684 -0.0717 0.01615 -0.07794 0.01563 -0.08396 " pathEditMode="relative" ptsTypes="aaaA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Дроби в Древнем Риме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Система дробей основывалась на делении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долей единицы веса, которая называлась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асс.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Применялось 18 различных названий дробей, например: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3214686"/>
            <a:ext cx="1714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унция =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07194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семис</a:t>
            </a:r>
            <a:r>
              <a:rPr lang="ru-RU" sz="3200" b="1" dirty="0" smtClean="0">
                <a:solidFill>
                  <a:srgbClr val="FF0000"/>
                </a:solidFill>
              </a:rPr>
              <a:t> 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857760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err="1" smtClean="0">
                <a:solidFill>
                  <a:srgbClr val="FF0000"/>
                </a:solidFill>
              </a:rPr>
              <a:t>секстанс</a:t>
            </a:r>
            <a:r>
              <a:rPr lang="ru-RU" sz="3000" b="1" dirty="0" smtClean="0">
                <a:solidFill>
                  <a:srgbClr val="FF0000"/>
                </a:solidFill>
              </a:rPr>
              <a:t> =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407194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триенс</a:t>
            </a:r>
            <a:r>
              <a:rPr lang="ru-RU" sz="2800" b="1" dirty="0" smtClean="0">
                <a:solidFill>
                  <a:srgbClr val="FF0000"/>
                </a:solidFill>
              </a:rPr>
              <a:t> =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321468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семиунция</a:t>
            </a:r>
            <a:r>
              <a:rPr lang="ru-RU" sz="2800" b="1" dirty="0" smtClean="0">
                <a:solidFill>
                  <a:srgbClr val="FF0000"/>
                </a:solidFill>
              </a:rPr>
              <a:t> =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485776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бес 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571501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скрупулус</a:t>
            </a:r>
            <a:r>
              <a:rPr lang="ru-RU" sz="3200" b="1" dirty="0" smtClean="0">
                <a:solidFill>
                  <a:srgbClr val="FF0000"/>
                </a:solidFill>
              </a:rPr>
              <a:t>  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643174" y="3071810"/>
          <a:ext cx="1214446" cy="857256"/>
        </p:xfrm>
        <a:graphic>
          <a:graphicData uri="http://schemas.openxmlformats.org/presentationml/2006/ole">
            <p:oleObj spid="_x0000_s21506" name="Формула" r:id="rId4" imgW="533160" imgH="393480" progId="Equation.3">
              <p:embed/>
            </p:oleObj>
          </a:graphicData>
        </a:graphic>
      </p:graphicFrame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2700338" y="3929063"/>
          <a:ext cx="1100137" cy="857250"/>
        </p:xfrm>
        <a:graphic>
          <a:graphicData uri="http://schemas.openxmlformats.org/presentationml/2006/ole">
            <p:oleObj spid="_x0000_s21507" name="Формула" r:id="rId5" imgW="482400" imgH="393480" progId="Equation.3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986088" y="4714875"/>
          <a:ext cx="1098550" cy="857250"/>
        </p:xfrm>
        <a:graphic>
          <a:graphicData uri="http://schemas.openxmlformats.org/presentationml/2006/ole">
            <p:oleObj spid="_x0000_s21508" name="Формула" r:id="rId6" imgW="482400" imgH="393480" progId="Equation.3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7400925" y="3071813"/>
          <a:ext cx="1271588" cy="857250"/>
        </p:xfrm>
        <a:graphic>
          <a:graphicData uri="http://schemas.openxmlformats.org/presentationml/2006/ole">
            <p:oleObj spid="_x0000_s21509" name="Формула" r:id="rId7" imgW="558720" imgH="393480" progId="Equation.3">
              <p:embed/>
            </p:oleObj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6715125" y="3929063"/>
          <a:ext cx="1069975" cy="857250"/>
        </p:xfrm>
        <a:graphic>
          <a:graphicData uri="http://schemas.openxmlformats.org/presentationml/2006/ole">
            <p:oleObj spid="_x0000_s21510" name="Формула" r:id="rId8" imgW="469800" imgH="393480" progId="Equation.3">
              <p:embed/>
            </p:oleObj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6200775" y="4714875"/>
          <a:ext cx="1100138" cy="857250"/>
        </p:xfrm>
        <a:graphic>
          <a:graphicData uri="http://schemas.openxmlformats.org/presentationml/2006/ole">
            <p:oleObj spid="_x0000_s21511" name="Формула" r:id="rId9" imgW="482400" imgH="393480" progId="Equation.3">
              <p:embed/>
            </p:oleObj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4857752" y="5572140"/>
          <a:ext cx="1446212" cy="857250"/>
        </p:xfrm>
        <a:graphic>
          <a:graphicData uri="http://schemas.openxmlformats.org/presentationml/2006/ole">
            <p:oleObj spid="_x0000_s21512" name="Формула" r:id="rId10" imgW="634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Царь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6980" y="928670"/>
            <a:ext cx="6389731" cy="5227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8A0000"/>
                </a:solidFill>
              </a:rPr>
              <a:t>Работа с понятиями</a:t>
            </a:r>
            <a:endParaRPr lang="ru-RU" sz="4400" b="1" dirty="0">
              <a:solidFill>
                <a:srgbClr val="8A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</a:t>
            </a:r>
            <a:r>
              <a:rPr lang="ru-RU" sz="3200" b="1" dirty="0" smtClean="0">
                <a:solidFill>
                  <a:srgbClr val="8A0000"/>
                </a:solidFill>
              </a:rPr>
              <a:t> [лат. as] - древнеримская медная монета, первоначально равнявшаяся римскому весовому фунту (</a:t>
            </a:r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327,45 г</a:t>
            </a:r>
            <a:r>
              <a:rPr lang="ru-RU" sz="3200" b="1" dirty="0" smtClean="0">
                <a:solidFill>
                  <a:srgbClr val="8A0000"/>
                </a:solidFill>
              </a:rPr>
              <a:t>).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8A0000"/>
                </a:solidFill>
              </a:rPr>
              <a:t>Ас - </a:t>
            </a:r>
            <a:r>
              <a:rPr lang="ru-RU" sz="2700" b="1" dirty="0" smtClean="0">
                <a:solidFill>
                  <a:srgbClr val="8A0000"/>
                </a:solidFill>
              </a:rPr>
              <a:t>1. </a:t>
            </a:r>
            <a:r>
              <a:rPr lang="ru-RU" sz="3200" b="1" dirty="0" smtClean="0">
                <a:solidFill>
                  <a:srgbClr val="8A0000"/>
                </a:solidFill>
              </a:rPr>
              <a:t>Выдающийся по летному и 		боевому мастерству лётчик. 	Прославленный ас.</a:t>
            </a:r>
          </a:p>
          <a:p>
            <a:pPr lvl="2" algn="just">
              <a:buNone/>
            </a:pPr>
            <a:r>
              <a:rPr lang="ru-RU" sz="3200" b="1" dirty="0" smtClean="0">
                <a:solidFill>
                  <a:srgbClr val="8A0000"/>
                </a:solidFill>
              </a:rPr>
              <a:t>2.Большой мастер, отличный специалист. Ас своего дела или в своём деле.</a:t>
            </a:r>
            <a:endParaRPr lang="ru-RU" sz="32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8A0000"/>
                </a:solidFill>
              </a:rPr>
              <a:t>УНЦИЯ</a:t>
            </a:r>
            <a:r>
              <a:rPr lang="ru-RU" sz="3200" dirty="0" smtClean="0">
                <a:solidFill>
                  <a:srgbClr val="8A0000"/>
                </a:solidFill>
              </a:rPr>
              <a:t> (uncia). В древнем Риме - единица веса.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1 унция = 16 драхмам = 28,350 </a:t>
            </a:r>
            <a:r>
              <a:rPr lang="ru-RU" sz="3200" dirty="0" smtClean="0">
                <a:solidFill>
                  <a:srgbClr val="8A0000"/>
                </a:solidFill>
              </a:rPr>
              <a:t>г.</a:t>
            </a:r>
          </a:p>
          <a:p>
            <a:pPr algn="just"/>
            <a:r>
              <a:rPr lang="ru-RU" sz="3200" b="1" dirty="0" smtClean="0">
                <a:solidFill>
                  <a:srgbClr val="8A0000"/>
                </a:solidFill>
              </a:rPr>
              <a:t>Скрупул</a:t>
            </a:r>
            <a:r>
              <a:rPr lang="ru-RU" sz="3200" dirty="0" smtClean="0">
                <a:solidFill>
                  <a:srgbClr val="8A0000"/>
                </a:solidFill>
              </a:rPr>
              <a:t> (scrupulum) — старинная мера аптекарского веса, равная </a:t>
            </a:r>
            <a:r>
              <a:rPr lang="ru-RU" sz="32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3200" dirty="0" smtClean="0">
                <a:solidFill>
                  <a:srgbClr val="8A0000"/>
                </a:solidFill>
              </a:rPr>
              <a:t> г</a:t>
            </a:r>
            <a:r>
              <a:rPr lang="ru-RU" sz="3200" i="1" dirty="0" smtClean="0">
                <a:solidFill>
                  <a:srgbClr val="8A0000"/>
                </a:solidFill>
              </a:rPr>
              <a:t>.</a:t>
            </a:r>
            <a:r>
              <a:rPr lang="ru-RU" sz="3200" dirty="0" smtClean="0">
                <a:solidFill>
                  <a:srgbClr val="8A0000"/>
                </a:solidFill>
              </a:rPr>
              <a:t>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8A0000"/>
                </a:solidFill>
              </a:rPr>
              <a:t>Сейчас скрупулёзный</a:t>
            </a:r>
            <a:r>
              <a:rPr lang="ru-RU" sz="3200" dirty="0" smtClean="0">
                <a:solidFill>
                  <a:srgbClr val="8A0000"/>
                </a:solidFill>
              </a:rPr>
              <a:t> –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8A0000"/>
                </a:solidFill>
              </a:rPr>
              <a:t>		 1) чрезвычайно тщательный, точный до мелочей.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8A0000"/>
                </a:solidFill>
              </a:rPr>
              <a:t>		2) соблюдающий абсолютную точность, придерживающийся чрезвычайной тщательности.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A0000"/>
                </a:solidFill>
              </a:rPr>
              <a:t>Рим: Колизей</a:t>
            </a:r>
            <a:endParaRPr lang="ru-RU" b="1" dirty="0">
              <a:solidFill>
                <a:srgbClr val="8A0000"/>
              </a:solidFill>
            </a:endParaRPr>
          </a:p>
        </p:txBody>
      </p:sp>
      <p:pic>
        <p:nvPicPr>
          <p:cNvPr id="74754" name="Picture 2" descr="C:\Documents and Settings\учитель\Рабочий стол\урок интегрированный бинарный\00111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6616" y="1214422"/>
            <a:ext cx="8677518" cy="5236202"/>
          </a:xfrm>
          <a:prstGeom prst="rect">
            <a:avLst/>
          </a:prstGeom>
          <a:noFill/>
        </p:spPr>
      </p:pic>
      <p:pic>
        <p:nvPicPr>
          <p:cNvPr id="4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2714620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8A0000"/>
                </a:solidFill>
              </a:rPr>
              <a:t>аинзен</a:t>
            </a:r>
            <a:endParaRPr lang="ru-RU" sz="8000" b="1" dirty="0">
              <a:solidFill>
                <a:srgbClr val="8A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71480"/>
            <a:ext cx="5929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err="1" smtClean="0">
                <a:solidFill>
                  <a:srgbClr val="8A0000"/>
                </a:solidFill>
              </a:rPr>
              <a:t>витаьтнксо</a:t>
            </a:r>
            <a:endParaRPr lang="ru-RU" sz="8000" b="1" dirty="0">
              <a:solidFill>
                <a:srgbClr val="8A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636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err="1" smtClean="0">
                <a:solidFill>
                  <a:srgbClr val="8A0000"/>
                </a:solidFill>
              </a:rPr>
              <a:t>лурбтоиеюд</a:t>
            </a:r>
            <a:endParaRPr lang="ru-RU" sz="8000" b="1" dirty="0">
              <a:solidFill>
                <a:srgbClr val="8A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71480"/>
            <a:ext cx="5929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8A0000"/>
                </a:solidFill>
              </a:rPr>
              <a:t>активность</a:t>
            </a:r>
            <a:endParaRPr lang="ru-RU" sz="8000" b="1" dirty="0">
              <a:solidFill>
                <a:srgbClr val="8A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2714620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8A0000"/>
                </a:solidFill>
              </a:rPr>
              <a:t>знание</a:t>
            </a:r>
            <a:endParaRPr lang="ru-RU" sz="8000" b="1" dirty="0">
              <a:solidFill>
                <a:srgbClr val="8A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000636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8A0000"/>
                </a:solidFill>
              </a:rPr>
              <a:t>трудолюбие</a:t>
            </a:r>
            <a:endParaRPr lang="ru-RU" sz="8000" b="1" dirty="0">
              <a:solidFill>
                <a:srgbClr val="8A0000"/>
              </a:solidFill>
            </a:endParaRPr>
          </a:p>
        </p:txBody>
      </p:sp>
      <p:pic>
        <p:nvPicPr>
          <p:cNvPr id="8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400"/>
                            </p:stCondLst>
                            <p:childTnLst>
                              <p:par>
                                <p:cTn id="62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5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300"/>
                            </p:stCondLst>
                            <p:childTnLst>
                              <p:par>
                                <p:cTn id="7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7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8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8A0000"/>
                </a:solidFill>
              </a:rPr>
              <a:t>Рецепт Успеха:</a:t>
            </a:r>
            <a:endParaRPr lang="ru-RU" sz="8000" b="1" dirty="0">
              <a:solidFill>
                <a:srgbClr val="8A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8A0000"/>
                </a:solidFill>
              </a:rPr>
              <a:t>	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8A0000"/>
                </a:solidFill>
              </a:rPr>
              <a:t>(Знание +Активность)</a:t>
            </a:r>
            <a:r>
              <a:rPr lang="ru-RU" sz="5400" b="1" dirty="0" smtClean="0">
                <a:solidFill>
                  <a:srgbClr val="8A0000"/>
                </a:solidFill>
              </a:rPr>
              <a:t>×</a:t>
            </a:r>
            <a:r>
              <a:rPr lang="ru-RU" sz="6600" b="1" dirty="0" smtClean="0">
                <a:solidFill>
                  <a:srgbClr val="8A0000"/>
                </a:solidFill>
              </a:rPr>
              <a:t> </a:t>
            </a:r>
            <a:r>
              <a:rPr lang="ru-RU" sz="6000" b="1" dirty="0" smtClean="0">
                <a:solidFill>
                  <a:srgbClr val="8A0000"/>
                </a:solidFill>
              </a:rPr>
              <a:t>× Трудолюбие = Успех </a:t>
            </a:r>
            <a:endParaRPr lang="ru-RU" sz="60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Царь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1539" y="681886"/>
            <a:ext cx="7076072" cy="5789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m5-tub.mail.ru/i?id=15694790&amp;tov=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071811"/>
            <a:ext cx="3286148" cy="300039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15375" cy="27146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</a:rPr>
              <a:t>Царская награда скрупулёзным ученикам (</a:t>
            </a:r>
            <a:r>
              <a:rPr lang="ru-RU" sz="3200" b="1" smtClean="0">
                <a:solidFill>
                  <a:srgbClr val="8A0000"/>
                </a:solidFill>
              </a:rPr>
              <a:t>будущим   асам</a:t>
            </a:r>
            <a:r>
              <a:rPr lang="ru-RU" sz="3200" b="1" dirty="0" smtClean="0">
                <a:solidFill>
                  <a:srgbClr val="8A0000"/>
                </a:solidFill>
              </a:rPr>
              <a:t>), применившим  свой талант на практике!</a:t>
            </a:r>
            <a:br>
              <a:rPr lang="ru-RU" sz="3200" b="1" dirty="0" smtClean="0">
                <a:solidFill>
                  <a:srgbClr val="8A0000"/>
                </a:solidFill>
              </a:rPr>
            </a:br>
            <a:endParaRPr lang="ru-RU" sz="3200" b="1" dirty="0">
              <a:solidFill>
                <a:srgbClr val="8A0000"/>
              </a:solidFill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071810"/>
            <a:ext cx="45005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8A0000"/>
                </a:solidFill>
              </a:rPr>
              <a:t>	Те, кто   заработал больше талантов, получат половину награды. Набравшие же наименьшее количество талантов  получат  треть от остатка.</a:t>
            </a:r>
            <a:endParaRPr lang="ru-RU" sz="2800" dirty="0"/>
          </a:p>
        </p:txBody>
      </p:sp>
      <p:pic>
        <p:nvPicPr>
          <p:cNvPr id="6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u="sng" dirty="0" smtClean="0">
                <a:solidFill>
                  <a:srgbClr val="C00000"/>
                </a:solidFill>
              </a:rPr>
              <a:t>К уроку истории: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	Написать эссе (прозаическое сочинение небольшого объема и свободной композиции на заданную тему) «Математика и жизнь: на примере проведённого урока».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К уроку математики: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№1093,   №1094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571612"/>
            <a:ext cx="6858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Спасибо за урок!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Синквейн открытого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10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</a:t>
            </a:r>
            <a:r>
              <a:rPr lang="ru-RU" sz="9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интегрированный и бинарный,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мотивирует, активизирует , воспитывает.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Мы убедились в его эффективности.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Интеграция – ступень к успеху!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6-tub.mail.ru/i?id=94597434&amp;tov=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856206"/>
            <a:ext cx="2644633" cy="263585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572560" cy="5357826"/>
          </a:xfrm>
        </p:spPr>
        <p:txBody>
          <a:bodyPr>
            <a:normAutofit fontScale="92500"/>
          </a:bodyPr>
          <a:lstStyle/>
          <a:p>
            <a:pPr algn="just"/>
            <a:endParaRPr lang="ru-RU" b="1" dirty="0" smtClean="0">
              <a:solidFill>
                <a:srgbClr val="8A0000"/>
              </a:solidFill>
            </a:endParaRPr>
          </a:p>
          <a:p>
            <a:pPr algn="just"/>
            <a:r>
              <a:rPr lang="ru-RU" b="1" dirty="0" smtClean="0">
                <a:solidFill>
                  <a:srgbClr val="8A0000"/>
                </a:solidFill>
              </a:rPr>
              <a:t>Скифский царь отправляет вас на поиски  рецепта успеха. В процессе поиска этого рецепта вашим командам  необходимо решить разноуровневые задания. Команда, которая  быстрее справится с заданием и заработает больше талантов, получит половину награды. Набравшая же наименьшее количество  получит  треть от остатка.</a:t>
            </a:r>
          </a:p>
          <a:p>
            <a:pPr algn="just"/>
            <a:r>
              <a:rPr lang="ru-RU" b="1" dirty="0" smtClean="0">
                <a:solidFill>
                  <a:srgbClr val="8A0000"/>
                </a:solidFill>
              </a:rPr>
              <a:t>  Кроме того, царь поручает  мне, своему визирю, сопровождать вас и оплачивать вашу  работу особой монетой - «талантом».</a:t>
            </a:r>
          </a:p>
          <a:p>
            <a:endParaRPr lang="ru-RU" b="1" dirty="0" smtClean="0">
              <a:solidFill>
                <a:srgbClr val="8A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8A0000"/>
                </a:solidFill>
              </a:rPr>
              <a:t>       Дерзайте! Всё в ваших руках! </a:t>
            </a:r>
          </a:p>
        </p:txBody>
      </p:sp>
      <p:pic>
        <p:nvPicPr>
          <p:cNvPr id="5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8A0000"/>
              </a:solidFill>
            </a:endParaRPr>
          </a:p>
          <a:p>
            <a:pPr algn="ctr"/>
            <a:r>
              <a:rPr lang="ru-RU" b="1" dirty="0" smtClean="0">
                <a:solidFill>
                  <a:srgbClr val="8A0000"/>
                </a:solidFill>
              </a:rPr>
              <a:t>«Талантом» называлась в древности самая крупная единица массы и денежно-счетная единица, которая была широко распространена в античном мире (др. Греции, Вавилоне и других областях малой Азии); талант имел в разных странах разную ценность; малый аттический талант (в Греции) содержал </a:t>
            </a:r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26,2</a:t>
            </a:r>
            <a:r>
              <a:rPr lang="ru-RU" b="1" dirty="0" smtClean="0">
                <a:solidFill>
                  <a:srgbClr val="8A0000"/>
                </a:solidFill>
              </a:rPr>
              <a:t> кг серебра. </a:t>
            </a:r>
          </a:p>
          <a:p>
            <a:pPr algn="ctr"/>
            <a:r>
              <a:rPr lang="ru-RU" b="1" dirty="0" smtClean="0">
                <a:solidFill>
                  <a:srgbClr val="8A0000"/>
                </a:solidFill>
              </a:rPr>
              <a:t>Сейчас талант - Дарование, одаренность, выдающиеся природные способности. Зарыть талант значит погубить его (из евангельской притчи о зарытых в землю и не использованных талантах-деньгах).</a:t>
            </a:r>
          </a:p>
        </p:txBody>
      </p:sp>
      <p:pic>
        <p:nvPicPr>
          <p:cNvPr id="3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урок интегрированный бинарный\00505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0488" y="0"/>
            <a:ext cx="3000364" cy="2357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90852" y="2357430"/>
            <a:ext cx="3000364" cy="2143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91248" y="0"/>
            <a:ext cx="3143240" cy="23574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90852" y="0"/>
            <a:ext cx="3000364" cy="2357430"/>
          </a:xfrm>
          <a:prstGeom prst="rect">
            <a:avLst/>
          </a:prstGeom>
          <a:solidFill>
            <a:srgbClr val="D84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488" y="2357430"/>
            <a:ext cx="3000364" cy="2214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91248" y="2357430"/>
            <a:ext cx="3143240" cy="2143140"/>
          </a:xfrm>
          <a:prstGeom prst="rect">
            <a:avLst/>
          </a:prstGeom>
          <a:solidFill>
            <a:srgbClr val="D8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488" y="4500570"/>
            <a:ext cx="3000364" cy="2357430"/>
          </a:xfrm>
          <a:prstGeom prst="rect">
            <a:avLst/>
          </a:prstGeom>
          <a:solidFill>
            <a:srgbClr val="FFD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4500570"/>
            <a:ext cx="3000364" cy="2357430"/>
          </a:xfrm>
          <a:prstGeom prst="rect">
            <a:avLst/>
          </a:prstGeom>
          <a:solidFill>
            <a:srgbClr val="D93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4500570"/>
            <a:ext cx="3214710" cy="235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142844" y="428604"/>
          <a:ext cx="2068513" cy="1357313"/>
        </p:xfrm>
        <a:graphic>
          <a:graphicData uri="http://schemas.openxmlformats.org/presentationml/2006/ole">
            <p:oleObj spid="_x0000_s15362" name="Формула" r:id="rId5" imgW="558720" imgH="393480" progId="Equation.3">
              <p:embed/>
            </p:oleObj>
          </a:graphicData>
        </a:graphic>
      </p:graphicFrame>
      <p:graphicFrame>
        <p:nvGraphicFramePr>
          <p:cNvPr id="40" name="Object 5"/>
          <p:cNvGraphicFramePr>
            <a:graphicFrameLocks noChangeAspect="1"/>
          </p:cNvGraphicFramePr>
          <p:nvPr/>
        </p:nvGraphicFramePr>
        <p:xfrm>
          <a:off x="3090853" y="428604"/>
          <a:ext cx="2000263" cy="1357313"/>
        </p:xfrm>
        <a:graphic>
          <a:graphicData uri="http://schemas.openxmlformats.org/presentationml/2006/ole">
            <p:oleObj spid="_x0000_s15363" name="Формула" r:id="rId6" imgW="647640" imgH="393480" progId="Equation.3">
              <p:embed/>
            </p:oleObj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6160629" y="500042"/>
          <a:ext cx="1916455" cy="1357313"/>
        </p:xfrm>
        <a:graphic>
          <a:graphicData uri="http://schemas.openxmlformats.org/presentationml/2006/ole">
            <p:oleObj spid="_x0000_s15364" name="Формула" r:id="rId7" imgW="533160" imgH="393480" progId="Equation.3">
              <p:embed/>
            </p:oleObj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0" y="2714625"/>
          <a:ext cx="2209801" cy="1357313"/>
        </p:xfrm>
        <a:graphic>
          <a:graphicData uri="http://schemas.openxmlformats.org/presentationml/2006/ole">
            <p:oleObj spid="_x0000_s15365" name="Формула" r:id="rId8" imgW="596880" imgH="393480" progId="Equation.3">
              <p:embed/>
            </p:oleObj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3165476" y="2703106"/>
          <a:ext cx="1997078" cy="1313543"/>
        </p:xfrm>
        <a:graphic>
          <a:graphicData uri="http://schemas.openxmlformats.org/presentationml/2006/ole">
            <p:oleObj spid="_x0000_s15366" name="Формула" r:id="rId9" imgW="596880" imgH="393480" progId="Equation.3">
              <p:embed/>
            </p:oleObj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/>
        </p:nvGraphicFramePr>
        <p:xfrm>
          <a:off x="6160629" y="3047997"/>
          <a:ext cx="2150824" cy="676751"/>
        </p:xfrm>
        <a:graphic>
          <a:graphicData uri="http://schemas.openxmlformats.org/presentationml/2006/ole">
            <p:oleObj spid="_x0000_s15367" name="Формула" r:id="rId10" imgW="660240" imgH="203040" progId="Equation.3">
              <p:embed/>
            </p:oleObj>
          </a:graphicData>
        </a:graphic>
      </p:graphicFrame>
      <p:graphicFrame>
        <p:nvGraphicFramePr>
          <p:cNvPr id="48" name="Object 8"/>
          <p:cNvGraphicFramePr>
            <a:graphicFrameLocks noChangeAspect="1"/>
          </p:cNvGraphicFramePr>
          <p:nvPr/>
        </p:nvGraphicFramePr>
        <p:xfrm>
          <a:off x="90488" y="5000636"/>
          <a:ext cx="2143108" cy="1357313"/>
        </p:xfrm>
        <a:graphic>
          <a:graphicData uri="http://schemas.openxmlformats.org/presentationml/2006/ole">
            <p:oleObj spid="_x0000_s15368" name="Формула" r:id="rId11" imgW="647640" imgH="393480" progId="Equation.3">
              <p:embed/>
            </p:oleObj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/>
        </p:nvGraphicFramePr>
        <p:xfrm>
          <a:off x="3071802" y="5000636"/>
          <a:ext cx="2143140" cy="1357313"/>
        </p:xfrm>
        <a:graphic>
          <a:graphicData uri="http://schemas.openxmlformats.org/presentationml/2006/ole">
            <p:oleObj spid="_x0000_s15369" name="Формула" r:id="rId12" imgW="622080" imgH="393480" progId="Equation.3">
              <p:embed/>
            </p:oleObj>
          </a:graphicData>
        </a:graphic>
      </p:graphicFrame>
      <p:graphicFrame>
        <p:nvGraphicFramePr>
          <p:cNvPr id="50" name="Object 10"/>
          <p:cNvGraphicFramePr>
            <a:graphicFrameLocks noChangeAspect="1"/>
          </p:cNvGraphicFramePr>
          <p:nvPr/>
        </p:nvGraphicFramePr>
        <p:xfrm>
          <a:off x="6072199" y="5016263"/>
          <a:ext cx="2094432" cy="1399728"/>
        </p:xfrm>
        <a:graphic>
          <a:graphicData uri="http://schemas.openxmlformats.org/presentationml/2006/ole">
            <p:oleObj spid="_x0000_s15370" name="Формула" r:id="rId13" imgW="647640" imgH="393480" progId="Equation.3">
              <p:embed/>
            </p:oleObj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2071688" y="428625"/>
          <a:ext cx="563562" cy="1357313"/>
        </p:xfrm>
        <a:graphic>
          <a:graphicData uri="http://schemas.openxmlformats.org/presentationml/2006/ole">
            <p:oleObj spid="_x0000_s15371" name="Формула" r:id="rId14" imgW="152280" imgH="393480" progId="Equation.3">
              <p:embed/>
            </p:oleObj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5072063" y="428625"/>
          <a:ext cx="563562" cy="1357313"/>
        </p:xfrm>
        <a:graphic>
          <a:graphicData uri="http://schemas.openxmlformats.org/presentationml/2006/ole">
            <p:oleObj spid="_x0000_s15372" name="Формула" r:id="rId15" imgW="152280" imgH="393480" progId="Equation.3">
              <p:embed/>
            </p:oleObj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8001000" y="500063"/>
          <a:ext cx="798513" cy="1357312"/>
        </p:xfrm>
        <a:graphic>
          <a:graphicData uri="http://schemas.openxmlformats.org/presentationml/2006/ole">
            <p:oleObj spid="_x0000_s15373" name="Формула" r:id="rId16" imgW="215640" imgH="393480" progId="Equation.3">
              <p:embed/>
            </p:oleObj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2143125" y="2714625"/>
          <a:ext cx="563563" cy="1357313"/>
        </p:xfrm>
        <a:graphic>
          <a:graphicData uri="http://schemas.openxmlformats.org/presentationml/2006/ole">
            <p:oleObj spid="_x0000_s15374" name="Формула" r:id="rId17" imgW="152280" imgH="393480" progId="Equation.3">
              <p:embed/>
            </p:oleObj>
          </a:graphicData>
        </a:graphic>
      </p:graphicFrame>
      <p:graphicFrame>
        <p:nvGraphicFramePr>
          <p:cNvPr id="3107" name="Object 35"/>
          <p:cNvGraphicFramePr>
            <a:graphicFrameLocks noChangeAspect="1"/>
          </p:cNvGraphicFramePr>
          <p:nvPr/>
        </p:nvGraphicFramePr>
        <p:xfrm>
          <a:off x="5000625" y="2714625"/>
          <a:ext cx="844550" cy="1357313"/>
        </p:xfrm>
        <a:graphic>
          <a:graphicData uri="http://schemas.openxmlformats.org/presentationml/2006/ole">
            <p:oleObj spid="_x0000_s15375" name="Формула" r:id="rId18" imgW="228600" imgH="393480" progId="Equation.3">
              <p:embed/>
            </p:oleObj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8358188" y="2714625"/>
          <a:ext cx="515937" cy="1357313"/>
        </p:xfrm>
        <a:graphic>
          <a:graphicData uri="http://schemas.openxmlformats.org/presentationml/2006/ole">
            <p:oleObj spid="_x0000_s15376" name="Формула" r:id="rId19" imgW="139680" imgH="393480" progId="Equation.3">
              <p:embed/>
            </p:oleObj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2214563" y="5000625"/>
          <a:ext cx="515937" cy="1357313"/>
        </p:xfrm>
        <a:graphic>
          <a:graphicData uri="http://schemas.openxmlformats.org/presentationml/2006/ole">
            <p:oleObj spid="_x0000_s15377" name="Формула" r:id="rId20" imgW="139680" imgH="393480" progId="Equation.3">
              <p:embed/>
            </p:oleObj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5143500" y="5000625"/>
          <a:ext cx="515938" cy="1357313"/>
        </p:xfrm>
        <a:graphic>
          <a:graphicData uri="http://schemas.openxmlformats.org/presentationml/2006/ole">
            <p:oleObj spid="_x0000_s15378" name="Формула" r:id="rId21" imgW="139680" imgH="393480" progId="Equation.3">
              <p:embed/>
            </p:oleObj>
          </a:graphicData>
        </a:graphic>
      </p:graphicFrame>
      <p:graphicFrame>
        <p:nvGraphicFramePr>
          <p:cNvPr id="3111" name="Object 39"/>
          <p:cNvGraphicFramePr>
            <a:graphicFrameLocks noChangeAspect="1"/>
          </p:cNvGraphicFramePr>
          <p:nvPr/>
        </p:nvGraphicFramePr>
        <p:xfrm>
          <a:off x="8097838" y="5072063"/>
          <a:ext cx="798512" cy="1357312"/>
        </p:xfrm>
        <a:graphic>
          <a:graphicData uri="http://schemas.openxmlformats.org/presentationml/2006/ole">
            <p:oleObj spid="_x0000_s15379" name="Формула" r:id="rId22" imgW="21564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3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3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2" grpId="0" animBg="1"/>
      <p:bldP spid="13" grpId="0" animBg="1"/>
      <p:bldP spid="11" grpId="0" animBg="1"/>
      <p:bldP spid="15" grpId="0" animBg="1"/>
      <p:bldP spid="7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урок интегрированный бинарный\00505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6072198" y="1785926"/>
            <a:ext cx="357190" cy="21431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5572132" y="571480"/>
            <a:ext cx="1571636" cy="1000132"/>
            <a:chOff x="5786446" y="785794"/>
            <a:chExt cx="1571636" cy="1000132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5786446" y="785794"/>
              <a:ext cx="1571636" cy="1000132"/>
            </a:xfrm>
            <a:prstGeom prst="cloudCallout">
              <a:avLst/>
            </a:prstGeom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00760" y="114298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Скифы</a:t>
              </a:r>
              <a:endParaRPr lang="ru-RU" dirty="0"/>
            </a:p>
          </p:txBody>
        </p:sp>
      </p:grpSp>
      <p:sp>
        <p:nvSpPr>
          <p:cNvPr id="12" name="Полилиния 11"/>
          <p:cNvSpPr/>
          <p:nvPr/>
        </p:nvSpPr>
        <p:spPr>
          <a:xfrm>
            <a:off x="6053071" y="1747234"/>
            <a:ext cx="2233705" cy="2539022"/>
          </a:xfrm>
          <a:custGeom>
            <a:avLst/>
            <a:gdLst>
              <a:gd name="connsiteX0" fmla="*/ 0 w 2354687"/>
              <a:gd name="connsiteY0" fmla="*/ 55808 h 2949262"/>
              <a:gd name="connsiteX1" fmla="*/ 167426 w 2354687"/>
              <a:gd name="connsiteY1" fmla="*/ 158839 h 2949262"/>
              <a:gd name="connsiteX2" fmla="*/ 373488 w 2354687"/>
              <a:gd name="connsiteY2" fmla="*/ 223234 h 2949262"/>
              <a:gd name="connsiteX3" fmla="*/ 515155 w 2354687"/>
              <a:gd name="connsiteY3" fmla="*/ 223234 h 2949262"/>
              <a:gd name="connsiteX4" fmla="*/ 669702 w 2354687"/>
              <a:gd name="connsiteY4" fmla="*/ 184597 h 2949262"/>
              <a:gd name="connsiteX5" fmla="*/ 837127 w 2354687"/>
              <a:gd name="connsiteY5" fmla="*/ 68687 h 2949262"/>
              <a:gd name="connsiteX6" fmla="*/ 1017431 w 2354687"/>
              <a:gd name="connsiteY6" fmla="*/ 4293 h 2949262"/>
              <a:gd name="connsiteX7" fmla="*/ 1197736 w 2354687"/>
              <a:gd name="connsiteY7" fmla="*/ 94445 h 2949262"/>
              <a:gd name="connsiteX8" fmla="*/ 1223493 w 2354687"/>
              <a:gd name="connsiteY8" fmla="*/ 287628 h 2949262"/>
              <a:gd name="connsiteX9" fmla="*/ 1287888 w 2354687"/>
              <a:gd name="connsiteY9" fmla="*/ 558084 h 2949262"/>
              <a:gd name="connsiteX10" fmla="*/ 1378040 w 2354687"/>
              <a:gd name="connsiteY10" fmla="*/ 699752 h 2949262"/>
              <a:gd name="connsiteX11" fmla="*/ 1481071 w 2354687"/>
              <a:gd name="connsiteY11" fmla="*/ 867177 h 2949262"/>
              <a:gd name="connsiteX12" fmla="*/ 1674254 w 2354687"/>
              <a:gd name="connsiteY12" fmla="*/ 995966 h 2949262"/>
              <a:gd name="connsiteX13" fmla="*/ 1725769 w 2354687"/>
              <a:gd name="connsiteY13" fmla="*/ 1189149 h 2949262"/>
              <a:gd name="connsiteX14" fmla="*/ 1803043 w 2354687"/>
              <a:gd name="connsiteY14" fmla="*/ 1369453 h 2949262"/>
              <a:gd name="connsiteX15" fmla="*/ 1906074 w 2354687"/>
              <a:gd name="connsiteY15" fmla="*/ 1742941 h 2949262"/>
              <a:gd name="connsiteX16" fmla="*/ 1983347 w 2354687"/>
              <a:gd name="connsiteY16" fmla="*/ 1884608 h 2949262"/>
              <a:gd name="connsiteX17" fmla="*/ 2021984 w 2354687"/>
              <a:gd name="connsiteY17" fmla="*/ 2155065 h 2949262"/>
              <a:gd name="connsiteX18" fmla="*/ 2086378 w 2354687"/>
              <a:gd name="connsiteY18" fmla="*/ 2399763 h 2949262"/>
              <a:gd name="connsiteX19" fmla="*/ 2125015 w 2354687"/>
              <a:gd name="connsiteY19" fmla="*/ 2644462 h 2949262"/>
              <a:gd name="connsiteX20" fmla="*/ 2266682 w 2354687"/>
              <a:gd name="connsiteY20" fmla="*/ 2799008 h 2949262"/>
              <a:gd name="connsiteX21" fmla="*/ 2343955 w 2354687"/>
              <a:gd name="connsiteY21" fmla="*/ 2927797 h 2949262"/>
              <a:gd name="connsiteX22" fmla="*/ 2331076 w 2354687"/>
              <a:gd name="connsiteY22" fmla="*/ 2927797 h 29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54687" h="2949262">
                <a:moveTo>
                  <a:pt x="0" y="55808"/>
                </a:moveTo>
                <a:cubicBezTo>
                  <a:pt x="52589" y="93371"/>
                  <a:pt x="105178" y="130935"/>
                  <a:pt x="167426" y="158839"/>
                </a:cubicBezTo>
                <a:cubicBezTo>
                  <a:pt x="229674" y="186743"/>
                  <a:pt x="315533" y="212502"/>
                  <a:pt x="373488" y="223234"/>
                </a:cubicBezTo>
                <a:cubicBezTo>
                  <a:pt x="431443" y="233967"/>
                  <a:pt x="465786" y="229673"/>
                  <a:pt x="515155" y="223234"/>
                </a:cubicBezTo>
                <a:cubicBezTo>
                  <a:pt x="564524" y="216795"/>
                  <a:pt x="616040" y="210355"/>
                  <a:pt x="669702" y="184597"/>
                </a:cubicBezTo>
                <a:cubicBezTo>
                  <a:pt x="723364" y="158839"/>
                  <a:pt x="779172" y="98738"/>
                  <a:pt x="837127" y="68687"/>
                </a:cubicBezTo>
                <a:cubicBezTo>
                  <a:pt x="895082" y="38636"/>
                  <a:pt x="957330" y="0"/>
                  <a:pt x="1017431" y="4293"/>
                </a:cubicBezTo>
                <a:cubicBezTo>
                  <a:pt x="1077532" y="8586"/>
                  <a:pt x="1163392" y="47223"/>
                  <a:pt x="1197736" y="94445"/>
                </a:cubicBezTo>
                <a:cubicBezTo>
                  <a:pt x="1232080" y="141668"/>
                  <a:pt x="1208468" y="210355"/>
                  <a:pt x="1223493" y="287628"/>
                </a:cubicBezTo>
                <a:cubicBezTo>
                  <a:pt x="1238518" y="364901"/>
                  <a:pt x="1262130" y="489397"/>
                  <a:pt x="1287888" y="558084"/>
                </a:cubicBezTo>
                <a:cubicBezTo>
                  <a:pt x="1313646" y="626771"/>
                  <a:pt x="1345843" y="648237"/>
                  <a:pt x="1378040" y="699752"/>
                </a:cubicBezTo>
                <a:cubicBezTo>
                  <a:pt x="1410237" y="751267"/>
                  <a:pt x="1431702" y="817808"/>
                  <a:pt x="1481071" y="867177"/>
                </a:cubicBezTo>
                <a:cubicBezTo>
                  <a:pt x="1530440" y="916546"/>
                  <a:pt x="1633471" y="942304"/>
                  <a:pt x="1674254" y="995966"/>
                </a:cubicBezTo>
                <a:cubicBezTo>
                  <a:pt x="1715037" y="1049628"/>
                  <a:pt x="1704304" y="1126901"/>
                  <a:pt x="1725769" y="1189149"/>
                </a:cubicBezTo>
                <a:cubicBezTo>
                  <a:pt x="1747234" y="1251397"/>
                  <a:pt x="1772992" y="1277154"/>
                  <a:pt x="1803043" y="1369453"/>
                </a:cubicBezTo>
                <a:cubicBezTo>
                  <a:pt x="1833094" y="1461752"/>
                  <a:pt x="1876023" y="1657082"/>
                  <a:pt x="1906074" y="1742941"/>
                </a:cubicBezTo>
                <a:cubicBezTo>
                  <a:pt x="1936125" y="1828800"/>
                  <a:pt x="1964029" y="1815921"/>
                  <a:pt x="1983347" y="1884608"/>
                </a:cubicBezTo>
                <a:cubicBezTo>
                  <a:pt x="2002665" y="1953295"/>
                  <a:pt x="2004812" y="2069206"/>
                  <a:pt x="2021984" y="2155065"/>
                </a:cubicBezTo>
                <a:cubicBezTo>
                  <a:pt x="2039156" y="2240924"/>
                  <a:pt x="2069206" y="2318197"/>
                  <a:pt x="2086378" y="2399763"/>
                </a:cubicBezTo>
                <a:cubicBezTo>
                  <a:pt x="2103550" y="2481329"/>
                  <a:pt x="2094964" y="2577921"/>
                  <a:pt x="2125015" y="2644462"/>
                </a:cubicBezTo>
                <a:cubicBezTo>
                  <a:pt x="2155066" y="2711003"/>
                  <a:pt x="2230192" y="2751786"/>
                  <a:pt x="2266682" y="2799008"/>
                </a:cubicBezTo>
                <a:cubicBezTo>
                  <a:pt x="2303172" y="2846231"/>
                  <a:pt x="2333223" y="2906332"/>
                  <a:pt x="2343955" y="2927797"/>
                </a:cubicBezTo>
                <a:cubicBezTo>
                  <a:pt x="2354687" y="2949262"/>
                  <a:pt x="2331076" y="2927797"/>
                  <a:pt x="2331076" y="2927797"/>
                </a:cubicBezTo>
              </a:path>
            </a:pathLst>
          </a:cu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3"/>
          <p:cNvGrpSpPr/>
          <p:nvPr/>
        </p:nvGrpSpPr>
        <p:grpSpPr>
          <a:xfrm>
            <a:off x="7929586" y="3357562"/>
            <a:ext cx="1571604" cy="1041276"/>
            <a:chOff x="7072330" y="4786322"/>
            <a:chExt cx="1571604" cy="1041276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7072330" y="4786322"/>
              <a:ext cx="1571604" cy="1041276"/>
            </a:xfrm>
            <a:prstGeom prst="cloudCallout">
              <a:avLst/>
            </a:prstGeom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6644" y="514351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Шумеры</a:t>
              </a:r>
              <a:endParaRPr lang="ru-RU" dirty="0"/>
            </a:p>
          </p:txBody>
        </p:sp>
      </p:grpSp>
      <p:pic>
        <p:nvPicPr>
          <p:cNvPr id="13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8353E-6 C 0.00955 0.00463 0.0198 0.00925 0.02796 0.01087 C 0.03594 0.01295 0.04289 0.01295 0.04809 0.01087 C 0.0533 0.00925 0.05278 0.00463 0.05921 -3.78353E-6 C 0.0658 -0.00485 0.08004 -0.01526 0.0875 -0.01757 C 0.0948 -0.01942 0.1 -0.01827 0.10417 -0.01433 C 0.10886 -0.01063 0.11181 -0.00092 0.11355 0.00602 C 0.11511 0.01319 0.11372 0.02151 0.11441 0.02845 C 0.11528 0.03562 0.11528 0.03978 0.11789 0.0488 C 0.12032 0.05759 0.12535 0.07239 0.13004 0.08233 C 0.13473 0.09182 0.13976 0.09829 0.14584 0.10754 C 0.15209 0.11679 0.16216 0.12836 0.16719 0.139 C 0.17223 0.14987 0.17309 0.15865 0.17622 0.17207 C 0.17952 0.18548 0.18125 0.20444 0.18525 0.21971 C 0.18907 0.23497 0.19705 0.25 0.19983 0.26411 C 0.20243 0.27799 0.19914 0.29071 0.20087 0.30343 C 0.20261 0.31591 0.20712 0.32979 0.2099 0.33974 C 0.21285 0.34945 0.21667 0.35801 0.21806 0.36217 " pathEditMode="relative" rAng="0" ptsTypes="aaaaaaaaaaaaaaaa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285720" y="1285860"/>
            <a:ext cx="3219450" cy="3718165"/>
            <a:chOff x="285720" y="1285860"/>
            <a:chExt cx="3219450" cy="3718165"/>
          </a:xfrm>
        </p:grpSpPr>
        <p:pic>
          <p:nvPicPr>
            <p:cNvPr id="37890" name="Picture 2" descr="Файл:Ybc7289-bw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1285860"/>
              <a:ext cx="3219450" cy="300037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500034" y="4357694"/>
              <a:ext cx="2857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Вавилонская табличка с вычислениями</a:t>
              </a:r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071934" y="1285860"/>
            <a:ext cx="4786346" cy="3512604"/>
            <a:chOff x="2285984" y="2143116"/>
            <a:chExt cx="4786346" cy="3512604"/>
          </a:xfrm>
        </p:grpSpPr>
        <p:pic>
          <p:nvPicPr>
            <p:cNvPr id="5" name="Picture 4" descr="http://upload.wikimedia.org/wikipedia/commons/1/16/Babylonian_numerals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5984" y="2143116"/>
              <a:ext cx="4762500" cy="300039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357422" y="5286388"/>
              <a:ext cx="4714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 Black" pitchFamily="34" charset="0"/>
                </a:rPr>
                <a:t>Вавилонские 60-ричные цифры</a:t>
              </a:r>
              <a:endParaRPr lang="ru-RU" dirty="0">
                <a:latin typeface="Arial Black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00166" y="35716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Вавилонская нумерация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Вавилонская нумерация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flipV="1">
            <a:off x="928662" y="2000240"/>
            <a:ext cx="214314" cy="571504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4414" y="214311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  единица</a:t>
            </a:r>
            <a:endParaRPr lang="ru-RU" sz="2400" b="1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flipV="1">
            <a:off x="857224" y="2857496"/>
            <a:ext cx="357190" cy="78581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470025" y="3143250"/>
          <a:ext cx="1763713" cy="428625"/>
        </p:xfrm>
        <a:graphic>
          <a:graphicData uri="http://schemas.openxmlformats.org/presentationml/2006/ole">
            <p:oleObj spid="_x0000_s16386" name="Формула" r:id="rId5" imgW="1206360" imgH="2793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6116" y="321468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   т.д.</a:t>
            </a:r>
            <a:endParaRPr lang="ru-RU" sz="2400" b="1" dirty="0"/>
          </a:p>
        </p:txBody>
      </p:sp>
      <p:grpSp>
        <p:nvGrpSpPr>
          <p:cNvPr id="5" name="Группа 43"/>
          <p:cNvGrpSpPr/>
          <p:nvPr/>
        </p:nvGrpSpPr>
        <p:grpSpPr>
          <a:xfrm>
            <a:off x="571472" y="4071942"/>
            <a:ext cx="785818" cy="357190"/>
            <a:chOff x="714348" y="3643314"/>
            <a:chExt cx="785818" cy="357190"/>
          </a:xfrm>
        </p:grpSpPr>
        <p:grpSp>
          <p:nvGrpSpPr>
            <p:cNvPr id="6" name="Группа 39"/>
            <p:cNvGrpSpPr/>
            <p:nvPr/>
          </p:nvGrpSpPr>
          <p:grpSpPr>
            <a:xfrm>
              <a:off x="714348" y="3643314"/>
              <a:ext cx="785818" cy="357190"/>
              <a:chOff x="714348" y="3643314"/>
              <a:chExt cx="785818" cy="357190"/>
            </a:xfrm>
          </p:grpSpPr>
          <p:grpSp>
            <p:nvGrpSpPr>
              <p:cNvPr id="8" name="Группа 31"/>
              <p:cNvGrpSpPr/>
              <p:nvPr/>
            </p:nvGrpSpPr>
            <p:grpSpPr>
              <a:xfrm>
                <a:off x="714348" y="3643314"/>
                <a:ext cx="785818" cy="357190"/>
                <a:chOff x="1571604" y="3571876"/>
                <a:chExt cx="785818" cy="357190"/>
              </a:xfrm>
            </p:grpSpPr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0800000" flipV="1">
                  <a:off x="1571604" y="3571876"/>
                  <a:ext cx="785818" cy="214314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10800000">
                  <a:off x="1643042" y="3786190"/>
                  <a:ext cx="714380" cy="142876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rot="10800000" flipV="1">
                  <a:off x="2000232" y="3571876"/>
                  <a:ext cx="357190" cy="214314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10800000">
                  <a:off x="2000232" y="3786190"/>
                  <a:ext cx="357190" cy="142876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928662" y="3857628"/>
                <a:ext cx="214314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Прямая соединительная линия 40"/>
            <p:cNvCxnSpPr/>
            <p:nvPr/>
          </p:nvCxnSpPr>
          <p:spPr>
            <a:xfrm rot="10800000" flipV="1">
              <a:off x="928662" y="3786190"/>
              <a:ext cx="357190" cy="714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643042" y="414338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  десять</a:t>
            </a:r>
            <a:endParaRPr lang="ru-RU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214942" y="1714489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42D"/>
                </a:solidFill>
              </a:rPr>
              <a:t>ПРИМЕРЫ</a:t>
            </a:r>
            <a:r>
              <a:rPr lang="ru-RU" sz="3200" b="1" i="1" dirty="0" smtClean="0">
                <a:solidFill>
                  <a:srgbClr val="002060"/>
                </a:solidFill>
              </a:rPr>
              <a:t>: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ый треугольник 47"/>
          <p:cNvSpPr/>
          <p:nvPr/>
        </p:nvSpPr>
        <p:spPr>
          <a:xfrm flipV="1">
            <a:off x="5286380" y="2500306"/>
            <a:ext cx="357190" cy="78581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ый треугольник 48"/>
          <p:cNvSpPr/>
          <p:nvPr/>
        </p:nvSpPr>
        <p:spPr>
          <a:xfrm flipV="1">
            <a:off x="6215074" y="2714620"/>
            <a:ext cx="214314" cy="571504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ый треугольник 49"/>
          <p:cNvSpPr/>
          <p:nvPr/>
        </p:nvSpPr>
        <p:spPr>
          <a:xfrm flipV="1">
            <a:off x="5857884" y="2714620"/>
            <a:ext cx="214314" cy="571504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858016" y="257174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- 62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400000">
            <a:off x="2429654" y="3856834"/>
            <a:ext cx="3999734" cy="794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56"/>
          <p:cNvGrpSpPr/>
          <p:nvPr/>
        </p:nvGrpSpPr>
        <p:grpSpPr>
          <a:xfrm>
            <a:off x="5143504" y="3857628"/>
            <a:ext cx="785818" cy="357190"/>
            <a:chOff x="714348" y="3643314"/>
            <a:chExt cx="785818" cy="357190"/>
          </a:xfrm>
        </p:grpSpPr>
        <p:grpSp>
          <p:nvGrpSpPr>
            <p:cNvPr id="12" name="Группа 39"/>
            <p:cNvGrpSpPr/>
            <p:nvPr/>
          </p:nvGrpSpPr>
          <p:grpSpPr>
            <a:xfrm>
              <a:off x="714348" y="3643314"/>
              <a:ext cx="785818" cy="357190"/>
              <a:chOff x="714348" y="3643314"/>
              <a:chExt cx="785818" cy="357190"/>
            </a:xfrm>
          </p:grpSpPr>
          <p:grpSp>
            <p:nvGrpSpPr>
              <p:cNvPr id="13" name="Группа 31"/>
              <p:cNvGrpSpPr/>
              <p:nvPr/>
            </p:nvGrpSpPr>
            <p:grpSpPr>
              <a:xfrm>
                <a:off x="714348" y="3643314"/>
                <a:ext cx="785818" cy="357190"/>
                <a:chOff x="1571604" y="3571876"/>
                <a:chExt cx="785818" cy="357190"/>
              </a:xfrm>
            </p:grpSpPr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 rot="10800000" flipV="1">
                  <a:off x="1571604" y="3571876"/>
                  <a:ext cx="785818" cy="214314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 rot="10800000">
                  <a:off x="1643042" y="3786190"/>
                  <a:ext cx="714380" cy="142876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V="1">
                  <a:off x="2000232" y="3571876"/>
                  <a:ext cx="357190" cy="214314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 rot="10800000">
                  <a:off x="2000232" y="3786190"/>
                  <a:ext cx="357190" cy="142876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928662" y="3857628"/>
                <a:ext cx="214314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Прямая соединительная линия 58"/>
            <p:cNvCxnSpPr/>
            <p:nvPr/>
          </p:nvCxnSpPr>
          <p:spPr>
            <a:xfrm rot="10800000" flipV="1">
              <a:off x="928662" y="3714752"/>
              <a:ext cx="357190" cy="1428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Прямоугольный треугольник 69"/>
          <p:cNvSpPr/>
          <p:nvPr/>
        </p:nvSpPr>
        <p:spPr>
          <a:xfrm flipV="1">
            <a:off x="6143636" y="3714752"/>
            <a:ext cx="214314" cy="571504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6858016" y="364331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- 11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58016" y="4429132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- 80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ый треугольник 72"/>
          <p:cNvSpPr/>
          <p:nvPr/>
        </p:nvSpPr>
        <p:spPr>
          <a:xfrm flipV="1">
            <a:off x="4929190" y="4500570"/>
            <a:ext cx="357190" cy="78581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73"/>
          <p:cNvGrpSpPr/>
          <p:nvPr/>
        </p:nvGrpSpPr>
        <p:grpSpPr>
          <a:xfrm>
            <a:off x="5929322" y="4786322"/>
            <a:ext cx="785818" cy="357190"/>
            <a:chOff x="714348" y="3643314"/>
            <a:chExt cx="785818" cy="357190"/>
          </a:xfrm>
        </p:grpSpPr>
        <p:grpSp>
          <p:nvGrpSpPr>
            <p:cNvPr id="15" name="Группа 39"/>
            <p:cNvGrpSpPr/>
            <p:nvPr/>
          </p:nvGrpSpPr>
          <p:grpSpPr>
            <a:xfrm>
              <a:off x="714348" y="3643314"/>
              <a:ext cx="785818" cy="357190"/>
              <a:chOff x="714348" y="3643314"/>
              <a:chExt cx="785818" cy="357190"/>
            </a:xfrm>
          </p:grpSpPr>
          <p:grpSp>
            <p:nvGrpSpPr>
              <p:cNvPr id="17" name="Группа 31"/>
              <p:cNvGrpSpPr/>
              <p:nvPr/>
            </p:nvGrpSpPr>
            <p:grpSpPr>
              <a:xfrm>
                <a:off x="714348" y="3643314"/>
                <a:ext cx="785818" cy="357190"/>
                <a:chOff x="1571604" y="3571876"/>
                <a:chExt cx="785818" cy="357190"/>
              </a:xfrm>
            </p:grpSpPr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 rot="10800000" flipV="1">
                  <a:off x="1571604" y="3571876"/>
                  <a:ext cx="785818" cy="214314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 rot="10800000">
                  <a:off x="1643042" y="3786190"/>
                  <a:ext cx="714380" cy="142876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rot="10800000" flipV="1">
                  <a:off x="2000232" y="3571876"/>
                  <a:ext cx="357190" cy="214314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 rot="10800000">
                  <a:off x="2000232" y="3786190"/>
                  <a:ext cx="357190" cy="142876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928662" y="3857628"/>
                <a:ext cx="214314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Прямая соединительная линия 75"/>
            <p:cNvCxnSpPr/>
            <p:nvPr/>
          </p:nvCxnSpPr>
          <p:spPr>
            <a:xfrm rot="10800000" flipV="1">
              <a:off x="928662" y="3786190"/>
              <a:ext cx="357190" cy="714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82"/>
          <p:cNvGrpSpPr/>
          <p:nvPr/>
        </p:nvGrpSpPr>
        <p:grpSpPr>
          <a:xfrm>
            <a:off x="5214942" y="4786322"/>
            <a:ext cx="785818" cy="357190"/>
            <a:chOff x="714348" y="3643314"/>
            <a:chExt cx="785818" cy="357190"/>
          </a:xfrm>
        </p:grpSpPr>
        <p:grpSp>
          <p:nvGrpSpPr>
            <p:cNvPr id="20" name="Группа 39"/>
            <p:cNvGrpSpPr/>
            <p:nvPr/>
          </p:nvGrpSpPr>
          <p:grpSpPr>
            <a:xfrm>
              <a:off x="714348" y="3643314"/>
              <a:ext cx="785818" cy="357190"/>
              <a:chOff x="714348" y="3643314"/>
              <a:chExt cx="785818" cy="357190"/>
            </a:xfrm>
          </p:grpSpPr>
          <p:grpSp>
            <p:nvGrpSpPr>
              <p:cNvPr id="21" name="Группа 31"/>
              <p:cNvGrpSpPr/>
              <p:nvPr/>
            </p:nvGrpSpPr>
            <p:grpSpPr>
              <a:xfrm>
                <a:off x="714348" y="3643314"/>
                <a:ext cx="785818" cy="357190"/>
                <a:chOff x="1571604" y="3571876"/>
                <a:chExt cx="785818" cy="357190"/>
              </a:xfrm>
            </p:grpSpPr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 rot="10800000" flipV="1">
                  <a:off x="1571604" y="3571876"/>
                  <a:ext cx="785818" cy="214314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 rot="10800000">
                  <a:off x="1643042" y="3786190"/>
                  <a:ext cx="714380" cy="142876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rot="10800000" flipV="1">
                  <a:off x="2000232" y="3571876"/>
                  <a:ext cx="357190" cy="214314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rot="10800000">
                  <a:off x="2000232" y="3786190"/>
                  <a:ext cx="357190" cy="142876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928662" y="3857628"/>
                <a:ext cx="214314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Прямая соединительная линия 84"/>
            <p:cNvCxnSpPr/>
            <p:nvPr/>
          </p:nvCxnSpPr>
          <p:spPr>
            <a:xfrm rot="10800000" flipV="1">
              <a:off x="928662" y="3786190"/>
              <a:ext cx="357190" cy="714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3" grpId="0" animBg="1"/>
      <p:bldP spid="4" grpId="0"/>
      <p:bldP spid="7" grpId="0" animBg="1"/>
      <p:bldP spid="10" grpId="0"/>
      <p:bldP spid="46" grpId="0"/>
      <p:bldP spid="47" grpId="0"/>
      <p:bldP spid="48" grpId="0" animBg="1"/>
      <p:bldP spid="49" grpId="0" animBg="1"/>
      <p:bldP spid="50" grpId="0" animBg="1"/>
      <p:bldP spid="51" grpId="0"/>
      <p:bldP spid="70" grpId="0" animBg="1"/>
      <p:bldP spid="71" grpId="0"/>
      <p:bldP spid="72" grpId="0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Шестидесятеричные дроби –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это дроби со знаменателями 60, 3600, 216000 и т.д.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242886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талант = 60 мин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мина = 60 шекель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2571744"/>
            <a:ext cx="807249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Следы вавилонской шестидесятеричной системы счисления в современном мире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1142976" y="4214818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42D"/>
                </a:solidFill>
              </a:rPr>
              <a:t>ИЗМЕРЕНИЕ УГЛОВ</a:t>
            </a:r>
            <a:endParaRPr lang="ru-RU" sz="2000" b="1" dirty="0">
              <a:solidFill>
                <a:srgbClr val="00642D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3857621" y="3500438"/>
            <a:ext cx="964419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86380" y="421481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42D"/>
                </a:solidFill>
              </a:rPr>
              <a:t>ИЗМЕРЕНИЕ ВРЕМЕНИ</a:t>
            </a:r>
            <a:endParaRPr lang="ru-RU" sz="2000" b="1" dirty="0">
              <a:solidFill>
                <a:srgbClr val="00642D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857754" y="3500440"/>
            <a:ext cx="857254" cy="5715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Схема 32"/>
          <p:cNvGraphicFramePr/>
          <p:nvPr/>
        </p:nvGraphicFramePr>
        <p:xfrm>
          <a:off x="428596" y="4572008"/>
          <a:ext cx="392909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4" name="Схема 33"/>
          <p:cNvGraphicFramePr/>
          <p:nvPr/>
        </p:nvGraphicFramePr>
        <p:xfrm>
          <a:off x="5500694" y="4643446"/>
          <a:ext cx="321471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Unknown Artist - Unknown Album - 03.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7" grpId="1"/>
      <p:bldP spid="17" grpId="0" animBg="1"/>
      <p:bldP spid="18" grpId="0"/>
      <p:bldP spid="20" grpId="0"/>
      <p:bldGraphic spid="33" grpId="0">
        <p:bldAsOne/>
      </p:bldGraphic>
      <p:bldGraphic spid="3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449</TotalTime>
  <Words>629</Words>
  <PresentationFormat>Экран (4:3)</PresentationFormat>
  <Paragraphs>142</Paragraphs>
  <Slides>29</Slides>
  <Notes>29</Notes>
  <HiddenSlides>0</HiddenSlides>
  <MMClips>14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Трек</vt:lpstr>
      <vt:lpstr>Бумажная</vt:lpstr>
      <vt:lpstr>1_Бумажная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Вавилон: висячие сады Семирамиды</vt:lpstr>
      <vt:lpstr>Слайд 11</vt:lpstr>
      <vt:lpstr>Слайд 12</vt:lpstr>
      <vt:lpstr>Слайд 13</vt:lpstr>
      <vt:lpstr>Слайд 14</vt:lpstr>
      <vt:lpstr>Слайд 15</vt:lpstr>
      <vt:lpstr>Слайд 16</vt:lpstr>
      <vt:lpstr>Египетские пирамиды</vt:lpstr>
      <vt:lpstr>Слайд 18</vt:lpstr>
      <vt:lpstr>Слайд 19</vt:lpstr>
      <vt:lpstr>Работа с понятиями</vt:lpstr>
      <vt:lpstr>Слайд 21</vt:lpstr>
      <vt:lpstr>Рим: Колизей</vt:lpstr>
      <vt:lpstr>Слайд 23</vt:lpstr>
      <vt:lpstr>Рецепт Успеха:</vt:lpstr>
      <vt:lpstr>Слайд 25</vt:lpstr>
      <vt:lpstr>Царская награда скрупулёзным ученикам (будущим   асам), применившим  свой талант на практике! </vt:lpstr>
      <vt:lpstr>Домашнее задание</vt:lpstr>
      <vt:lpstr>Слайд 28</vt:lpstr>
      <vt:lpstr>Синквейн открытого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обыкновенных дробей и практическое применение знаний о них</dc:title>
  <dc:creator>АТТО</dc:creator>
  <cp:lastModifiedBy>Наумова Елена Алексе</cp:lastModifiedBy>
  <cp:revision>50</cp:revision>
  <dcterms:created xsi:type="dcterms:W3CDTF">2009-05-05T19:39:29Z</dcterms:created>
  <dcterms:modified xsi:type="dcterms:W3CDTF">2010-01-22T11:28:34Z</dcterms:modified>
</cp:coreProperties>
</file>