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5" r:id="rId1"/>
  </p:sldMasterIdLst>
  <p:sldIdLst>
    <p:sldId id="267" r:id="rId2"/>
    <p:sldId id="271" r:id="rId3"/>
    <p:sldId id="270" r:id="rId4"/>
    <p:sldId id="256" r:id="rId5"/>
    <p:sldId id="257" r:id="rId6"/>
    <p:sldId id="259" r:id="rId7"/>
    <p:sldId id="260" r:id="rId8"/>
    <p:sldId id="261" r:id="rId9"/>
    <p:sldId id="264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F0E01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080" autoAdjust="0"/>
  </p:normalViewPr>
  <p:slideViewPr>
    <p:cSldViewPr>
      <p:cViewPr varScale="1">
        <p:scale>
          <a:sx n="77" d="100"/>
          <a:sy n="77" d="100"/>
        </p:scale>
        <p:origin x="-117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Заголовок 27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единительная линия 12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Овал 13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Дата 1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6A019295-0423-4775-A71D-5D988039EE1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27F7DF-F1D4-40FF-A867-5FD5FDB88A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A26672D-C25F-4434-98FA-0870928E5F1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Содержимое 8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7A7E1F0F-1903-48F8-8AFF-52B882918DD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6" name="Нижний колонтитул 15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975924-F2F7-42EE-8044-B21BF8DE0E6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7" name="Прямая соединительная линия 6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5C71684-B1A1-4C0F-9D18-2324B15788D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38AB887-EA59-4DB2-8DBC-9421D3C1E27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2" name="Содержимое 31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4" name="Содержимое 33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cxnSp>
        <p:nvCxnSpPr>
          <p:cNvPr id="10" name="Прямая соединительная линия 9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3BE84A2-10DA-449E-9211-377A21B700E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13DA0C-8071-46D6-8B04-DB872C696F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Содержимое 28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1" name="Заголовок 30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pPr>
              <a:defRPr/>
            </a:pPr>
            <a:fld id="{FB430A27-F558-4C68-90A4-59F5EFA798E9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Дата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F24F5905-B538-4E50-A3F3-56DE12DDE447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EF97C71C-F2EA-495A-A0C2-BC16304C832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381000"/>
            <a:ext cx="8229600" cy="5715000"/>
          </a:xfrm>
          <a:solidFill>
            <a:schemeClr val="accent6">
              <a:lumMod val="75000"/>
            </a:schemeClr>
          </a:solidFill>
        </p:spPr>
        <p:txBody>
          <a:bodyPr/>
          <a:lstStyle/>
          <a:p>
            <a:pPr algn="ctr" eaLnBrk="1" hangingPunct="1">
              <a:buFont typeface="Wingdings" pitchFamily="2" charset="2"/>
              <a:buNone/>
              <a:defRPr/>
            </a:pPr>
            <a:endParaRPr lang="ru-RU" sz="36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3600" dirty="0" smtClean="0"/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b="1" i="1" dirty="0" smtClean="0">
                <a:solidFill>
                  <a:srgbClr val="002060"/>
                </a:solidFill>
              </a:rPr>
              <a:t>Поэзия  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r>
              <a:rPr lang="ru-RU" sz="5400" b="1" i="1" dirty="0" smtClean="0">
                <a:solidFill>
                  <a:srgbClr val="002060"/>
                </a:solidFill>
              </a:rPr>
              <a:t>Марины Ивановны Цветаевой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endParaRPr lang="ru-RU" sz="2000" b="1" i="1" dirty="0" smtClean="0">
              <a:solidFill>
                <a:schemeClr val="bg1">
                  <a:lumMod val="95000"/>
                  <a:lumOff val="5000"/>
                </a:schemeClr>
              </a:solidFill>
            </a:endParaRP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ru-RU" sz="20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Автор</a:t>
            </a:r>
            <a:r>
              <a:rPr lang="ru-RU" sz="20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: Жданова Екатерина Юрьевна, </a:t>
            </a:r>
          </a:p>
          <a:p>
            <a:pPr algn="r" eaLnBrk="1" hangingPunct="1">
              <a:buFont typeface="Wingdings" pitchFamily="2" charset="2"/>
              <a:buNone/>
              <a:defRPr/>
            </a:pPr>
            <a:r>
              <a:rPr lang="ru-RU" sz="2000" b="1" i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учитель русского языка и литературы</a:t>
            </a:r>
          </a:p>
          <a:p>
            <a:pPr algn="ctr" eaLnBrk="1" hangingPunct="1">
              <a:buFont typeface="Wingdings" pitchFamily="2" charset="2"/>
              <a:buNone/>
              <a:defRPr/>
            </a:pPr>
            <a:endParaRPr lang="ru-RU" sz="2000" i="1" dirty="0" smtClean="0"/>
          </a:p>
        </p:txBody>
      </p:sp>
      <p:pic>
        <p:nvPicPr>
          <p:cNvPr id="3" name="Рисунок 2" descr="44489457_1243722674_5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172325" y="0"/>
            <a:ext cx="1971675" cy="2505075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Image38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85800" y="609600"/>
            <a:ext cx="7696200" cy="5562599"/>
          </a:xfrm>
        </p:spPr>
      </p:pic>
      <p:sp>
        <p:nvSpPr>
          <p:cNvPr id="5" name="TextBox 4"/>
          <p:cNvSpPr txBox="1"/>
          <p:nvPr/>
        </p:nvSpPr>
        <p:spPr>
          <a:xfrm>
            <a:off x="685800" y="609600"/>
            <a:ext cx="52578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Красною кистью </a:t>
            </a:r>
            <a:endParaRPr lang="ru-RU" sz="2000" dirty="0">
              <a:solidFill>
                <a:schemeClr val="bg2">
                  <a:lumMod val="75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Рябина зажглась</a:t>
            </a:r>
          </a:p>
          <a:p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Падали листья</a:t>
            </a:r>
          </a:p>
          <a:p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Я родилась.</a:t>
            </a:r>
          </a:p>
          <a:p>
            <a:r>
              <a:rPr lang="ru-RU" sz="2000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bg2">
                    <a:lumMod val="75000"/>
                  </a:schemeClr>
                </a:solidFill>
              </a:rPr>
              <a:t>           1916г.</a:t>
            </a:r>
          </a:p>
          <a:p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0" y="4419600"/>
            <a:ext cx="3810000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>
                <a:solidFill>
                  <a:srgbClr val="002060"/>
                </a:solidFill>
              </a:rPr>
              <a:t>Рябину рубили зорькою,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Рябина – судьбина горькая,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Рябина – седыми спусками,</a:t>
            </a:r>
          </a:p>
          <a:p>
            <a:r>
              <a:rPr lang="ru-RU" sz="2000" dirty="0" smtClean="0">
                <a:solidFill>
                  <a:srgbClr val="002060"/>
                </a:solidFill>
              </a:rPr>
              <a:t>Рябина – судьбина русская.</a:t>
            </a:r>
          </a:p>
          <a:p>
            <a:r>
              <a:rPr lang="ru-RU" sz="2000" dirty="0">
                <a:solidFill>
                  <a:srgbClr val="002060"/>
                </a:solidFill>
              </a:rPr>
              <a:t> </a:t>
            </a:r>
            <a:r>
              <a:rPr lang="ru-RU" sz="2000" dirty="0" smtClean="0">
                <a:solidFill>
                  <a:srgbClr val="002060"/>
                </a:solidFill>
              </a:rPr>
              <a:t>                                  1934 г.</a:t>
            </a:r>
          </a:p>
          <a:p>
            <a:endParaRPr lang="ru-RU" dirty="0">
              <a:solidFill>
                <a:schemeClr val="bg2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1237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578" y="152400"/>
            <a:ext cx="6296822" cy="64770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219200" y="4800600"/>
            <a:ext cx="6324600" cy="1219200"/>
          </a:xfrm>
        </p:spPr>
        <p:txBody>
          <a:bodyPr/>
          <a:lstStyle/>
          <a:p>
            <a:pPr>
              <a:defRPr/>
            </a:pPr>
            <a:r>
              <a:rPr lang="ru-RU" sz="2400" dirty="0" smtClean="0"/>
              <a:t>Моим стихам, написанным так рано,</a:t>
            </a:r>
            <a:br>
              <a:rPr lang="ru-RU" sz="2400" dirty="0" smtClean="0"/>
            </a:br>
            <a:r>
              <a:rPr lang="ru-RU" sz="2400" dirty="0" smtClean="0"/>
              <a:t>Что и не знала я, что я – поэт…</a:t>
            </a:r>
            <a:endParaRPr lang="ru-RU" sz="2400" dirty="0"/>
          </a:p>
        </p:txBody>
      </p:sp>
      <p:pic>
        <p:nvPicPr>
          <p:cNvPr id="3075" name="Рисунок 4" descr="2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t="15751" b="15751"/>
          <a:stretch>
            <a:fillRect/>
          </a:stretch>
        </p:blipFill>
        <p:spPr>
          <a:xfrm>
            <a:off x="457200" y="457200"/>
            <a:ext cx="8305800" cy="6196314"/>
          </a:xfrm>
        </p:spPr>
      </p:pic>
      <p:sp>
        <p:nvSpPr>
          <p:cNvPr id="47107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algn="r" eaLnBrk="1" hangingPunct="1">
              <a:defRPr/>
            </a:pPr>
            <a:endParaRPr lang="ru-RU" sz="2400" dirty="0" smtClean="0"/>
          </a:p>
          <a:p>
            <a:pPr algn="r" eaLnBrk="1" hangingPunct="1">
              <a:defRPr/>
            </a:pPr>
            <a:r>
              <a:rPr lang="ru-RU" sz="3600" dirty="0" smtClean="0"/>
              <a:t>         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066800"/>
            <a:ext cx="8229600" cy="47244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ru-RU" dirty="0" smtClean="0"/>
              <a:t>   1. познакомить учащихся с творчеством М.И. Цветаевой;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   2. исследовать язык поэтических текстов М.И. Цветаевой через её биографию;</a:t>
            </a:r>
          </a:p>
          <a:p>
            <a:pPr>
              <a:buFont typeface="Wingdings" pitchFamily="2" charset="2"/>
              <a:buNone/>
              <a:defRPr/>
            </a:pPr>
            <a:r>
              <a:rPr lang="ru-RU" dirty="0" smtClean="0"/>
              <a:t>   3. показать учащимся величие, необычайную красоту, выразительность родной речи, её неисчерпаемые богатства, которые заложены во всех областях языка и которые мастерски использует М.И. Цветаева.</a:t>
            </a:r>
          </a:p>
          <a:p>
            <a:pPr eaLnBrk="1" hangingPunct="1">
              <a:buFont typeface="Wingdings" pitchFamily="2" charset="2"/>
              <a:buNone/>
              <a:defRPr/>
            </a:pPr>
            <a:endParaRPr lang="ru-RU" dirty="0" smtClean="0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001000" cy="685800"/>
          </a:xfrm>
        </p:spPr>
        <p:txBody>
          <a:bodyPr/>
          <a:lstStyle/>
          <a:p>
            <a:pPr eaLnBrk="1" hangingPunct="1">
              <a:defRPr/>
            </a:pPr>
            <a:r>
              <a:rPr lang="ru-RU" sz="2800" dirty="0" smtClean="0"/>
              <a:t>  </a:t>
            </a:r>
            <a:r>
              <a:rPr lang="ru-RU" sz="2800" smtClean="0"/>
              <a:t>Цели урока:</a:t>
            </a:r>
            <a:endParaRPr lang="ru-RU" sz="2800" dirty="0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al_book_42731_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524000" y="0"/>
            <a:ext cx="7304024" cy="6019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scene3d>
            <a:camera prst="perspectiveContrastingRightFacing"/>
            <a:lightRig rig="threePt" dir="t"/>
          </a:scene3d>
        </p:spPr>
      </p:pic>
      <p:sp>
        <p:nvSpPr>
          <p:cNvPr id="16" name="TextBox 15"/>
          <p:cNvSpPr txBox="1"/>
          <p:nvPr/>
        </p:nvSpPr>
        <p:spPr>
          <a:xfrm>
            <a:off x="685800" y="4038600"/>
            <a:ext cx="784860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chemeClr val="bg1">
                    <a:lumMod val="95000"/>
                    <a:lumOff val="5000"/>
                  </a:schemeClr>
                </a:solidFill>
              </a:rPr>
              <a:t>По своему стиху и поэтическому слову М.И. Цветаева ни на кого не похожа. Максимилиан Волошин считал, что её творческого избытка хватило бы на несколько поэтов и каждый был бы оригинален.</a:t>
            </a:r>
            <a:endParaRPr lang="ru-RU" sz="2800" b="1" dirty="0">
              <a:solidFill>
                <a:schemeClr val="bg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blok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172200" y="304800"/>
            <a:ext cx="2768600" cy="3322320"/>
          </a:xfrm>
        </p:spPr>
      </p:pic>
      <p:sp>
        <p:nvSpPr>
          <p:cNvPr id="5" name="TextBox 4"/>
          <p:cNvSpPr txBox="1"/>
          <p:nvPr/>
        </p:nvSpPr>
        <p:spPr>
          <a:xfrm>
            <a:off x="457200" y="457200"/>
            <a:ext cx="49530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Имя твоё – </a:t>
            </a:r>
          </a:p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       птица в руке,</a:t>
            </a:r>
          </a:p>
          <a:p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Имя твоё –                 льдинка на языке.</a:t>
            </a:r>
          </a:p>
          <a:p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Одно-единственное  движенье губ,</a:t>
            </a:r>
          </a:p>
          <a:p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Имя твоё – </a:t>
            </a:r>
          </a:p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</a:rPr>
              <a:t> </a:t>
            </a:r>
            <a:r>
              <a:rPr lang="ru-RU" sz="3200" b="1" dirty="0" smtClean="0">
                <a:solidFill>
                  <a:schemeClr val="bg2">
                    <a:lumMod val="75000"/>
                  </a:schemeClr>
                </a:solidFill>
              </a:rPr>
              <a:t>              пять букв…</a:t>
            </a:r>
            <a:endParaRPr lang="ru-RU" sz="3200" b="1" dirty="0">
              <a:solidFill>
                <a:schemeClr val="bg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5181600"/>
            <a:ext cx="38862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6000" b="1" dirty="0" smtClean="0"/>
              <a:t>   </a:t>
            </a:r>
            <a:r>
              <a:rPr lang="ru-RU" sz="6000" b="1" dirty="0" smtClean="0">
                <a:solidFill>
                  <a:schemeClr val="bg2">
                    <a:lumMod val="50000"/>
                  </a:schemeClr>
                </a:solidFill>
              </a:rPr>
              <a:t>БЛОКЪ</a:t>
            </a:r>
            <a:endParaRPr lang="ru-RU" sz="6000" b="1" dirty="0">
              <a:solidFill>
                <a:schemeClr val="bg2">
                  <a:lumMod val="5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000074_25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14800" y="3200400"/>
            <a:ext cx="4343400" cy="3162299"/>
          </a:xfrm>
          <a:prstGeom prst="rect">
            <a:avLst/>
          </a:prstGeom>
        </p:spPr>
      </p:pic>
      <p:pic>
        <p:nvPicPr>
          <p:cNvPr id="10" name="Содержимое 9" descr="6.gif"/>
          <p:cNvPicPr>
            <a:picLocks noGrp="1" noChangeAspect="1"/>
          </p:cNvPicPr>
          <p:nvPr>
            <p:ph idx="1"/>
          </p:nvPr>
        </p:nvPicPr>
        <p:blipFill>
          <a:blip r:embed="rId3" cstate="print"/>
          <a:stretch>
            <a:fillRect/>
          </a:stretch>
        </p:blipFill>
        <p:spPr>
          <a:xfrm>
            <a:off x="762000" y="533400"/>
            <a:ext cx="5031606" cy="25908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К 115-летию со дня рождения Марины Цветаевой в Борисоглебском переулке Москвы, напротив дома-музея поэтессы открыт памятник.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28800" y="304800"/>
            <a:ext cx="5334000" cy="61722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44489457_1243722674_5.gif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2400" y="152400"/>
            <a:ext cx="8839200" cy="6553200"/>
          </a:xfrm>
        </p:spPr>
      </p:pic>
      <p:pic>
        <p:nvPicPr>
          <p:cNvPr id="5" name="Рисунок 4" descr="cvetaeva-xylography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71800" y="1237297"/>
            <a:ext cx="3505200" cy="4172903"/>
          </a:xfrm>
          <a:prstGeom prst="rect">
            <a:avLst/>
          </a:prstGeo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Содержимое 3" descr="museum_cvetaeva_photo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05000" y="609600"/>
            <a:ext cx="5181599" cy="5562600"/>
          </a:xfrm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Бумаж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225</TotalTime>
  <Words>181</Words>
  <Application>Microsoft Office PowerPoint</Application>
  <PresentationFormat>Экран (4:3)</PresentationFormat>
  <Paragraphs>32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Tahoma</vt:lpstr>
      <vt:lpstr>Arial</vt:lpstr>
      <vt:lpstr>Wingdings</vt:lpstr>
      <vt:lpstr>Calibri</vt:lpstr>
      <vt:lpstr>Бумажная</vt:lpstr>
      <vt:lpstr>Слайд 1</vt:lpstr>
      <vt:lpstr>Моим стихам, написанным так рано, Что и не знала я, что я – поэт…</vt:lpstr>
      <vt:lpstr>  Цели урока: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Екатерина</dc:creator>
  <cp:lastModifiedBy>Екатерина</cp:lastModifiedBy>
  <cp:revision>37</cp:revision>
  <cp:lastPrinted>1601-01-01T00:00:00Z</cp:lastPrinted>
  <dcterms:created xsi:type="dcterms:W3CDTF">1601-01-01T00:00:00Z</dcterms:created>
  <dcterms:modified xsi:type="dcterms:W3CDTF">2009-11-04T22:49:53Z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