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5" r:id="rId2"/>
    <p:sldId id="278" r:id="rId3"/>
    <p:sldId id="276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281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9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 useTimings="0">
    <p:present/>
    <p:sldRg st="1" end="20"/>
    <p:penClr>
      <a:srgbClr val="FF0000"/>
    </p:penClr>
  </p:showPr>
  <p:clrMru>
    <a:srgbClr val="0B1305"/>
    <a:srgbClr val="2F51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7436" autoAdjust="0"/>
  </p:normalViewPr>
  <p:slideViewPr>
    <p:cSldViewPr>
      <p:cViewPr varScale="1">
        <p:scale>
          <a:sx n="85" d="100"/>
          <a:sy n="85" d="100"/>
        </p:scale>
        <p:origin x="-3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Источник информации</a:t>
            </a:r>
          </a:p>
        </c:rich>
      </c:tx>
      <c:layout>
        <c:manualLayout>
          <c:xMode val="edge"/>
          <c:yMode val="edge"/>
          <c:x val="0.20595831350261773"/>
          <c:y val="2.0553384514219743E-3"/>
        </c:manualLayout>
      </c:layout>
    </c:title>
    <c:plotArea>
      <c:layout>
        <c:manualLayout>
          <c:layoutTarget val="inner"/>
          <c:xMode val="edge"/>
          <c:yMode val="edge"/>
          <c:x val="9.6687660305762743E-2"/>
          <c:y val="0.37548134555329604"/>
          <c:w val="0.79978712040779842"/>
          <c:h val="0.54011597741825368"/>
        </c:manualLayout>
      </c:layout>
      <c:pieChart>
        <c:varyColors val="1"/>
        <c:ser>
          <c:idx val="0"/>
          <c:order val="0"/>
          <c:dPt>
            <c:idx val="1"/>
            <c:spPr>
              <a:solidFill>
                <a:srgbClr val="7030A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4.4279258055823882E-2"/>
                  <c:y val="8.0270250130405618E-3"/>
                </c:manualLayout>
              </c:layout>
              <c:showPercent val="1"/>
            </c:dLbl>
            <c:dLbl>
              <c:idx val="1"/>
              <c:layout>
                <c:manualLayout>
                  <c:x val="-2.9757627548719145E-2"/>
                  <c:y val="-5.3025175676810657E-2"/>
                </c:manualLayout>
              </c:layout>
              <c:showPercent val="1"/>
            </c:dLbl>
            <c:dLbl>
              <c:idx val="2"/>
              <c:layout>
                <c:manualLayout>
                  <c:x val="-0.20361787244083784"/>
                  <c:y val="-8.7725827009899185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>
                        <a:solidFill>
                          <a:schemeClr val="bg1"/>
                        </a:solidFill>
                      </a:rPr>
                      <a:t>52%</a:t>
                    </a:r>
                  </a:p>
                </c:rich>
              </c:tx>
              <c:showPercent val="1"/>
            </c:dLbl>
            <c:dLbl>
              <c:idx val="3"/>
              <c:layout>
                <c:manualLayout>
                  <c:x val="-4.6317934204534242E-2"/>
                  <c:y val="4.6778111726570454E-2"/>
                </c:manualLayout>
              </c:layout>
              <c:showPercent val="1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[Книга1]Лист1!$B$1:$B$4</c:f>
              <c:strCache>
                <c:ptCount val="4"/>
                <c:pt idx="0">
                  <c:v>знают что такое диффузийный зоб</c:v>
                </c:pt>
                <c:pt idx="1">
                  <c:v>узнали от родителей</c:v>
                </c:pt>
                <c:pt idx="2">
                  <c:v>не знают что такое диффузийный зоб</c:v>
                </c:pt>
                <c:pt idx="3">
                  <c:v>узнали в школе</c:v>
                </c:pt>
              </c:strCache>
            </c:strRef>
          </c:cat>
          <c:val>
            <c:numRef>
              <c:f>[Книга1]Лист1!$C$1:$C$4</c:f>
              <c:numCache>
                <c:formatCode>General</c:formatCode>
                <c:ptCount val="4"/>
                <c:pt idx="0">
                  <c:v>15</c:v>
                </c:pt>
                <c:pt idx="1">
                  <c:v>10</c:v>
                </c:pt>
                <c:pt idx="2">
                  <c:v>52</c:v>
                </c:pt>
                <c:pt idx="3">
                  <c:v>23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egendEntry>
        <c:idx val="0"/>
        <c:txPr>
          <a:bodyPr/>
          <a:lstStyle/>
          <a:p>
            <a:pPr>
              <a:defRPr sz="1400" b="1">
                <a:solidFill>
                  <a:schemeClr val="tx2">
                    <a:lumMod val="25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chemeClr val="tx2">
                    <a:lumMod val="25000"/>
                  </a:schemeClr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1">
                <a:solidFill>
                  <a:schemeClr val="tx2">
                    <a:lumMod val="25000"/>
                  </a:schemeClr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="1">
                <a:solidFill>
                  <a:schemeClr val="tx2">
                    <a:lumMod val="25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1.7444854141998367E-2"/>
          <c:y val="6.1537413646764495E-2"/>
          <c:w val="0.49047900677110634"/>
          <c:h val="0.26781862355144742"/>
        </c:manualLayout>
      </c:layout>
      <c:txPr>
        <a:bodyPr/>
        <a:lstStyle/>
        <a:p>
          <a:pPr>
            <a:defRPr sz="1400" b="1">
              <a:solidFill>
                <a:schemeClr val="bg2">
                  <a:lumMod val="50000"/>
                </a:schemeClr>
              </a:solidFill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1725953813440886"/>
          <c:y val="0.1682085372138285"/>
          <c:w val="0.8361105514399968"/>
          <c:h val="0.42425936813377685"/>
        </c:manualLayout>
      </c:layout>
      <c:barChart>
        <c:barDir val="col"/>
        <c:grouping val="clustered"/>
        <c:ser>
          <c:idx val="0"/>
          <c:order val="0"/>
          <c:cat>
            <c:strRef>
              <c:f>Лист1!$B$1:$B$5</c:f>
              <c:strCache>
                <c:ptCount val="5"/>
                <c:pt idx="0">
                  <c:v>не употребляют в пищу море продукты</c:v>
                </c:pt>
                <c:pt idx="1">
                  <c:v>употребляют море продукты иногда</c:v>
                </c:pt>
                <c:pt idx="2">
                  <c:v>употребляют море продукты ежедневно</c:v>
                </c:pt>
                <c:pt idx="3">
                  <c:v>принимают ежедневно йодомарин</c:v>
                </c:pt>
                <c:pt idx="4">
                  <c:v>употребляют в пищу ежедневно овощи и фрукты</c:v>
                </c:pt>
              </c:strCache>
            </c:strRef>
          </c:cat>
          <c:val>
            <c:numRef>
              <c:f>Лист1!$C$1:$C$5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dPt>
            <c:idx val="1"/>
            <c:spPr>
              <a:solidFill>
                <a:schemeClr val="tx2">
                  <a:lumMod val="75000"/>
                </a:schemeClr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spPr>
              <a:solidFill>
                <a:schemeClr val="accent3">
                  <a:lumMod val="5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27</a:t>
                    </a:r>
                    <a:r>
                      <a:rPr lang="ru-RU" sz="14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en-US" sz="1400" b="1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53</a:t>
                    </a:r>
                    <a:r>
                      <a:rPr lang="ru-RU" sz="14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en-US" sz="1400" b="1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12</a:t>
                    </a:r>
                    <a:r>
                      <a:rPr lang="ru-RU" sz="14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en-US" sz="1400" b="1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3</a:t>
                    </a:r>
                    <a:r>
                      <a:rPr lang="ru-RU" sz="14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en-US" sz="1400" b="1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5</a:t>
                    </a:r>
                    <a:r>
                      <a:rPr lang="ru-RU" sz="14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en-US" sz="1400" b="1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bg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Лист1!$B$1:$B$5</c:f>
              <c:strCache>
                <c:ptCount val="5"/>
                <c:pt idx="0">
                  <c:v>не употребляют в пищу море продукты</c:v>
                </c:pt>
                <c:pt idx="1">
                  <c:v>употребляют море продукты иногда</c:v>
                </c:pt>
                <c:pt idx="2">
                  <c:v>употребляют море продукты ежедневно</c:v>
                </c:pt>
                <c:pt idx="3">
                  <c:v>принимают ежедневно йодомарин</c:v>
                </c:pt>
                <c:pt idx="4">
                  <c:v>употребляют в пищу ежедневно овощи и фрукты</c:v>
                </c:pt>
              </c:strCache>
            </c:strRef>
          </c:cat>
          <c:val>
            <c:numRef>
              <c:f>Лист1!$D$1:$D$5</c:f>
              <c:numCache>
                <c:formatCode>General</c:formatCode>
                <c:ptCount val="5"/>
                <c:pt idx="0">
                  <c:v>27</c:v>
                </c:pt>
                <c:pt idx="1">
                  <c:v>53</c:v>
                </c:pt>
                <c:pt idx="2">
                  <c:v>12</c:v>
                </c:pt>
                <c:pt idx="3">
                  <c:v>3</c:v>
                </c:pt>
                <c:pt idx="4">
                  <c:v>5</c:v>
                </c:pt>
              </c:numCache>
            </c:numRef>
          </c:val>
        </c:ser>
        <c:axId val="67352448"/>
        <c:axId val="67353984"/>
      </c:barChart>
      <c:catAx>
        <c:axId val="67352448"/>
        <c:scaling>
          <c:orientation val="minMax"/>
        </c:scaling>
        <c:delete val="1"/>
        <c:axPos val="b"/>
        <c:tickLblPos val="nextTo"/>
        <c:crossAx val="67353984"/>
        <c:crosses val="autoZero"/>
        <c:auto val="1"/>
        <c:lblAlgn val="ctr"/>
        <c:lblOffset val="100"/>
      </c:catAx>
      <c:valAx>
        <c:axId val="673539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 b="1">
                <a:solidFill>
                  <a:schemeClr val="bg1">
                    <a:lumMod val="95000"/>
                    <a:lumOff val="5000"/>
                  </a:schemeClr>
                </a:solidFill>
              </a:defRPr>
            </a:pPr>
            <a:endParaRPr lang="ru-RU"/>
          </a:p>
        </c:txPr>
        <c:crossAx val="67352448"/>
        <c:crosses val="autoZero"/>
        <c:crossBetween val="between"/>
      </c:valAx>
    </c:plotArea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0.32395</cdr:x>
      <cdr:y>0.7551</cdr:y>
    </cdr:from>
    <cdr:to>
      <cdr:x>0.49296</cdr:x>
      <cdr:y>0.88624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43105" y="2643206"/>
          <a:ext cx="857257" cy="459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bg1">
                  <a:lumMod val="95000"/>
                  <a:lumOff val="5000"/>
                </a:schemeClr>
              </a:solidFill>
            </a:rPr>
            <a:t>и</a:t>
          </a:r>
          <a:r>
            <a:rPr lang="ru-RU" sz="16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ногда</a:t>
          </a:r>
          <a:endParaRPr lang="ru-RU" sz="1600" b="1" dirty="0">
            <a:solidFill>
              <a:schemeClr val="bg1">
                <a:lumMod val="95000"/>
                <a:lumOff val="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0.2742</cdr:x>
      <cdr:y>0.77551</cdr:y>
    </cdr:from>
    <cdr:to>
      <cdr:x>0.45162</cdr:x>
      <cdr:y>0.85714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14510" y="2714644"/>
          <a:ext cx="785818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0.47888</cdr:x>
      <cdr:y>0.7551</cdr:y>
    </cdr:from>
    <cdr:to>
      <cdr:x>0.63381</cdr:x>
      <cdr:y>0.87755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428924" y="2643206"/>
          <a:ext cx="785818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всегда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0.6613</cdr:x>
      <cdr:y>0.67347</cdr:y>
    </cdr:from>
    <cdr:to>
      <cdr:x>1</cdr:x>
      <cdr:y>0.7551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929022" y="2357454"/>
          <a:ext cx="1500198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употребляют</a:t>
          </a:r>
          <a:endParaRPr lang="ru-RU" sz="1600" b="1" dirty="0">
            <a:solidFill>
              <a:schemeClr val="bg1">
                <a:lumMod val="95000"/>
                <a:lumOff val="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0.6338</cdr:x>
      <cdr:y>0.7551</cdr:y>
    </cdr:from>
    <cdr:to>
      <cdr:x>0.78873</cdr:x>
      <cdr:y>0.93878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14710" y="2643206"/>
          <a:ext cx="785818" cy="642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err="1" smtClean="0"/>
            <a:t>Йодомарин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0.77465</cdr:x>
      <cdr:y>0.7551</cdr:y>
    </cdr:from>
    <cdr:to>
      <cdr:x>0.97183</cdr:x>
      <cdr:y>0.91837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929090" y="2643206"/>
          <a:ext cx="1000132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Овощи, фрукты </a:t>
          </a:r>
          <a:endParaRPr lang="ru-RU" sz="1600" b="1" dirty="0">
            <a:solidFill>
              <a:schemeClr val="bg1">
                <a:lumMod val="95000"/>
                <a:lumOff val="5000"/>
              </a:schemeClr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EE04-7E1D-442A-95F8-08BA0E8F518A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48A5-90E0-402D-AEBB-43A9B62135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EE04-7E1D-442A-95F8-08BA0E8F518A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48A5-90E0-402D-AEBB-43A9B6213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EE04-7E1D-442A-95F8-08BA0E8F518A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48A5-90E0-402D-AEBB-43A9B6213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EE04-7E1D-442A-95F8-08BA0E8F518A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48A5-90E0-402D-AEBB-43A9B6213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EE04-7E1D-442A-95F8-08BA0E8F518A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A2948A5-90E0-402D-AEBB-43A9B6213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EE04-7E1D-442A-95F8-08BA0E8F518A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48A5-90E0-402D-AEBB-43A9B6213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EE04-7E1D-442A-95F8-08BA0E8F518A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48A5-90E0-402D-AEBB-43A9B6213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EE04-7E1D-442A-95F8-08BA0E8F518A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48A5-90E0-402D-AEBB-43A9B6213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EE04-7E1D-442A-95F8-08BA0E8F518A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48A5-90E0-402D-AEBB-43A9B6213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EE04-7E1D-442A-95F8-08BA0E8F518A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48A5-90E0-402D-AEBB-43A9B6213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EE04-7E1D-442A-95F8-08BA0E8F518A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48A5-90E0-402D-AEBB-43A9B6213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08EE04-7E1D-442A-95F8-08BA0E8F518A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A2948A5-90E0-402D-AEBB-43A9B6213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pull dir="ru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28604"/>
            <a:ext cx="8229600" cy="2928958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Роль гормонов в обменных процессах. Нервно – гуморальная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регуляция.</a:t>
            </a:r>
            <a:endParaRPr lang="ru-RU" i="1" dirty="0"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429000"/>
            <a:ext cx="7858180" cy="2643206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Гипотеза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:  предполагаем, что в организме человека  все физиологические  процессы   осуществляются с помощью двух механизмов: нервной и гуморальной регуляции,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а гормоны – это дирижеры жизни.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643998" cy="1439850"/>
          </a:xfrm>
        </p:spPr>
        <p:txBody>
          <a:bodyPr>
            <a:normAutofit fontScale="90000"/>
          </a:bodyPr>
          <a:lstStyle/>
          <a:p>
            <a:r>
              <a:rPr lang="ru-RU" sz="1800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Результаты исследования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: за 7 лет количество больных с нарушением функции щитовидной железы увеличилось на 20 %.  высокий уровень роста  отмечается у старшеклассников.</a:t>
            </a:r>
            <a:b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1800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Выводы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:  45% обучающихся имеют нарушения функции щитовидной железы.</a:t>
            </a:r>
            <a:endParaRPr lang="ru-RU" sz="1600" dirty="0">
              <a:solidFill>
                <a:schemeClr val="bg1">
                  <a:lumMod val="95000"/>
                  <a:lumOff val="5000"/>
                </a:schemeClr>
              </a:solidFill>
              <a:effectLst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lum bright="-60000" contrast="78000"/>
          </a:blip>
          <a:srcRect/>
          <a:stretch>
            <a:fillRect/>
          </a:stretch>
        </p:blipFill>
        <p:spPr bwMode="auto">
          <a:xfrm>
            <a:off x="1643042" y="1714488"/>
            <a:ext cx="592455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28662" y="1643050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</a:rPr>
              <a:t>80%</a:t>
            </a:r>
            <a:endParaRPr lang="ru-RU" sz="14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3429000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</a:rPr>
              <a:t>50%</a:t>
            </a:r>
            <a:endParaRPr lang="ru-RU" sz="1400" b="1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928926" y="5929330"/>
          <a:ext cx="3714776" cy="381000"/>
        </p:xfrm>
        <a:graphic>
          <a:graphicData uri="http://schemas.openxmlformats.org/drawingml/2006/table">
            <a:tbl>
              <a:tblPr/>
              <a:tblGrid>
                <a:gridCol w="3714776"/>
              </a:tblGrid>
              <a:tr h="381000">
                <a:tc>
                  <a:txBody>
                    <a:bodyPr/>
                    <a:lstStyle/>
                    <a:p>
                      <a:pPr marL="45720" indent="-45720" algn="l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1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ЭНДОКРИННЫЕ</a:t>
                      </a:r>
                      <a:r>
                        <a:rPr lang="ru-RU" sz="1050" b="1" spc="1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050" b="1" spc="1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ЗАБОЛЕВАНИЯ </a:t>
                      </a:r>
                      <a:r>
                        <a:rPr lang="ru-RU" sz="1050" b="1" spc="1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детей по классам </a:t>
                      </a:r>
                      <a:r>
                        <a:rPr lang="ru-RU" sz="1050" b="1" spc="2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050" b="1" spc="2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</a:rPr>
                        <a:t> МОУ “</a:t>
                      </a:r>
                      <a:r>
                        <a:rPr lang="ru-RU" sz="1050" b="1" spc="2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Лицей №47”</a:t>
                      </a:r>
                      <a:r>
                        <a:rPr lang="ru-RU" sz="1050" b="1" spc="2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050" b="1" spc="2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ЗА</a:t>
                      </a:r>
                      <a:r>
                        <a:rPr lang="ru-RU" sz="1050" b="1" spc="2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</a:rPr>
                        <a:t> 2008-2009 </a:t>
                      </a:r>
                      <a:endParaRPr lang="ru-RU" sz="1000" b="1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4130" marR="24130" marT="36830" marB="368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0"/>
            <a:ext cx="8572560" cy="128586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2F5113"/>
                </a:solidFill>
                <a:effectLst/>
              </a:rPr>
              <a:t>Проведение и анализ социологического опроса обучающихся 5- 11 классов</a:t>
            </a:r>
            <a:endParaRPr lang="ru-RU" sz="2800" dirty="0">
              <a:solidFill>
                <a:srgbClr val="2F5113"/>
              </a:solidFill>
              <a:effectLst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285720" y="1142984"/>
          <a:ext cx="3714776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Содержимое 10"/>
          <p:cNvGraphicFramePr>
            <a:graphicFrameLocks noGrp="1"/>
          </p:cNvGraphicFramePr>
          <p:nvPr>
            <p:ph sz="half" idx="2"/>
          </p:nvPr>
        </p:nvGraphicFramePr>
        <p:xfrm>
          <a:off x="4071902" y="2428868"/>
          <a:ext cx="5072098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429124" y="1142984"/>
            <a:ext cx="4286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Причины нарушения щитовидной железы. </a:t>
            </a:r>
          </a:p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Вывод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: необходимо усилить пропаганду здорового образа  жизни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500562" y="4714884"/>
          <a:ext cx="2857520" cy="285752"/>
        </p:xfrm>
        <a:graphic>
          <a:graphicData uri="http://schemas.openxmlformats.org/drawingml/2006/table">
            <a:tbl>
              <a:tblPr/>
              <a:tblGrid>
                <a:gridCol w="2857520"/>
              </a:tblGrid>
              <a:tr h="28575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Море            продукты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357686" y="5072075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Не употребляют</a:t>
            </a:r>
            <a:endParaRPr lang="ru-RU" sz="16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2F5113"/>
                </a:solidFill>
                <a:effectLst/>
              </a:rPr>
              <a:t>Причины заболеваемости:</a:t>
            </a:r>
            <a:endParaRPr lang="ru-RU" sz="4000" dirty="0">
              <a:solidFill>
                <a:srgbClr val="2F5113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3781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Недостаточное количество активного йода в пище, воде, воздухе, почве.</a:t>
            </a:r>
          </a:p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Активное и пассивное курение.</a:t>
            </a:r>
          </a:p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Употребление наркотических веществ, алкоголя.</a:t>
            </a:r>
          </a:p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Малоподвижный образ жизни.</a:t>
            </a:r>
          </a:p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Употребление продуктов питания с вредными добавками ( Е-330, 230, 131-142 и др.).</a:t>
            </a:r>
          </a:p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Нарушение режима труда и отдыха.</a:t>
            </a:r>
          </a:p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Отрицательное влияние активных солнечных лучей.</a:t>
            </a:r>
          </a:p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Загрязнение среды радиоактивными и промышленными отходами. Вывод:</a:t>
            </a:r>
          </a:p>
          <a:p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043890" cy="107157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2F5113"/>
                </a:solidFill>
                <a:effectLst/>
              </a:rPr>
              <a:t>Рекомендации по профилактике</a:t>
            </a:r>
            <a:r>
              <a:rPr lang="en-US" sz="2800" dirty="0" smtClean="0">
                <a:solidFill>
                  <a:srgbClr val="2F5113"/>
                </a:solidFill>
                <a:effectLst/>
              </a:rPr>
              <a:t> </a:t>
            </a:r>
            <a:r>
              <a:rPr lang="ru-RU" sz="2800" dirty="0" smtClean="0">
                <a:solidFill>
                  <a:srgbClr val="2F5113"/>
                </a:solidFill>
                <a:effectLst/>
              </a:rPr>
              <a:t>нарушений функций щитовидной железы:</a:t>
            </a:r>
            <a:endParaRPr lang="ru-RU" sz="2800" dirty="0">
              <a:solidFill>
                <a:srgbClr val="2F5113"/>
              </a:solidFill>
              <a:effectLst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357158" y="4357694"/>
            <a:ext cx="8072494" cy="228601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Ешь правильно — и лекарство не надобно. Поешь рыбки — будут ноги прытки. Морковь прибавляет кровь. Обед без овощей — праздник без музыки. Щитовидная железа нуждается в витаминах. Кушайте лимоны, яблоки, творог, темный хлеб, грецкие орехи. Меньше нервничайте избегайте волнений, стрессовых ситуаций.</a:t>
            </a:r>
          </a:p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Кушайте ежедневно море продукты. Морская капуста 220000 </a:t>
            </a:r>
            <a:r>
              <a:rPr lang="ru-RU" b="1" dirty="0" err="1" smtClean="0">
                <a:solidFill>
                  <a:schemeClr val="tx2">
                    <a:lumMod val="25000"/>
                  </a:schemeClr>
                </a:solidFill>
              </a:rPr>
              <a:t>мкгр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., йода на 100гр., печень трески 800 </a:t>
            </a:r>
            <a:r>
              <a:rPr lang="ru-RU" b="1" dirty="0" err="1" smtClean="0">
                <a:solidFill>
                  <a:schemeClr val="tx2">
                    <a:lumMod val="25000"/>
                  </a:schemeClr>
                </a:solidFill>
              </a:rPr>
              <a:t>мкгр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., минтай 150 </a:t>
            </a:r>
            <a:r>
              <a:rPr lang="ru-RU" b="1" dirty="0" err="1" smtClean="0">
                <a:solidFill>
                  <a:schemeClr val="tx2">
                    <a:lumMod val="25000"/>
                  </a:schemeClr>
                </a:solidFill>
              </a:rPr>
              <a:t>мкрг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Отдыхайте летом  у моря, принимайте </a:t>
            </a:r>
            <a:r>
              <a:rPr lang="ru-RU" b="1" dirty="0" err="1" smtClean="0">
                <a:solidFill>
                  <a:schemeClr val="tx2">
                    <a:lumMod val="25000"/>
                  </a:schemeClr>
                </a:solidFill>
              </a:rPr>
              <a:t>йодомарин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, добавляйте в ванну минеральную соль Мертвого моря, занимайтесь активными видами спорта.</a:t>
            </a:r>
          </a:p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00174"/>
            <a:ext cx="1285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1500174"/>
            <a:ext cx="11334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428736"/>
            <a:ext cx="1004889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1285860"/>
            <a:ext cx="142876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56" y="2857496"/>
            <a:ext cx="12382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57884" y="1571612"/>
            <a:ext cx="11525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00892" y="2714620"/>
            <a:ext cx="121444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00430" y="2714620"/>
            <a:ext cx="1571636" cy="152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8596" y="2857496"/>
            <a:ext cx="1285884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Admin\Рабочий стол\Море, небо,горы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29256" y="2786058"/>
            <a:ext cx="1285884" cy="10001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2F5113"/>
                </a:solidFill>
                <a:effectLst/>
              </a:rPr>
              <a:t>Инсулин – гормон поджелудочной железы</a:t>
            </a:r>
            <a:endParaRPr lang="ru-RU" dirty="0">
              <a:solidFill>
                <a:srgbClr val="2F5113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785926"/>
            <a:ext cx="4757742" cy="4709160"/>
          </a:xfrm>
        </p:spPr>
        <p:txBody>
          <a:bodyPr>
            <a:normAutofit fontScale="47500" lnSpcReduction="20000"/>
          </a:bodyPr>
          <a:lstStyle/>
          <a:p>
            <a:r>
              <a:rPr lang="ru-RU" sz="4200" b="1" dirty="0" smtClean="0">
                <a:solidFill>
                  <a:schemeClr val="tx2">
                    <a:lumMod val="25000"/>
                  </a:schemeClr>
                </a:solidFill>
              </a:rPr>
              <a:t>Поджелудочная железа выделяет пищеварительный сок, поступающий в двенадцатиперстную кишку; одновременно отдельные ее клетки функционируют как железы внутренней секреции, вырабатывая гормон </a:t>
            </a:r>
            <a:r>
              <a:rPr lang="ru-RU" sz="4200" b="1" i="1" dirty="0" smtClean="0">
                <a:solidFill>
                  <a:schemeClr val="tx2">
                    <a:lumMod val="25000"/>
                  </a:schemeClr>
                </a:solidFill>
              </a:rPr>
              <a:t>инсулин, </a:t>
            </a:r>
            <a:r>
              <a:rPr lang="ru-RU" sz="4200" b="1" dirty="0" smtClean="0">
                <a:solidFill>
                  <a:schemeClr val="tx2">
                    <a:lumMod val="25000"/>
                  </a:schemeClr>
                </a:solidFill>
              </a:rPr>
              <a:t>регулирующий обмен углеводов в организме. Снижение выработки инсулина приводит к тому, что большая часть углеводов выводится из организма с мочой. Это приводит к развитию такого заболевания, как </a:t>
            </a:r>
            <a:r>
              <a:rPr lang="ru-RU" sz="4200" b="1" i="1" dirty="0" smtClean="0">
                <a:solidFill>
                  <a:schemeClr val="tx2">
                    <a:lumMod val="25000"/>
                  </a:schemeClr>
                </a:solidFill>
              </a:rPr>
              <a:t>диабет.</a:t>
            </a:r>
            <a:endParaRPr lang="ru-RU" sz="4200" b="1" dirty="0" smtClean="0">
              <a:solidFill>
                <a:schemeClr val="tx2">
                  <a:lumMod val="2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857364"/>
            <a:ext cx="435771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2F5113"/>
                </a:solidFill>
                <a:effectLst/>
              </a:rPr>
              <a:t>Образ жизни людей страдающих сахарным диабетом</a:t>
            </a:r>
            <a:endParaRPr lang="ru-RU" dirty="0">
              <a:solidFill>
                <a:srgbClr val="2F5113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643470" cy="4525963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У диабетиков нарушается обмен жиров и белков. Белки расщепляются не полностью, промежуточные продукты очень ядовиты и вызывают тяжелое отравление организма. Больной испытывает мучительную жажду, так как недостаток инсулина приводит к обезвоживанию тканей и потере воды.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Больные обязаны соблюдать специальную диету и ежедневно вводить с помощью инъекций инсулин, а в легкой форме в виде таблеток. Инсулин тормозит выделение сахара печенью и улучшает его усвоение всеми клетками организма.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3929090" cy="150019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2F5113"/>
                </a:solidFill>
                <a:effectLst/>
              </a:rPr>
              <a:t>Меры профилактики:</a:t>
            </a:r>
            <a:br>
              <a:rPr lang="ru-RU" sz="2800" b="1" dirty="0" smtClean="0">
                <a:solidFill>
                  <a:srgbClr val="2F5113"/>
                </a:solidFill>
                <a:effectLst/>
              </a:rPr>
            </a:br>
            <a:r>
              <a:rPr lang="ru-RU" sz="2800" b="1" i="1" dirty="0" smtClean="0">
                <a:solidFill>
                  <a:schemeClr val="tx2">
                    <a:lumMod val="25000"/>
                  </a:schemeClr>
                </a:solidFill>
                <a:effectLst/>
              </a:rPr>
              <a:t> </a:t>
            </a:r>
            <a:r>
              <a:rPr lang="ru-RU" sz="1600" b="1" i="1" dirty="0" smtClean="0">
                <a:solidFill>
                  <a:schemeClr val="tx2">
                    <a:lumMod val="25000"/>
                  </a:schemeClr>
                </a:solidFill>
                <a:effectLst/>
              </a:rPr>
              <a:t>Кто жаден до еды, тот дойдет до беды.</a:t>
            </a:r>
            <a:endParaRPr lang="ru-RU" sz="1600" b="1" i="1" dirty="0">
              <a:solidFill>
                <a:srgbClr val="2F5113"/>
              </a:solidFill>
              <a:effectLst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214282" y="1643050"/>
            <a:ext cx="4071966" cy="4643470"/>
          </a:xfrm>
        </p:spPr>
        <p:txBody>
          <a:bodyPr>
            <a:normAutofit fontScale="62500" lnSpcReduction="20000"/>
          </a:bodyPr>
          <a:lstStyle/>
          <a:p>
            <a:r>
              <a:rPr lang="ru-RU" sz="29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2900" b="1" dirty="0" smtClean="0">
                <a:solidFill>
                  <a:schemeClr val="tx2">
                    <a:lumMod val="25000"/>
                  </a:schemeClr>
                </a:solidFill>
              </a:rPr>
              <a:t>1) не кушайте наспех, не ужинайте слишком поздно, тщательно пережевывайте пищу;</a:t>
            </a:r>
          </a:p>
          <a:p>
            <a:r>
              <a:rPr lang="ru-RU" sz="2900" b="1" dirty="0" smtClean="0">
                <a:solidFill>
                  <a:schemeClr val="tx2">
                    <a:lumMod val="25000"/>
                  </a:schemeClr>
                </a:solidFill>
              </a:rPr>
              <a:t>2) на обед тратьте не меньше получаса;</a:t>
            </a:r>
          </a:p>
          <a:p>
            <a:r>
              <a:rPr lang="ru-RU" sz="2900" b="1" dirty="0" smtClean="0">
                <a:solidFill>
                  <a:schemeClr val="tx2">
                    <a:lumMod val="25000"/>
                  </a:schemeClr>
                </a:solidFill>
              </a:rPr>
              <a:t>3)не перенасыщайте себя жирной, белковой, высококалорийной пищей;</a:t>
            </a:r>
          </a:p>
          <a:p>
            <a:r>
              <a:rPr lang="ru-RU" sz="2900" b="1" dirty="0" smtClean="0">
                <a:solidFill>
                  <a:schemeClr val="tx2">
                    <a:lumMod val="25000"/>
                  </a:schemeClr>
                </a:solidFill>
              </a:rPr>
              <a:t>4) отдавайте предпочтение  овощам и фруктам;</a:t>
            </a:r>
          </a:p>
          <a:p>
            <a:r>
              <a:rPr lang="ru-RU" sz="2900" b="1" dirty="0" smtClean="0">
                <a:solidFill>
                  <a:schemeClr val="tx2">
                    <a:lumMod val="25000"/>
                  </a:schemeClr>
                </a:solidFill>
              </a:rPr>
              <a:t>5) включайте в рацион молочные продукты и не более пяти яиц в неделю;</a:t>
            </a:r>
          </a:p>
          <a:p>
            <a:r>
              <a:rPr lang="ru-RU" sz="2900" b="1" dirty="0" smtClean="0">
                <a:solidFill>
                  <a:schemeClr val="tx2">
                    <a:lumMod val="25000"/>
                  </a:schemeClr>
                </a:solidFill>
              </a:rPr>
              <a:t>6) не кушайте много сладкого – это приводит к ожирению;</a:t>
            </a:r>
          </a:p>
          <a:p>
            <a:r>
              <a:rPr lang="ru-RU" sz="2900" b="1" dirty="0" smtClean="0">
                <a:solidFill>
                  <a:schemeClr val="tx2">
                    <a:lumMod val="25000"/>
                  </a:schemeClr>
                </a:solidFill>
              </a:rPr>
              <a:t>7)  Не принимайте алкоголь, не курите, занимайтесь активными видами спорта.</a:t>
            </a:r>
          </a:p>
          <a:p>
            <a:pPr marL="342900" indent="-342900">
              <a:buAutoNum type="arabicParenR" startAt="6"/>
            </a:pPr>
            <a:endParaRPr lang="ru-RU" sz="2000" dirty="0" smtClean="0"/>
          </a:p>
          <a:p>
            <a:pPr marL="342900" indent="-342900" algn="ctr">
              <a:buAutoNum type="arabicParenR" startAt="5"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429124" y="273050"/>
            <a:ext cx="4257676" cy="62277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smtClean="0">
                <a:solidFill>
                  <a:srgbClr val="2F5113"/>
                </a:solidFill>
              </a:rPr>
              <a:t>       Первая </a:t>
            </a:r>
            <a:r>
              <a:rPr lang="ru-RU" sz="2000" b="1" dirty="0" smtClean="0">
                <a:solidFill>
                  <a:srgbClr val="2F5113"/>
                </a:solidFill>
              </a:rPr>
              <a:t>помощь при передозировке инсулина.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</a:rPr>
              <a:t>      Избыток инсулина в организме вызывает очень резкое снижение  количества сахара в крови, сопровождающееся  головокружением, слабостью, чувством голода, потерей сознания и судорогами. Это состояние может возникнуть у больных сахарным диабетом после введения инсулина, сделанного натощак.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tx2">
                    <a:lumMod val="25000"/>
                  </a:schemeClr>
                </a:solidFill>
              </a:rPr>
              <a:t>Необходимо: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</a:rPr>
              <a:t> ввести в кровь глюкозу;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</a:rPr>
              <a:t>принять  внутрь сахар или любые сладости.</a:t>
            </a:r>
          </a:p>
          <a:p>
            <a:endParaRPr lang="ru-RU" sz="2000" b="1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2F5113"/>
                </a:solidFill>
                <a:effectLst/>
              </a:rPr>
              <a:t>Адреналин – гормон активных действий</a:t>
            </a:r>
            <a:endParaRPr lang="ru-RU" dirty="0">
              <a:solidFill>
                <a:srgbClr val="2F5113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00174"/>
            <a:ext cx="3571868" cy="4929222"/>
          </a:xfrm>
        </p:spPr>
        <p:txBody>
          <a:bodyPr>
            <a:normAutofit fontScale="92500"/>
          </a:bodyPr>
          <a:lstStyle/>
          <a:p>
            <a:pPr lvl="0"/>
            <a:r>
              <a:rPr lang="ru-RU" sz="2400" b="1" dirty="0" smtClean="0">
                <a:solidFill>
                  <a:schemeClr val="tx2">
                    <a:lumMod val="25000"/>
                  </a:schemeClr>
                </a:solidFill>
              </a:rPr>
              <a:t>Я хочу знать</a:t>
            </a:r>
          </a:p>
          <a:p>
            <a:pPr lvl="0"/>
            <a:r>
              <a:rPr lang="ru-RU" sz="2400" b="1" dirty="0" smtClean="0">
                <a:solidFill>
                  <a:schemeClr val="tx2">
                    <a:lumMod val="25000"/>
                  </a:schemeClr>
                </a:solidFill>
              </a:rPr>
              <a:t>Я об этом уже знаю</a:t>
            </a:r>
          </a:p>
          <a:p>
            <a:pPr lvl="0"/>
            <a:r>
              <a:rPr lang="ru-RU" sz="2400" b="1" dirty="0" smtClean="0">
                <a:solidFill>
                  <a:schemeClr val="tx2">
                    <a:lumMod val="25000"/>
                  </a:schemeClr>
                </a:solidFill>
              </a:rPr>
              <a:t>Надо сделать</a:t>
            </a:r>
          </a:p>
          <a:p>
            <a:pPr lvl="0"/>
            <a:r>
              <a:rPr lang="ru-RU" sz="2400" b="1" dirty="0" smtClean="0">
                <a:solidFill>
                  <a:schemeClr val="tx2">
                    <a:lumMod val="25000"/>
                  </a:schemeClr>
                </a:solidFill>
              </a:rPr>
              <a:t>План моих действий</a:t>
            </a:r>
          </a:p>
          <a:p>
            <a:pPr lvl="0"/>
            <a:r>
              <a:rPr lang="ru-RU" sz="2400" b="1" dirty="0" smtClean="0">
                <a:solidFill>
                  <a:schemeClr val="tx2">
                    <a:lumMod val="25000"/>
                  </a:schemeClr>
                </a:solidFill>
              </a:rPr>
              <a:t>Результаты</a:t>
            </a:r>
          </a:p>
          <a:p>
            <a:pPr lvl="0"/>
            <a:r>
              <a:rPr lang="ru-RU" sz="2400" b="1" dirty="0" smtClean="0">
                <a:solidFill>
                  <a:schemeClr val="tx2">
                    <a:lumMod val="25000"/>
                  </a:schemeClr>
                </a:solidFill>
              </a:rPr>
              <a:t>Анализирую результаты</a:t>
            </a:r>
          </a:p>
          <a:p>
            <a:pPr lvl="0"/>
            <a:r>
              <a:rPr lang="ru-RU" sz="2400" b="1" dirty="0" smtClean="0">
                <a:solidFill>
                  <a:schemeClr val="tx2">
                    <a:lumMod val="25000"/>
                  </a:schemeClr>
                </a:solidFill>
              </a:rPr>
              <a:t>В связи с этим у меня возник вопрос: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В надпочечниках вырабатывается один гормон?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8992" y="1357298"/>
            <a:ext cx="5500726" cy="507209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2">
                    <a:lumMod val="25000"/>
                  </a:schemeClr>
                </a:solidFill>
              </a:rPr>
              <a:t>Что это за гормон активных действий? Полезен ли он? Какими железами вырабатывается?</a:t>
            </a:r>
          </a:p>
          <a:p>
            <a:r>
              <a:rPr lang="ru-RU" sz="1800" b="1" i="1" dirty="0" smtClean="0">
                <a:solidFill>
                  <a:schemeClr val="tx2">
                    <a:lumMod val="25000"/>
                  </a:schemeClr>
                </a:solidFill>
              </a:rPr>
              <a:t>Я знаю</a:t>
            </a:r>
            <a:r>
              <a:rPr lang="ru-RU" sz="1800" b="1" dirty="0" smtClean="0">
                <a:solidFill>
                  <a:schemeClr val="tx2">
                    <a:lumMod val="25000"/>
                  </a:schemeClr>
                </a:solidFill>
              </a:rPr>
              <a:t>, что гормоны вырабатываются железами внутренней секреции. Гуморальная регуляция - это химическая регуляция</a:t>
            </a:r>
          </a:p>
          <a:p>
            <a:r>
              <a:rPr lang="ru-RU" sz="1800" b="1" i="1" dirty="0" smtClean="0">
                <a:solidFill>
                  <a:schemeClr val="tx2">
                    <a:lumMod val="25000"/>
                  </a:schemeClr>
                </a:solidFill>
              </a:rPr>
              <a:t>Составил </a:t>
            </a:r>
            <a:r>
              <a:rPr lang="ru-RU" sz="1800" b="1" dirty="0" smtClean="0">
                <a:solidFill>
                  <a:schemeClr val="tx2">
                    <a:lumMod val="25000"/>
                  </a:schemeClr>
                </a:solidFill>
              </a:rPr>
              <a:t>план самообразования на каждый день.</a:t>
            </a:r>
          </a:p>
          <a:p>
            <a:r>
              <a:rPr lang="ru-RU" sz="1800" b="1" i="1" dirty="0" smtClean="0">
                <a:solidFill>
                  <a:schemeClr val="tx2">
                    <a:lumMod val="25000"/>
                  </a:schemeClr>
                </a:solidFill>
              </a:rPr>
              <a:t>Нашел  </a:t>
            </a:r>
            <a:r>
              <a:rPr lang="ru-RU" sz="1800" b="1" dirty="0" smtClean="0">
                <a:solidFill>
                  <a:schemeClr val="tx2">
                    <a:lumMod val="25000"/>
                  </a:schemeClr>
                </a:solidFill>
              </a:rPr>
              <a:t>информацию в научной медицинской литературе,  в пособиях по биологии для учащихся, на интернет сайте.</a:t>
            </a:r>
          </a:p>
          <a:p>
            <a:r>
              <a:rPr lang="ru-RU" sz="1800" b="1" i="1" dirty="0" smtClean="0">
                <a:solidFill>
                  <a:schemeClr val="tx2">
                    <a:lumMod val="25000"/>
                  </a:schemeClr>
                </a:solidFill>
              </a:rPr>
              <a:t>Результаты:</a:t>
            </a:r>
            <a:r>
              <a:rPr lang="ru-RU" sz="1800" b="1" dirty="0" smtClean="0">
                <a:solidFill>
                  <a:schemeClr val="tx2">
                    <a:lumMod val="25000"/>
                  </a:schemeClr>
                </a:solidFill>
              </a:rPr>
              <a:t> это гормон адреналин его выделяют  в кровь надпочечники. В моей жизни были ситуации, когда приходилось проявлять фантастическую выносливость. Например, не раз перемахивать через забор, убегать от разъяренного пса. Все это возможно благодаря адреналину.</a:t>
            </a:r>
            <a:endParaRPr lang="ru-RU" sz="1800" b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2F5113"/>
                </a:solidFill>
                <a:effectLst/>
              </a:rPr>
              <a:t>Маленькие по массе надпочечники образуют 28 гормонов. Они регулируют обмен углеводов, жиров, влияют на содержание в организме </a:t>
            </a:r>
            <a:r>
              <a:rPr lang="en-US" sz="2400" dirty="0" smtClean="0">
                <a:solidFill>
                  <a:srgbClr val="2F5113"/>
                </a:solidFill>
                <a:effectLst/>
              </a:rPr>
              <a:t>Na</a:t>
            </a:r>
            <a:r>
              <a:rPr lang="ru-RU" sz="2400" dirty="0" smtClean="0">
                <a:solidFill>
                  <a:srgbClr val="2F5113"/>
                </a:solidFill>
                <a:effectLst/>
              </a:rPr>
              <a:t>, К, стимулируют деятельность </a:t>
            </a:r>
            <a:r>
              <a:rPr lang="ru-RU" sz="2400" dirty="0" err="1" smtClean="0">
                <a:solidFill>
                  <a:srgbClr val="2F5113"/>
                </a:solidFill>
                <a:effectLst/>
              </a:rPr>
              <a:t>сердечно-сосудистой</a:t>
            </a:r>
            <a:r>
              <a:rPr lang="ru-RU" sz="2400" dirty="0" smtClean="0">
                <a:solidFill>
                  <a:srgbClr val="2F5113"/>
                </a:solidFill>
                <a:effectLst/>
              </a:rPr>
              <a:t> системы </a:t>
            </a:r>
            <a:endParaRPr lang="ru-RU" sz="2400" dirty="0">
              <a:solidFill>
                <a:srgbClr val="2F5113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2071678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Адреналин  в экстремальных ситуациях  вырабатывается в больших количествах. Сердце учащенно бьется, кровеносные сосуды сужаются. В считанные секунды он мобилизует все силы. С таким допингом нестрашны повседневные трудности и стрессы. 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2000240"/>
            <a:ext cx="4038600" cy="4668839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Надпочечники вырабатывают гормон кортизол, который снимает воспаление и боль. Он в экстремальных ситуациях поставляет мышцам дополнительную энергию. При недостатке кортизола нарушается работа надпочечников, что приводит к бронзовой болезни.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2F5113"/>
                </a:solidFill>
                <a:effectLst/>
              </a:rPr>
              <a:t>От гормонов зависит здоровье, настроение, красота. Они вырабатываются железами внутренней секреции, и при сохранении их равновесия организм работает четко и слажено. Поддерживают это равновесие два механизма: нервная и гуморальная регуляция.</a:t>
            </a:r>
            <a:endParaRPr lang="ru-RU" i="1" dirty="0">
              <a:solidFill>
                <a:srgbClr val="2F5113"/>
              </a:solidFill>
              <a:effectLst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7780" cmpd="sng">
                  <a:solidFill>
                    <a:schemeClr val="tx2">
                      <a:lumMod val="2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Нервная регуляция – это регуляция жизнедеятельности организма с помощью ЦНС</a:t>
            </a:r>
            <a:endParaRPr lang="ru-RU" dirty="0">
              <a:ln w="17780" cmpd="sng">
                <a:solidFill>
                  <a:schemeClr val="tx2">
                    <a:lumMod val="25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85926"/>
            <a:ext cx="4043362" cy="462598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Центр регуляции находится в гипоталамусе. Гипоталамус – особый отдел промежуточного мозга. Он вырабатывает специальный гормон вазопрессин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, весит  около 5 грамм.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Гипоталамус и гипофиз в своей деятельности тесно между собой связаны, образуя единую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гипоталамо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– гипофизарную систему. Она обеспечивает постоянство состава крови и необходимый уровень обмена веществ.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85992"/>
            <a:ext cx="442915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8229600" cy="3357586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7030A0"/>
                </a:solidFill>
                <a:effectLst/>
              </a:rPr>
              <a:t>Большое спасибо всем участникам проекта за подготовку и проведение урока.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/>
            </a:r>
            <a:br>
              <a:rPr lang="ru-RU" sz="4400" dirty="0" smtClean="0">
                <a:solidFill>
                  <a:schemeClr val="accent2">
                    <a:lumMod val="75000"/>
                  </a:schemeClr>
                </a:solidFill>
                <a:effectLst/>
              </a:rPr>
            </a:br>
            <a:endParaRPr lang="ru-RU" dirty="0">
              <a:solidFill>
                <a:srgbClr val="7030A0"/>
              </a:solidFill>
              <a:effectLst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57224" y="4071942"/>
            <a:ext cx="7358114" cy="235745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Презентация к уроку  биологии в формате технологии проектного обучения. 8 класс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Колягина  Галина Борисовна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учитель биологии МОУ «Лицей № 47»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Новокузнецк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8229600" cy="1828800"/>
          </a:xfrm>
          <a:ln>
            <a:solidFill>
              <a:schemeClr val="accent1">
                <a:lumMod val="50000"/>
              </a:schemeClr>
            </a:solidFill>
          </a:ln>
          <a:effectLst>
            <a:outerShdw blurRad="1003300" dist="50800" sx="1000" sy="1000" algn="ctr" rotWithShape="0">
              <a:srgbClr val="000000"/>
            </a:outerShdw>
            <a:softEdge rad="1270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lIns="45720" tIns="0" rIns="45720" bIns="0" anchor="b">
            <a:normAutofit fontScale="9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4300" dirty="0" smtClean="0">
                <a:solidFill>
                  <a:srgbClr val="2F5113"/>
                </a:solidFill>
                <a:effectLst/>
              </a:rPr>
              <a:t>Гипофиз – важнейшая железа в системе внутренней секреции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2500306"/>
            <a:ext cx="4357718" cy="4000528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Гипофиз – это железка массой 0,5 – 0,65 г, имеющая форму фасоли, располагается в костном углублении основания черепа, называемый турецким седлом.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500306"/>
            <a:ext cx="378621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2F5113"/>
                </a:solidFill>
                <a:effectLst/>
              </a:rPr>
              <a:t>Действие гормонов гипофиза на организм</a:t>
            </a:r>
            <a:endParaRPr lang="ru-RU" dirty="0">
              <a:solidFill>
                <a:srgbClr val="2F5113"/>
              </a:solidFill>
              <a:effectLst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500034" y="1214422"/>
          <a:ext cx="3357586" cy="6143644"/>
        </p:xfrm>
        <a:graphic>
          <a:graphicData uri="http://schemas.openxmlformats.org/drawingml/2006/table">
            <a:tbl>
              <a:tblPr/>
              <a:tblGrid>
                <a:gridCol w="3357586"/>
              </a:tblGrid>
              <a:tr h="6143644">
                <a:tc>
                  <a:txBody>
                    <a:bodyPr/>
                    <a:lstStyle/>
                    <a:p>
                      <a:pPr marL="889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Times New Roman"/>
                      </a:endParaRPr>
                    </a:p>
                    <a:p>
                      <a:pPr marL="889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2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Стимулирует </a:t>
                      </a:r>
                      <a:r>
                        <a:rPr lang="ru-RU" sz="1800" b="1" spc="-2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надпочечник;</a:t>
                      </a:r>
                      <a:endParaRPr lang="ru-RU" sz="1800" b="1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Arial"/>
                        <a:ea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5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Заставляет </a:t>
                      </a:r>
                      <a:r>
                        <a:rPr lang="ru-RU" sz="1800" b="1" spc="-1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щитовидную железу вырабатывать свой </a:t>
                      </a:r>
                      <a:endParaRPr lang="ru-RU" sz="1800" b="1" spc="-15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5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гормон;</a:t>
                      </a:r>
                      <a:endParaRPr lang="ru-RU" sz="1800" b="1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/>
                        <a:ea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Контролирует рост  </a:t>
                      </a:r>
                      <a:r>
                        <a:rPr lang="ru-RU" sz="1800" b="1" spc="-15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тела;</a:t>
                      </a:r>
                      <a:endParaRPr lang="ru-RU" sz="1800" b="1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/>
                        <a:ea typeface="Times New Roman"/>
                      </a:endParaRPr>
                    </a:p>
                    <a:p>
                      <a:pPr marL="889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Контролирует </a:t>
                      </a:r>
                      <a:r>
                        <a:rPr lang="ru-RU" sz="1800" b="1" spc="-2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водный</a:t>
                      </a:r>
                      <a:r>
                        <a:rPr lang="ru-RU" sz="1800" b="1" spc="-2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800" b="1" spc="-25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баланс;</a:t>
                      </a:r>
                      <a:endParaRPr lang="ru-RU" sz="1800" b="1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/>
                        <a:ea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2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Контролирует </a:t>
                      </a:r>
                      <a:r>
                        <a:rPr lang="ru-RU" sz="1800" b="1" spc="-3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выделение </a:t>
                      </a:r>
                      <a:r>
                        <a:rPr lang="ru-RU" sz="1800" b="1" spc="-3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половых </a:t>
                      </a:r>
                      <a:r>
                        <a:rPr lang="ru-RU" sz="1800" b="1" spc="-1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гормонов;</a:t>
                      </a:r>
                      <a:endParaRPr lang="ru-RU" sz="1800" b="1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/>
                        <a:ea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Контролирует </a:t>
                      </a:r>
                      <a:r>
                        <a:rPr lang="ru-RU" sz="1800" b="1" spc="-2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начало</a:t>
                      </a:r>
                      <a:r>
                        <a:rPr lang="ru-RU" sz="1800" b="1" spc="-2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800" b="1" spc="-2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родовой </a:t>
                      </a:r>
                      <a:r>
                        <a:rPr lang="ru-RU" sz="1800" b="1" spc="-2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деятельности.</a:t>
                      </a:r>
                      <a:endParaRPr lang="ru-RU" sz="1800" b="1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4130" marR="24130" marT="36830" marB="368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500174"/>
            <a:ext cx="421484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2F5113"/>
                </a:solidFill>
                <a:effectLst/>
              </a:rPr>
              <a:t>Гормон роста</a:t>
            </a:r>
            <a:endParaRPr lang="ru-RU" dirty="0">
              <a:solidFill>
                <a:srgbClr val="2F5113"/>
              </a:solidFill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0430" y="1428736"/>
            <a:ext cx="5138774" cy="476886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2900" b="1" dirty="0" smtClean="0">
                <a:solidFill>
                  <a:schemeClr val="tx2">
                    <a:lumMod val="25000"/>
                  </a:schemeClr>
                </a:solidFill>
              </a:rPr>
              <a:t>Гипофиз вырабатывает до 25 гормонов. Гормоны регулируют процесс роста, водный обмен, повышают кровяное давление, действуют на другие железы внутренней секреции: щитовидную, поджелудочную, надпочечники, половые. Избыточное выделение гипофизом гормона в кровь – усиливает рост человека, при недостатке – рост замедляется. Такое нарушение нормальной функции желез внутренней секреции приводит к гигантизму или карликовому росту.   </a:t>
            </a:r>
            <a:endParaRPr lang="ru-RU" sz="2900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292895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2F5113"/>
                </a:solidFill>
                <a:effectLst/>
              </a:rPr>
              <a:t>Щитовидная железа и ее гормоны</a:t>
            </a:r>
            <a:endParaRPr lang="ru-RU" dirty="0">
              <a:solidFill>
                <a:srgbClr val="2F5113"/>
              </a:solidFill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14744" y="1600200"/>
            <a:ext cx="4972055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     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Щитовидная железа состоит из двух долей, соединенных узким перешейком. Это самая крупная железа внутренней секреции. Она вырабатывает гормоны тироксин, </a:t>
            </a:r>
            <a:r>
              <a:rPr lang="ru-RU" b="1" dirty="0" err="1" smtClean="0">
                <a:solidFill>
                  <a:schemeClr val="tx2">
                    <a:lumMod val="25000"/>
                  </a:schemeClr>
                </a:solidFill>
              </a:rPr>
              <a:t>трийодтиронин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2">
                    <a:lumMod val="25000"/>
                  </a:schemeClr>
                </a:solidFill>
              </a:rPr>
              <a:t>кальцитонин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. Самым главным из низ является тироксин. Он влияет на обмен веществ, работу мышц,  ЦНС и другие системы. Любые отклонения в работе этой железы неизбежно приводят к нарушению равновесия во всем организме. 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2928957" cy="44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2F5113"/>
                </a:solidFill>
                <a:effectLst/>
              </a:rPr>
              <a:t>Основная причина, вызывающая сбои в работе щитовидной железы, - это недостаток йода в пище и воде</a:t>
            </a:r>
            <a:endParaRPr lang="ru-RU" sz="2800" dirty="0">
              <a:solidFill>
                <a:srgbClr val="2F5113"/>
              </a:solidFill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643050"/>
            <a:ext cx="4038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     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Из-за избыточной секреции тироксина щитовидная железа увеличивается в объеме и приобретает вид опухоли в передней части шеи. Больные базедовой болезнью сильно худеют, раздражительны, вспыльчивы. У них неестественно выпучены глаза, поэтому в жизни могут быть превращения из человека в ведьму, описанных в сказках. 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1643050"/>
            <a:ext cx="264320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214818"/>
            <a:ext cx="278608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2F5113"/>
                </a:solidFill>
                <a:effectLst/>
              </a:rPr>
              <a:t>При недостаточности выработки гормонов щитовидной железы возникают болезни: </a:t>
            </a:r>
            <a:endParaRPr lang="ru-RU" dirty="0">
              <a:solidFill>
                <a:srgbClr val="2F5113"/>
              </a:solidFill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857364"/>
            <a:ext cx="4038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     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У взрослых людей развивается болезнь, называемая микседемой. У таких больных снижается обмен веществ, падает температура, волосы становятся редкими, а кожа сухой, желтоватой. У плода или новорожденного ребенка развивается кретинизм.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027" name="Picture 3" descr="C:\Documents and Settings\Admin\Рабочий стол\КРЕТИНИЗМ\debi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85926"/>
            <a:ext cx="2286016" cy="2857520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КРЕТИНИЗМ\reb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786190"/>
            <a:ext cx="2428893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929618" cy="142876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2F5113"/>
                </a:solidFill>
              </a:rPr>
              <a:t/>
            </a:r>
            <a:br>
              <a:rPr lang="ru-RU" sz="2800" dirty="0" smtClean="0">
                <a:solidFill>
                  <a:srgbClr val="2F5113"/>
                </a:solidFill>
              </a:rPr>
            </a:br>
            <a:r>
              <a:rPr lang="ru-RU" sz="2800" dirty="0" smtClean="0">
                <a:solidFill>
                  <a:srgbClr val="2F5113"/>
                </a:solidFill>
                <a:effectLst/>
              </a:rPr>
              <a:t>Сравнительная  характеристика</a:t>
            </a:r>
            <a:br>
              <a:rPr lang="ru-RU" sz="2800" dirty="0" smtClean="0">
                <a:solidFill>
                  <a:srgbClr val="2F5113"/>
                </a:solidFill>
                <a:effectLst/>
              </a:rPr>
            </a:br>
            <a:r>
              <a:rPr lang="ru-RU" sz="2800" dirty="0" smtClean="0">
                <a:solidFill>
                  <a:srgbClr val="2F5113"/>
                </a:solidFill>
                <a:effectLst/>
              </a:rPr>
              <a:t>эндокринных заболеваний </a:t>
            </a:r>
            <a:br>
              <a:rPr lang="ru-RU" sz="2800" dirty="0" smtClean="0">
                <a:solidFill>
                  <a:srgbClr val="2F5113"/>
                </a:solidFill>
                <a:effectLst/>
              </a:rPr>
            </a:br>
            <a:r>
              <a:rPr lang="ru-RU" sz="2800" dirty="0" smtClean="0">
                <a:solidFill>
                  <a:srgbClr val="2F5113"/>
                </a:solidFill>
                <a:effectLst/>
              </a:rPr>
              <a:t>МОУ «Лицей № 47»</a:t>
            </a:r>
            <a:r>
              <a:rPr lang="ru-RU" sz="3200" dirty="0" smtClean="0">
                <a:solidFill>
                  <a:srgbClr val="2F5113"/>
                </a:solidFill>
              </a:rPr>
              <a:t/>
            </a:r>
            <a:br>
              <a:rPr lang="ru-RU" sz="3200" dirty="0" smtClean="0">
                <a:solidFill>
                  <a:srgbClr val="2F5113"/>
                </a:solidFill>
              </a:rPr>
            </a:br>
            <a:endParaRPr lang="ru-RU" sz="3200" dirty="0">
              <a:solidFill>
                <a:srgbClr val="2F5113"/>
              </a:solidFill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714488"/>
            <a:ext cx="235745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14348" y="5214950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Общее количество учащихся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4546" y="5000636"/>
            <a:ext cx="15001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Учащиеся, у которых нарушена щитовидная  железа (2009 г.)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8" y="4429132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</a:rPr>
              <a:t>50</a:t>
            </a:r>
            <a:endParaRPr lang="ru-RU" sz="14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0100" y="4929198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</a:rPr>
              <a:t>0</a:t>
            </a:r>
            <a:endParaRPr lang="ru-RU" sz="14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10" y="1714488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</a:rPr>
              <a:t>400</a:t>
            </a:r>
            <a:endParaRPr lang="ru-RU" sz="14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910" y="2857496"/>
            <a:ext cx="50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</a:rPr>
              <a:t>250</a:t>
            </a:r>
            <a:endParaRPr lang="ru-RU" sz="1400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lum bright="-12000" contrast="78000"/>
          </a:blip>
          <a:srcRect/>
          <a:stretch>
            <a:fillRect/>
          </a:stretch>
        </p:blipFill>
        <p:spPr bwMode="auto">
          <a:xfrm>
            <a:off x="4500562" y="1714488"/>
            <a:ext cx="4357718" cy="321471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6000760" y="5072074"/>
          <a:ext cx="1071570" cy="285750"/>
        </p:xfrm>
        <a:graphic>
          <a:graphicData uri="http://schemas.openxmlformats.org/drawingml/2006/table">
            <a:tbl>
              <a:tblPr/>
              <a:tblGrid>
                <a:gridCol w="1071570"/>
              </a:tblGrid>
              <a:tr h="2857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spc="-3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</a:rPr>
                        <a:t>2001-2002</a:t>
                      </a:r>
                      <a:r>
                        <a:rPr lang="ru-RU" sz="1200" b="1" spc="-3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1200" b="1" spc="-3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</a:rPr>
                        <a:t>.</a:t>
                      </a:r>
                      <a:endParaRPr lang="ru-RU" sz="1000" b="1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4130" marR="24130" marT="36830" marB="368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715272" y="5072074"/>
            <a:ext cx="114300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2008 -2009г.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4786314" y="5500702"/>
          <a:ext cx="4048125" cy="530860"/>
        </p:xfrm>
        <a:graphic>
          <a:graphicData uri="http://schemas.openxmlformats.org/drawingml/2006/table">
            <a:tbl>
              <a:tblPr/>
              <a:tblGrid>
                <a:gridCol w="4048125"/>
              </a:tblGrid>
              <a:tr h="452438">
                <a:tc>
                  <a:txBody>
                    <a:bodyPr/>
                    <a:lstStyle/>
                    <a:p>
                      <a:pPr algn="l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Сравнительная</a:t>
                      </a:r>
                      <a:r>
                        <a:rPr lang="ru-RU" sz="1400" b="1" spc="-1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400" b="1" spc="-15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диаграмма</a:t>
                      </a:r>
                      <a:r>
                        <a:rPr lang="ru-RU" sz="1400" b="1" spc="-15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400" b="1" spc="-1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</a:rPr>
                        <a:t>эндокринных заболеваний МОУ “Лицей №47” </a:t>
                      </a:r>
                      <a:r>
                        <a:rPr lang="ru-RU" sz="1400" b="1" spc="-1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за </a:t>
                      </a:r>
                      <a:r>
                        <a:rPr lang="ru-RU" sz="1400" b="1" spc="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</a:rPr>
                        <a:t>2001-2002</a:t>
                      </a:r>
                      <a:r>
                        <a:rPr lang="ru-RU" sz="1400" b="1" spc="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1400" b="1" spc="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</a:rPr>
                        <a:t>. </a:t>
                      </a:r>
                      <a:r>
                        <a:rPr lang="ru-RU" sz="1400" b="1" spc="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400" b="1" spc="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</a:rPr>
                        <a:t> 2008-2009</a:t>
                      </a:r>
                      <a:r>
                        <a:rPr lang="ru-RU" sz="1400" b="1" spc="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1400" b="1" spc="5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</a:rPr>
                        <a:t>.</a:t>
                      </a:r>
                      <a:endParaRPr lang="ru-RU" sz="1400" b="1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4130" marR="24130" marT="36830" marB="368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007DE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644</TotalTime>
  <Words>1316</Words>
  <Application>Microsoft Office PowerPoint</Application>
  <PresentationFormat>Экран (4:3)</PresentationFormat>
  <Paragraphs>113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Роль гормонов в обменных процессах. Нервно – гуморальная регуляция.</vt:lpstr>
      <vt:lpstr>Нервная регуляция – это регуляция жизнедеятельности организма с помощью ЦНС</vt:lpstr>
      <vt:lpstr>Гипофиз – важнейшая железа в системе внутренней секреции</vt:lpstr>
      <vt:lpstr>Действие гормонов гипофиза на организм</vt:lpstr>
      <vt:lpstr>Гормон роста</vt:lpstr>
      <vt:lpstr>Щитовидная железа и ее гормоны</vt:lpstr>
      <vt:lpstr>Основная причина, вызывающая сбои в работе щитовидной железы, - это недостаток йода в пище и воде</vt:lpstr>
      <vt:lpstr>При недостаточности выработки гормонов щитовидной железы возникают болезни: </vt:lpstr>
      <vt:lpstr> Сравнительная  характеристика эндокринных заболеваний  МОУ «Лицей № 47» </vt:lpstr>
      <vt:lpstr>Результаты исследования: за 7 лет количество больных с нарушением функции щитовидной железы увеличилось на 20 %.  высокий уровень роста  отмечается у старшеклассников. Выводы:  45% обучающихся имеют нарушения функции щитовидной железы.</vt:lpstr>
      <vt:lpstr>Проведение и анализ социологического опроса обучающихся 5- 11 классов</vt:lpstr>
      <vt:lpstr>Причины заболеваемости:</vt:lpstr>
      <vt:lpstr>Рекомендации по профилактике нарушений функций щитовидной железы:</vt:lpstr>
      <vt:lpstr>Инсулин – гормон поджелудочной железы</vt:lpstr>
      <vt:lpstr>Образ жизни людей страдающих сахарным диабетом</vt:lpstr>
      <vt:lpstr>Меры профилактики:  Кто жаден до еды, тот дойдет до беды.</vt:lpstr>
      <vt:lpstr>Адреналин – гормон активных действий</vt:lpstr>
      <vt:lpstr>Маленькие по массе надпочечники образуют 28 гормонов. Они регулируют обмен углеводов, жиров, влияют на содержание в организме Na, К, стимулируют деятельность сердечно-сосудистой системы </vt:lpstr>
      <vt:lpstr>От гормонов зависит здоровье, настроение, красота. Они вырабатываются железами внутренней секреции, и при сохранении их равновесия организм работает четко и слажено. Поддерживают это равновесие два механизма: нервная и гуморальная регуляция.</vt:lpstr>
      <vt:lpstr>Большое спасибо всем участникам проекта за подготовку и проведение урока.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Гипофиз – важнейшая железа в системе внутренней секреции</dc:title>
  <dc:creator>Admin</dc:creator>
  <cp:lastModifiedBy>Admin</cp:lastModifiedBy>
  <cp:revision>79</cp:revision>
  <dcterms:created xsi:type="dcterms:W3CDTF">2010-01-08T21:08:25Z</dcterms:created>
  <dcterms:modified xsi:type="dcterms:W3CDTF">2010-01-10T20:40:54Z</dcterms:modified>
</cp:coreProperties>
</file>