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image1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 l="53334" t="3320" b="1697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5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noFill/>
          <a:ln w="76200">
            <a:solidFill>
              <a:srgbClr val="FF0000"/>
            </a:solidFill>
          </a:ln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dirty="0" smtClean="0">
                <a:latin typeface="Arial" charset="0"/>
              </a:rPr>
              <a:t> </a:t>
            </a:r>
          </a:p>
        </p:txBody>
      </p:sp>
      <p:sp>
        <p:nvSpPr>
          <p:cNvPr id="5124" name="WordArt 6" descr="Джинсовая ткань"/>
          <p:cNvSpPr>
            <a:spLocks noChangeArrowheads="1" noChangeShapeType="1" noTextEdit="1"/>
          </p:cNvSpPr>
          <p:nvPr/>
        </p:nvSpPr>
        <p:spPr bwMode="auto">
          <a:xfrm>
            <a:off x="323850" y="836613"/>
            <a:ext cx="8424863" cy="4464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 spc="400" dirty="0"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Дорога </a:t>
            </a:r>
          </a:p>
          <a:p>
            <a:pPr algn="ctr"/>
            <a:r>
              <a:rPr lang="ru-RU" sz="2000" b="1" kern="10" spc="400" dirty="0"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к доброте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179388" y="188913"/>
            <a:ext cx="8569325" cy="6048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 spc="400">
                <a:ln w="9525">
                  <a:pattFill prst="narHorz">
                    <a:fgClr>
                      <a:srgbClr val="FF66FF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Y</a:t>
            </a:r>
          </a:p>
          <a:p>
            <a:pPr algn="ctr"/>
            <a:r>
              <a:rPr lang="ru-RU" sz="2000" b="1" kern="10" spc="400">
                <a:ln w="9525">
                  <a:pattFill prst="narHorz">
                    <a:fgClr>
                      <a:srgbClr val="FF66FF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Нерешенная проблема</a:t>
            </a:r>
          </a:p>
          <a:p>
            <a:pPr algn="ctr"/>
            <a:r>
              <a:rPr lang="ru-RU" sz="2000" b="1" kern="10" spc="400">
                <a:ln w="9525">
                  <a:pattFill prst="narHorz">
                    <a:fgClr>
                      <a:srgbClr val="FF66FF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 (составление портретов </a:t>
            </a:r>
          </a:p>
          <a:p>
            <a:pPr algn="ctr"/>
            <a:r>
              <a:rPr lang="ru-RU" sz="2000" b="1" kern="10" spc="400">
                <a:ln w="9525">
                  <a:pattFill prst="narHorz">
                    <a:fgClr>
                      <a:srgbClr val="FF66FF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"Доброго " и "Злого" </a:t>
            </a:r>
          </a:p>
          <a:p>
            <a:pPr algn="ctr"/>
            <a:r>
              <a:rPr lang="ru-RU" sz="2000" b="1" kern="10" spc="400">
                <a:ln w="9525">
                  <a:pattFill prst="narHorz">
                    <a:fgClr>
                      <a:srgbClr val="FF66FF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человека)</a:t>
            </a:r>
          </a:p>
        </p:txBody>
      </p:sp>
      <p:sp>
        <p:nvSpPr>
          <p:cNvPr id="14339" name="Rectangle 5"/>
          <p:cNvSpPr>
            <a:spLocks noGrp="1"/>
          </p:cNvSpPr>
          <p:nvPr>
            <p:ph idx="1"/>
          </p:nvPr>
        </p:nvSpPr>
        <p:spPr>
          <a:xfrm>
            <a:off x="250825" y="0"/>
            <a:ext cx="8642350" cy="6597650"/>
          </a:xfrm>
          <a:ln w="76200">
            <a:solidFill>
              <a:srgbClr val="FF0000"/>
            </a:solidFill>
          </a:ln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dirty="0" smtClean="0"/>
              <a:t> 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669088"/>
          </a:xfrm>
          <a:ln w="57150">
            <a:solidFill>
              <a:srgbClr val="FF0066"/>
            </a:solidFill>
          </a:ln>
        </p:spPr>
        <p:txBody>
          <a:bodyPr/>
          <a:lstStyle/>
          <a:p>
            <a:pPr algn="ctr" eaLnBrk="1" hangingPunct="1"/>
            <a:r>
              <a:rPr lang="ru-RU" b="1" smtClean="0"/>
              <a:t> </a:t>
            </a:r>
            <a:endParaRPr lang="ru-RU" sz="3600" b="1" smtClean="0">
              <a:latin typeface="Monotype Corsiva" pitchFamily="66" charset="0"/>
            </a:endParaRPr>
          </a:p>
        </p:txBody>
      </p:sp>
      <p:graphicFrame>
        <p:nvGraphicFramePr>
          <p:cNvPr id="10260" name="Group 20"/>
          <p:cNvGraphicFramePr>
            <a:graphicFrameLocks noGrp="1"/>
          </p:cNvGraphicFramePr>
          <p:nvPr/>
        </p:nvGraphicFramePr>
        <p:xfrm>
          <a:off x="250825" y="1341438"/>
          <a:ext cx="8713788" cy="4968875"/>
        </p:xfrm>
        <a:graphic>
          <a:graphicData uri="http://schemas.openxmlformats.org/drawingml/2006/table">
            <a:tbl>
              <a:tblPr/>
              <a:tblGrid>
                <a:gridCol w="2805113"/>
                <a:gridCol w="3221037"/>
                <a:gridCol w="2687638"/>
              </a:tblGrid>
              <a:tr h="496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Мужественный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Скромный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Приспособленец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Жестокий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завистливый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трусливый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безответственный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хитрый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лицемер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тактичный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заносчивый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сварливый,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грубый,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жадный,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агрессивный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,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Эгоист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Малодушный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 Тщеславный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Милосердный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Угодник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Простой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Справедливый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Правдивый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искренний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Заботливый, справедливый, неприветливый, владеющий собой, мстительный, обаятельный,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Хвастливый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 Честный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Совестливый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Честный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Жадный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Лживый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Сдержанность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Выдержка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Бестактность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упрямый,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красивый,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щедрый,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сострадающий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15373" name="Rectangle 21"/>
          <p:cNvSpPr>
            <a:spLocks noChangeArrowheads="1"/>
          </p:cNvSpPr>
          <p:nvPr/>
        </p:nvSpPr>
        <p:spPr bwMode="auto">
          <a:xfrm>
            <a:off x="0" y="333375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FF0066"/>
                </a:solidFill>
              </a:rPr>
              <a:t>Карточка с </a:t>
            </a:r>
            <a:r>
              <a:rPr lang="ru-RU" sz="2800" b="1" i="1">
                <a:solidFill>
                  <a:srgbClr val="FF0066"/>
                </a:solidFill>
              </a:rPr>
              <a:t>  качествами  доброго и злого человека</a:t>
            </a:r>
            <a:r>
              <a:rPr lang="ru-RU" sz="2800" b="1" i="1"/>
              <a:t>.</a:t>
            </a: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  <a:noFill/>
          <a:ln w="76200">
            <a:solidFill>
              <a:srgbClr val="FF0066"/>
            </a:solidFill>
          </a:ln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smtClean="0">
                <a:latin typeface="Arial" charset="0"/>
              </a:rPr>
              <a:t> </a:t>
            </a:r>
          </a:p>
        </p:txBody>
      </p:sp>
      <p:sp>
        <p:nvSpPr>
          <p:cNvPr id="16387" name="WordArt 4"/>
          <p:cNvSpPr>
            <a:spLocks noChangeArrowheads="1" noChangeShapeType="1" noTextEdit="1"/>
          </p:cNvSpPr>
          <p:nvPr/>
        </p:nvSpPr>
        <p:spPr bwMode="auto">
          <a:xfrm>
            <a:off x="684213" y="333375"/>
            <a:ext cx="8208962" cy="583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 spc="40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99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YI </a:t>
            </a:r>
          </a:p>
          <a:p>
            <a:pPr algn="ctr"/>
            <a:r>
              <a:rPr lang="ru-RU" sz="2000" b="1" kern="10" spc="40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99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Нерешенная проблема</a:t>
            </a:r>
          </a:p>
          <a:p>
            <a:pPr algn="ctr"/>
            <a:r>
              <a:rPr lang="ru-RU" sz="2000" b="1" kern="10" spc="40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99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 «А хотите узнать добрые ли вы?»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/>
          </p:cNvSpPr>
          <p:nvPr>
            <p:ph idx="1"/>
          </p:nvPr>
        </p:nvSpPr>
        <p:spPr>
          <a:xfrm>
            <a:off x="179388" y="260350"/>
            <a:ext cx="8785225" cy="6337300"/>
          </a:xfrm>
          <a:noFill/>
          <a:ln w="76200">
            <a:solidFill>
              <a:srgbClr val="3366FF"/>
            </a:solidFill>
          </a:ln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>
                <a:latin typeface="Arial" charset="0"/>
              </a:rPr>
              <a:t> </a:t>
            </a:r>
          </a:p>
        </p:txBody>
      </p:sp>
      <p:sp>
        <p:nvSpPr>
          <p:cNvPr id="17411" name="WordArt 4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8569325" cy="4968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 spc="40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>
                        <a:alpha val="98000"/>
                      </a:srgbClr>
                    </a:gs>
                    <a:gs pos="100000">
                      <a:srgbClr val="FF99FF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YII</a:t>
            </a:r>
          </a:p>
          <a:p>
            <a:pPr algn="ctr"/>
            <a:r>
              <a:rPr lang="ru-RU" sz="2000" b="1" kern="10" spc="40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>
                        <a:alpha val="98000"/>
                      </a:srgbClr>
                    </a:gs>
                    <a:gs pos="100000">
                      <a:srgbClr val="FF99FF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Нерешенная проблема</a:t>
            </a:r>
          </a:p>
          <a:p>
            <a:pPr algn="ctr"/>
            <a:r>
              <a:rPr lang="ru-RU" sz="2000" b="1" kern="10" spc="40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>
                        <a:alpha val="98000"/>
                      </a:srgbClr>
                    </a:gs>
                    <a:gs pos="100000">
                      <a:srgbClr val="FF99FF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притча</a:t>
            </a:r>
          </a:p>
          <a:p>
            <a:pPr algn="ctr"/>
            <a:r>
              <a:rPr lang="ru-RU" sz="2000" b="1" kern="10" spc="40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>
                        <a:alpha val="98000"/>
                      </a:srgbClr>
                    </a:gs>
                    <a:gs pos="100000">
                      <a:srgbClr val="FF99FF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«Не делай добра – не получишь и зла"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/>
          </p:cNvSpPr>
          <p:nvPr>
            <p:ph idx="1"/>
          </p:nvPr>
        </p:nvSpPr>
        <p:spPr>
          <a:xfrm>
            <a:off x="179388" y="214290"/>
            <a:ext cx="8713787" cy="6454798"/>
          </a:xfrm>
          <a:noFill/>
          <a:ln w="76200">
            <a:solidFill>
              <a:srgbClr val="FF0066"/>
            </a:solidFill>
          </a:ln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4800" b="1" dirty="0" smtClean="0">
                <a:latin typeface="Arial" charset="0"/>
              </a:rPr>
              <a:t>«Всегда найдутся люди, которые хотят причинить тебе боль, но нужно продолжать верить людям, только быть чуть осторожнее»</a:t>
            </a:r>
          </a:p>
          <a:p>
            <a:pPr algn="ctr">
              <a:buFont typeface="Wingdings 2" pitchFamily="18" charset="2"/>
              <a:buNone/>
            </a:pPr>
            <a:r>
              <a:rPr lang="ru-RU" sz="4400" b="1" dirty="0" smtClean="0">
                <a:latin typeface="Arial" charset="0"/>
              </a:rPr>
              <a:t>Габриель Гарсия Маркес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/>
          </p:cNvSpPr>
          <p:nvPr>
            <p:ph idx="1"/>
          </p:nvPr>
        </p:nvSpPr>
        <p:spPr>
          <a:xfrm>
            <a:off x="250825" y="188913"/>
            <a:ext cx="8713788" cy="6408737"/>
          </a:xfrm>
          <a:noFill/>
          <a:ln w="76200">
            <a:solidFill>
              <a:srgbClr val="FFFF00"/>
            </a:solidFill>
          </a:ln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>
                <a:latin typeface="Arial" charset="0"/>
              </a:rPr>
              <a:t> </a:t>
            </a:r>
          </a:p>
        </p:txBody>
      </p:sp>
      <p:sp>
        <p:nvSpPr>
          <p:cNvPr id="19459" name="WordArt 4"/>
          <p:cNvSpPr>
            <a:spLocks noChangeArrowheads="1" noChangeShapeType="1" noTextEdit="1"/>
          </p:cNvSpPr>
          <p:nvPr/>
        </p:nvSpPr>
        <p:spPr bwMode="auto">
          <a:xfrm>
            <a:off x="250825" y="549275"/>
            <a:ext cx="8713788" cy="4895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 spc="400" dirty="0">
                <a:ln w="2540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BE9FF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YIII</a:t>
            </a:r>
          </a:p>
          <a:p>
            <a:pPr algn="ctr"/>
            <a:r>
              <a:rPr lang="ru-RU" sz="2000" b="1" kern="10" spc="400" dirty="0">
                <a:ln w="2540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BE9FF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Нерешенная проблема</a:t>
            </a:r>
          </a:p>
          <a:p>
            <a:pPr algn="ctr"/>
            <a:r>
              <a:rPr lang="ru-RU" sz="2000" b="1" kern="10" spc="400" dirty="0">
                <a:ln w="2540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BE9FF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«Ваш недруг и обидчик</a:t>
            </a:r>
            <a:r>
              <a:rPr lang="ru-RU" sz="2000" b="1" kern="10" spc="400" dirty="0" smtClean="0">
                <a:ln w="2540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BE9FF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»</a:t>
            </a:r>
            <a:endParaRPr lang="ru-RU" sz="2000" b="1" kern="10" spc="400" dirty="0">
              <a:ln w="25400">
                <a:solidFill>
                  <a:srgbClr val="FF0066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BE9FF"/>
                  </a:gs>
                  <a:gs pos="100000">
                    <a:srgbClr val="FF0066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/>
          </p:cNvSpPr>
          <p:nvPr>
            <p:ph idx="1"/>
          </p:nvPr>
        </p:nvSpPr>
        <p:spPr>
          <a:xfrm>
            <a:off x="250825" y="260350"/>
            <a:ext cx="8642350" cy="6264275"/>
          </a:xfrm>
          <a:noFill/>
          <a:ln w="76200">
            <a:solidFill>
              <a:srgbClr val="00FF00"/>
            </a:solidFill>
          </a:ln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9600" b="1" smtClean="0">
                <a:solidFill>
                  <a:srgbClr val="FF0066"/>
                </a:solidFill>
                <a:latin typeface="Arial" charset="0"/>
              </a:rPr>
              <a:t>Запомните:</a:t>
            </a:r>
          </a:p>
          <a:p>
            <a:pPr algn="ctr">
              <a:buFont typeface="Wingdings 2" pitchFamily="18" charset="2"/>
              <a:buNone/>
            </a:pPr>
            <a:r>
              <a:rPr lang="ru-RU" sz="9600" b="1" smtClean="0">
                <a:latin typeface="Arial" charset="0"/>
              </a:rPr>
              <a:t>Добро </a:t>
            </a:r>
          </a:p>
          <a:p>
            <a:pPr algn="ctr">
              <a:buFont typeface="Wingdings 2" pitchFamily="18" charset="2"/>
              <a:buNone/>
            </a:pPr>
            <a:r>
              <a:rPr lang="ru-RU" sz="9600" b="1" smtClean="0">
                <a:latin typeface="Arial" charset="0"/>
              </a:rPr>
              <a:t>сильнее зла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xfrm>
            <a:off x="179388" y="260350"/>
            <a:ext cx="8785225" cy="6264275"/>
          </a:xfrm>
          <a:noFill/>
          <a:ln w="76200">
            <a:solidFill>
              <a:srgbClr val="FF0066"/>
            </a:solidFill>
          </a:ln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>
                <a:latin typeface="Arial" charset="0"/>
              </a:rPr>
              <a:t> </a:t>
            </a:r>
          </a:p>
        </p:txBody>
      </p:sp>
      <p:sp>
        <p:nvSpPr>
          <p:cNvPr id="21507" name="WordArt 4"/>
          <p:cNvSpPr>
            <a:spLocks noChangeArrowheads="1" noChangeShapeType="1" noTextEdit="1"/>
          </p:cNvSpPr>
          <p:nvPr/>
        </p:nvSpPr>
        <p:spPr bwMode="auto">
          <a:xfrm>
            <a:off x="395288" y="908050"/>
            <a:ext cx="8497887" cy="4321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kern="10" spc="400">
                <a:ln w="3175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IX</a:t>
            </a:r>
          </a:p>
          <a:p>
            <a:pPr algn="ctr"/>
            <a:r>
              <a:rPr lang="ru-RU" sz="2000" kern="10" spc="400">
                <a:ln w="3175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Нерешенная проблема</a:t>
            </a:r>
          </a:p>
          <a:p>
            <a:pPr algn="ctr"/>
            <a:r>
              <a:rPr lang="ru-RU" sz="2000" kern="10" spc="400">
                <a:ln w="3175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«Найдите 2 лишних слова»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/>
          </p:cNvSpPr>
          <p:nvPr>
            <p:ph idx="1"/>
          </p:nvPr>
        </p:nvSpPr>
        <p:spPr>
          <a:xfrm>
            <a:off x="179388" y="260350"/>
            <a:ext cx="8713787" cy="6337300"/>
          </a:xfrm>
          <a:noFill/>
          <a:ln w="76200">
            <a:solidFill>
              <a:srgbClr val="FFFF00"/>
            </a:solidFill>
          </a:ln>
        </p:spPr>
        <p:txBody>
          <a:bodyPr/>
          <a:lstStyle/>
          <a:p>
            <a:pPr marL="495300" indent="-495300">
              <a:buFont typeface="Wingdings 2" pitchFamily="18" charset="2"/>
              <a:buAutoNum type="arabicPeriod"/>
            </a:pPr>
            <a:r>
              <a:rPr lang="ru-RU" sz="3600" b="1" smtClean="0">
                <a:latin typeface="Arial" charset="0"/>
              </a:rPr>
              <a:t>Раскаяние, 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3600" b="1" smtClean="0">
                <a:latin typeface="Arial" charset="0"/>
              </a:rPr>
              <a:t>жалость,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3600" b="1" smtClean="0">
                <a:latin typeface="Arial" charset="0"/>
              </a:rPr>
              <a:t>прощение,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3600" b="1" smtClean="0">
                <a:latin typeface="Arial" charset="0"/>
              </a:rPr>
              <a:t>помощь,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3600" b="1" smtClean="0">
                <a:latin typeface="Arial" charset="0"/>
              </a:rPr>
              <a:t>месть,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3600" b="1" smtClean="0">
                <a:latin typeface="Arial" charset="0"/>
              </a:rPr>
              <a:t>похвала,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3600" b="1" smtClean="0">
                <a:latin typeface="Arial" charset="0"/>
              </a:rPr>
              <a:t>искупление,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3600" b="1" smtClean="0">
                <a:latin typeface="Arial" charset="0"/>
              </a:rPr>
              <a:t>унижение,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3600" b="1" smtClean="0">
                <a:latin typeface="Arial" charset="0"/>
              </a:rPr>
              <a:t>справедливость.</a:t>
            </a:r>
          </a:p>
          <a:p>
            <a:pPr marL="495300" indent="-495300">
              <a:buFont typeface="Wingdings 2" pitchFamily="18" charset="2"/>
              <a:buNone/>
            </a:pPr>
            <a:endParaRPr lang="ru-RU" sz="3600" b="1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/>
          </p:cNvSpPr>
          <p:nvPr>
            <p:ph idx="1"/>
          </p:nvPr>
        </p:nvSpPr>
        <p:spPr>
          <a:xfrm>
            <a:off x="250825" y="333375"/>
            <a:ext cx="8642350" cy="6191250"/>
          </a:xfrm>
          <a:noFill/>
          <a:ln w="76200">
            <a:solidFill>
              <a:srgbClr val="FF00FF"/>
            </a:solidFill>
          </a:ln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000" b="1" smtClean="0">
                <a:solidFill>
                  <a:srgbClr val="FF0066"/>
                </a:solidFill>
                <a:latin typeface="Arial" charset="0"/>
              </a:rPr>
              <a:t>Как всех людей сделать добрыми:</a:t>
            </a:r>
          </a:p>
          <a:p>
            <a:r>
              <a:rPr lang="ru-RU" sz="4000" b="1" smtClean="0">
                <a:latin typeface="Arial" charset="0"/>
              </a:rPr>
              <a:t>относиться к людям с добротой, с пониманием;</a:t>
            </a:r>
          </a:p>
          <a:p>
            <a:r>
              <a:rPr lang="ru-RU" sz="4000" b="1" smtClean="0">
                <a:latin typeface="Arial" charset="0"/>
              </a:rPr>
              <a:t>не осуждать людей;</a:t>
            </a:r>
          </a:p>
          <a:p>
            <a:r>
              <a:rPr lang="ru-RU" sz="4000" b="1" smtClean="0">
                <a:latin typeface="Arial" charset="0"/>
              </a:rPr>
              <a:t>принимать их такими, какие они есть на самом деле;</a:t>
            </a:r>
          </a:p>
          <a:p>
            <a:r>
              <a:rPr lang="ru-RU" sz="4000" b="1" smtClean="0">
                <a:latin typeface="Arial" charset="0"/>
              </a:rPr>
              <a:t>не обижать маленьких;</a:t>
            </a:r>
          </a:p>
          <a:p>
            <a:r>
              <a:rPr lang="ru-RU" sz="4000" b="1" smtClean="0">
                <a:latin typeface="Arial" charset="0"/>
              </a:rPr>
              <a:t>уважать старших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/>
          </p:cNvSpPr>
          <p:nvPr>
            <p:ph type="subTitle" idx="1"/>
          </p:nvPr>
        </p:nvSpPr>
        <p:spPr>
          <a:xfrm>
            <a:off x="250825" y="260350"/>
            <a:ext cx="8642350" cy="6408738"/>
          </a:xfrm>
          <a:noFill/>
          <a:ln w="76200">
            <a:solidFill>
              <a:srgbClr val="FF00FF"/>
            </a:solidFill>
          </a:ln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>
                <a:latin typeface="Arial" charset="0"/>
              </a:rPr>
              <a:t> </a:t>
            </a:r>
          </a:p>
        </p:txBody>
      </p:sp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611188" y="1484313"/>
            <a:ext cx="8064500" cy="3240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 spc="400">
                <a:ln w="38100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FF66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II </a:t>
            </a:r>
          </a:p>
          <a:p>
            <a:pPr algn="ctr"/>
            <a:r>
              <a:rPr lang="ru-RU" sz="2000" kern="10" spc="400">
                <a:ln w="38100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FF66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Нерешенная проблема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/>
          </p:cNvSpPr>
          <p:nvPr>
            <p:ph idx="1"/>
          </p:nvPr>
        </p:nvSpPr>
        <p:spPr>
          <a:xfrm>
            <a:off x="250825" y="260350"/>
            <a:ext cx="8713788" cy="6264275"/>
          </a:xfrm>
          <a:noFill/>
          <a:ln w="76200">
            <a:solidFill>
              <a:srgbClr val="FF0066"/>
            </a:solidFill>
          </a:ln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600" b="1" smtClean="0">
                <a:latin typeface="Arial" charset="0"/>
              </a:rPr>
              <a:t>Есть люди необычной доброты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latin typeface="Arial" charset="0"/>
              </a:rPr>
              <a:t>Ее всю без остатка отдавая, 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latin typeface="Arial" charset="0"/>
              </a:rPr>
              <a:t>Горят они, как маленькие, яркие костры, 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latin typeface="Arial" charset="0"/>
              </a:rPr>
              <a:t>Своим теплом нас согревая…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latin typeface="Arial" charset="0"/>
              </a:rPr>
              <a:t>Когда по склонам вечной суеты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latin typeface="Arial" charset="0"/>
              </a:rPr>
              <a:t>Бежать от неудач устанешь люто,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latin typeface="Arial" charset="0"/>
              </a:rPr>
              <a:t>Направь шаги тропою доброты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latin typeface="Arial" charset="0"/>
              </a:rPr>
              <a:t>И радость помоги найти кому – то.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  <a:noFill/>
          <a:ln w="76200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8000" b="1" dirty="0" smtClean="0">
                <a:solidFill>
                  <a:srgbClr val="FF0066"/>
                </a:solidFill>
                <a:latin typeface="Monotype Corsiva" pitchFamily="66" charset="0"/>
              </a:rPr>
              <a:t>Добрый </a:t>
            </a:r>
          </a:p>
          <a:p>
            <a:pPr algn="ctr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36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  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—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гуманный человек. </a:t>
            </a:r>
          </a:p>
          <a:p>
            <a:pPr algn="ctr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5400" b="1" i="1" dirty="0" smtClean="0">
                <a:solidFill>
                  <a:schemeClr val="bg1"/>
                </a:solidFill>
              </a:rPr>
              <a:t> гуманность </a:t>
            </a:r>
            <a:r>
              <a:rPr lang="ru-RU" sz="5400" b="1" dirty="0" smtClean="0">
                <a:solidFill>
                  <a:schemeClr val="bg1"/>
                </a:solidFill>
              </a:rPr>
              <a:t>— </a:t>
            </a:r>
            <a:r>
              <a:rPr lang="ru-RU" sz="5400" b="1" i="1" dirty="0" smtClean="0">
                <a:solidFill>
                  <a:schemeClr val="bg1"/>
                </a:solidFill>
              </a:rPr>
              <a:t>это человечность, человеколюбие, уважение к людям и к человеческому достоинству</a:t>
            </a:r>
            <a:endParaRPr lang="ru-RU" sz="5400" b="1" i="1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pPr algn="ctr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i="1" dirty="0" smtClean="0"/>
              <a:t> </a:t>
            </a:r>
            <a:endParaRPr lang="ru-RU" b="1" dirty="0" smtClean="0">
              <a:latin typeface="Batang" pitchFamily="18" charset="-127"/>
              <a:ea typeface="Batang" pitchFamily="18" charset="-127"/>
            </a:endParaRPr>
          </a:p>
          <a:p>
            <a:pPr>
              <a:buFont typeface="Wingdings 2" pitchFamily="18" charset="2"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5594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7200" b="1" i="1" smtClean="0">
                <a:solidFill>
                  <a:srgbClr val="FF0066"/>
                </a:solidFill>
                <a:latin typeface="Monotype Corsiva" pitchFamily="66" charset="0"/>
              </a:rPr>
              <a:t>Гуманность</a:t>
            </a:r>
            <a:endParaRPr lang="ru-RU" sz="7200" b="1" i="1" smtClean="0">
              <a:solidFill>
                <a:srgbClr val="FF0066"/>
              </a:solidFill>
              <a:latin typeface="Arial" charset="0"/>
            </a:endParaRPr>
          </a:p>
          <a:p>
            <a:pPr algn="ctr">
              <a:buFont typeface="Wingdings 2" pitchFamily="18" charset="2"/>
              <a:buNone/>
            </a:pPr>
            <a:r>
              <a:rPr lang="ru-RU" sz="5400" smtClean="0">
                <a:latin typeface="Arial" charset="0"/>
              </a:rPr>
              <a:t>— </a:t>
            </a:r>
            <a:r>
              <a:rPr lang="ru-RU" sz="5400" b="1" smtClean="0">
                <a:latin typeface="Arial" charset="0"/>
              </a:rPr>
              <a:t>это стремление человека делать добро всем людям.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7200" b="1" i="1" dirty="0" smtClean="0">
                <a:solidFill>
                  <a:srgbClr val="FF0066"/>
                </a:solidFill>
                <a:latin typeface="Monotype Corsiva" pitchFamily="66" charset="0"/>
              </a:rPr>
              <a:t>Благотворительность</a:t>
            </a:r>
            <a:endParaRPr lang="ru-RU" sz="7200" dirty="0" smtClean="0">
              <a:solidFill>
                <a:srgbClr val="FF0066"/>
              </a:solidFill>
              <a:latin typeface="Monotype Corsiva" pitchFamily="66" charset="0"/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500063" y="1500174"/>
            <a:ext cx="8229600" cy="5072098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3200" dirty="0" smtClean="0"/>
              <a:t>   </a:t>
            </a:r>
            <a:r>
              <a:rPr lang="ru-RU" sz="4000" b="1" dirty="0" smtClean="0">
                <a:latin typeface="Batang" pitchFamily="18" charset="-127"/>
                <a:ea typeface="Batang" pitchFamily="18" charset="-127"/>
              </a:rPr>
              <a:t>Оно происходит от двух слов — «творить благо».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4000" b="1" dirty="0" smtClean="0">
                <a:latin typeface="Batang" pitchFamily="18" charset="-127"/>
                <a:ea typeface="Batang" pitchFamily="18" charset="-127"/>
              </a:rPr>
              <a:t>Под благотворительностью понимают, прежде всего, конкретные поступки людей, делающих добро. Они не спрашивают, «что мне за это будет?»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/>
          </p:cNvSpPr>
          <p:nvPr>
            <p:ph idx="1"/>
          </p:nvPr>
        </p:nvSpPr>
        <p:spPr>
          <a:xfrm>
            <a:off x="107950" y="115888"/>
            <a:ext cx="8928100" cy="6481762"/>
          </a:xfrm>
          <a:noFill/>
          <a:ln w="76200" cap="flat">
            <a:solidFill>
              <a:srgbClr val="FFFF00"/>
            </a:solidFill>
            <a:prstDash val="lgDashDotDot"/>
          </a:ln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</a:t>
            </a:r>
            <a:r>
              <a:rPr lang="en-US" smtClean="0"/>
              <a:t> </a:t>
            </a:r>
            <a:r>
              <a:rPr lang="ru-RU" smtClean="0"/>
              <a:t> 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</a:t>
            </a:r>
          </a:p>
        </p:txBody>
      </p:sp>
      <p:sp>
        <p:nvSpPr>
          <p:cNvPr id="10243" name="WordArt 6"/>
          <p:cNvSpPr>
            <a:spLocks noChangeArrowheads="1" noChangeShapeType="1" noTextEdit="1"/>
          </p:cNvSpPr>
          <p:nvPr/>
        </p:nvSpPr>
        <p:spPr bwMode="auto">
          <a:xfrm>
            <a:off x="539750" y="1196975"/>
            <a:ext cx="8353425" cy="3671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508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100000">
                      <a:schemeClr val="hlink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III</a:t>
            </a:r>
          </a:p>
          <a:p>
            <a:pPr algn="ctr"/>
            <a:r>
              <a:rPr lang="ru-RU" sz="3600" kern="10">
                <a:ln w="508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100000">
                      <a:schemeClr val="hlink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нерешенная проблема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5"/>
          <p:cNvSpPr>
            <a:spLocks noChangeArrowheads="1" noChangeShapeType="1" noTextEdit="1"/>
          </p:cNvSpPr>
          <p:nvPr/>
        </p:nvSpPr>
        <p:spPr bwMode="auto">
          <a:xfrm>
            <a:off x="323850" y="981075"/>
            <a:ext cx="8280400" cy="3743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8100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FF">
                        <a:alpha val="50000"/>
                      </a:srgbClr>
                    </a:gs>
                    <a:gs pos="100000">
                      <a:srgbClr val="CC3300">
                        <a:alpha val="93999"/>
                      </a:srgbClr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Добрый человек  -</a:t>
            </a:r>
          </a:p>
          <a:p>
            <a:pPr algn="ctr"/>
            <a:r>
              <a:rPr lang="ru-RU" sz="3600" kern="10">
                <a:ln w="38100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FF">
                        <a:alpha val="50000"/>
                      </a:srgbClr>
                    </a:gs>
                    <a:gs pos="100000">
                      <a:srgbClr val="CC3300">
                        <a:alpha val="93999"/>
                      </a:srgbClr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справедливый  человек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  <a:noFill/>
          <a:ln w="76200">
            <a:solidFill>
              <a:srgbClr val="0000FF"/>
            </a:solidFill>
          </a:ln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>
                <a:latin typeface="Arial" charset="0"/>
              </a:rPr>
              <a:t> </a:t>
            </a:r>
          </a:p>
        </p:txBody>
      </p:sp>
      <p:sp>
        <p:nvSpPr>
          <p:cNvPr id="12291" name="WordArt 4"/>
          <p:cNvSpPr>
            <a:spLocks noChangeArrowheads="1" noChangeShapeType="1" noTextEdit="1"/>
          </p:cNvSpPr>
          <p:nvPr/>
        </p:nvSpPr>
        <p:spPr bwMode="auto">
          <a:xfrm>
            <a:off x="468313" y="549275"/>
            <a:ext cx="8351837" cy="4535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spc="400">
                <a:ln w="3810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100000">
                      <a:srgbClr val="FF0066"/>
                    </a:gs>
                  </a:gsLst>
                  <a:lin ang="189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IY </a:t>
            </a:r>
          </a:p>
          <a:p>
            <a:pPr algn="ctr"/>
            <a:r>
              <a:rPr lang="ru-RU" sz="2000" b="1" kern="10" spc="400">
                <a:ln w="3810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100000">
                      <a:srgbClr val="FF0066"/>
                    </a:gs>
                  </a:gsLst>
                  <a:lin ang="189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нерешенная проблема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/>
          </p:cNvSpPr>
          <p:nvPr>
            <p:ph idx="1"/>
          </p:nvPr>
        </p:nvSpPr>
        <p:spPr>
          <a:xfrm>
            <a:off x="179388" y="188913"/>
            <a:ext cx="8713787" cy="6408737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2800" smtClean="0">
                <a:latin typeface="Arial" charset="0"/>
              </a:rPr>
              <a:t> </a:t>
            </a:r>
          </a:p>
          <a:p>
            <a:pPr algn="ctr">
              <a:buFont typeface="Wingdings 2" pitchFamily="18" charset="2"/>
              <a:buNone/>
            </a:pPr>
            <a:endParaRPr lang="ru-RU" sz="2800" smtClean="0">
              <a:latin typeface="Arial" charset="0"/>
            </a:endParaRPr>
          </a:p>
          <a:p>
            <a:pPr algn="ctr">
              <a:buFont typeface="Wingdings 2" pitchFamily="18" charset="2"/>
              <a:buNone/>
            </a:pPr>
            <a:endParaRPr lang="ru-RU" sz="2800" smtClean="0">
              <a:latin typeface="Arial" charset="0"/>
            </a:endParaRPr>
          </a:p>
          <a:p>
            <a:pPr algn="ctr">
              <a:buFont typeface="Wingdings 2" pitchFamily="18" charset="2"/>
              <a:buNone/>
            </a:pPr>
            <a:endParaRPr lang="ru-RU" sz="2800" smtClean="0">
              <a:latin typeface="Arial" charset="0"/>
            </a:endParaRPr>
          </a:p>
          <a:p>
            <a:pPr algn="ctr">
              <a:buFont typeface="Wingdings 2" pitchFamily="18" charset="2"/>
              <a:buNone/>
            </a:pPr>
            <a:endParaRPr lang="ru-RU" sz="2800" smtClean="0">
              <a:latin typeface="Arial" charset="0"/>
            </a:endParaRPr>
          </a:p>
          <a:p>
            <a:pPr>
              <a:buFont typeface="Wingdings 2" pitchFamily="18" charset="2"/>
              <a:buNone/>
            </a:pPr>
            <a:endParaRPr lang="ru-RU" sz="2800" smtClean="0">
              <a:latin typeface="Arial" charset="0"/>
            </a:endParaRPr>
          </a:p>
        </p:txBody>
      </p:sp>
      <p:sp>
        <p:nvSpPr>
          <p:cNvPr id="13315" name="WordArt 7"/>
          <p:cNvSpPr>
            <a:spLocks noChangeArrowheads="1" noChangeShapeType="1" noTextEdit="1"/>
          </p:cNvSpPr>
          <p:nvPr/>
        </p:nvSpPr>
        <p:spPr bwMode="auto">
          <a:xfrm>
            <a:off x="323850" y="620713"/>
            <a:ext cx="8569325" cy="5184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>
                <a:ln w="25400">
                  <a:solidFill>
                    <a:srgbClr val="FF0066"/>
                  </a:solidFill>
                  <a:prstDash val="sysDot"/>
                  <a:round/>
                  <a:headEnd/>
                  <a:tailEnd/>
                </a:ln>
                <a:gradFill rotWithShape="1">
                  <a:gsLst>
                    <a:gs pos="0">
                      <a:srgbClr val="FF66FF">
                        <a:alpha val="96001"/>
                      </a:srgbClr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Добрый –  это </a:t>
            </a:r>
          </a:p>
          <a:p>
            <a:pPr algn="ctr"/>
            <a:r>
              <a:rPr lang="ru-RU" sz="2000" b="1" kern="10">
                <a:ln w="25400">
                  <a:solidFill>
                    <a:srgbClr val="FF0066"/>
                  </a:solidFill>
                  <a:prstDash val="sysDot"/>
                  <a:round/>
                  <a:headEnd/>
                  <a:tailEnd/>
                </a:ln>
                <a:gradFill rotWithShape="1">
                  <a:gsLst>
                    <a:gs pos="0">
                      <a:srgbClr val="FF66FF">
                        <a:alpha val="96001"/>
                      </a:srgbClr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владеющий</a:t>
            </a:r>
          </a:p>
          <a:p>
            <a:pPr algn="ctr"/>
            <a:r>
              <a:rPr lang="ru-RU" sz="2000" b="1" kern="10">
                <a:ln w="25400">
                  <a:solidFill>
                    <a:srgbClr val="FF0066"/>
                  </a:solidFill>
                  <a:prstDash val="sysDot"/>
                  <a:round/>
                  <a:headEnd/>
                  <a:tailEnd/>
                </a:ln>
                <a:gradFill rotWithShape="1">
                  <a:gsLst>
                    <a:gs pos="0">
                      <a:srgbClr val="FF66FF">
                        <a:alpha val="96001"/>
                      </a:srgbClr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собой человек.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364</Words>
  <PresentationFormat>Экран (4:3)</PresentationFormat>
  <Paragraphs>122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Слайд 1</vt:lpstr>
      <vt:lpstr>Слайд 2</vt:lpstr>
      <vt:lpstr>Слайд 3</vt:lpstr>
      <vt:lpstr>Слайд 4</vt:lpstr>
      <vt:lpstr>Благотворительность</vt:lpstr>
      <vt:lpstr>Слайд 6</vt:lpstr>
      <vt:lpstr>Слайд 7</vt:lpstr>
      <vt:lpstr>Слайд 8</vt:lpstr>
      <vt:lpstr>Слайд 9</vt:lpstr>
      <vt:lpstr>Слайд 10</vt:lpstr>
      <vt:lpstr> 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2010-01-28T20:34:50Z</dcterms:created>
  <dcterms:modified xsi:type="dcterms:W3CDTF">2010-01-28T20:37:50Z</dcterms:modified>
</cp:coreProperties>
</file>