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4082" r:id="rId2"/>
  </p:sldMasterIdLst>
  <p:notesMasterIdLst>
    <p:notesMasterId r:id="rId46"/>
  </p:notesMasterIdLst>
  <p:sldIdLst>
    <p:sldId id="291" r:id="rId3"/>
    <p:sldId id="257" r:id="rId4"/>
    <p:sldId id="256" r:id="rId5"/>
    <p:sldId id="260" r:id="rId6"/>
    <p:sldId id="261" r:id="rId7"/>
    <p:sldId id="262" r:id="rId8"/>
    <p:sldId id="292" r:id="rId9"/>
    <p:sldId id="294" r:id="rId10"/>
    <p:sldId id="296" r:id="rId11"/>
    <p:sldId id="298" r:id="rId12"/>
    <p:sldId id="302" r:id="rId13"/>
    <p:sldId id="301" r:id="rId14"/>
    <p:sldId id="304" r:id="rId15"/>
    <p:sldId id="306" r:id="rId16"/>
    <p:sldId id="308" r:id="rId17"/>
    <p:sldId id="310" r:id="rId18"/>
    <p:sldId id="312" r:id="rId19"/>
    <p:sldId id="314" r:id="rId20"/>
    <p:sldId id="316" r:id="rId21"/>
    <p:sldId id="318" r:id="rId22"/>
    <p:sldId id="320" r:id="rId23"/>
    <p:sldId id="321" r:id="rId24"/>
    <p:sldId id="270" r:id="rId25"/>
    <p:sldId id="269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90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BC"/>
    <a:srgbClr val="297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42" autoAdjust="0"/>
    <p:restoredTop sz="94660"/>
  </p:normalViewPr>
  <p:slideViewPr>
    <p:cSldViewPr>
      <p:cViewPr>
        <p:scale>
          <a:sx n="50" d="100"/>
          <a:sy n="50" d="100"/>
        </p:scale>
        <p:origin x="-1782" y="-1254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813CD68-82E8-4CE9-BDD3-D6688F306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63FCC8-8A0F-40CF-8B05-C7847F73B0A8}" type="slidenum">
              <a:rPr lang="ru-RU" smtClean="0"/>
              <a:pPr/>
              <a:t>37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7072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072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59E79-2555-4EF2-9269-814D10C73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59411-3A8B-4028-AFA3-45887A2FE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7E0A1-C2E3-4AB0-8F1B-5495D861E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BC02CC-18C9-43D0-B11C-A40E825CB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41804-C1D8-409E-BF51-6853F07C9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714BA-42C3-4CE0-BDD7-7A176F4FC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F7619-B560-4902-9DB7-0A396FA4D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F4A94-46F0-49F4-B5AD-21F382ACE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65893-4F0A-4F9C-8389-9EABB68FB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7ECF8-2EFE-4684-9ABA-322D6DF63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256BE-6794-4542-A916-0DE58A70A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F5821-1356-48E9-8E00-4600DAD42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8BF7A-285F-4141-B34A-767AEF8AC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ED24D-E032-4F71-A792-EC60118E5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D960A-2128-4F78-B568-C653A730D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5FC9E-38AE-4987-AC4E-E22CBA905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04BD2-5598-4B02-A1C2-940D1C5FF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893EF-D7E1-4652-A952-7274F2A79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B4FFA-8CE5-480B-83AB-9E1F27A55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301625" y="1600200"/>
            <a:ext cx="4194175" cy="4498975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29D4E-CB6F-4CA7-8716-98CEC137E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CE95-5C41-47A7-941F-21CA8805A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E686E-6065-44AA-8CA0-A336CACAF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C77F1-2EF3-46D0-A64D-E9C3DD22E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09308-C8FA-43E0-894B-5AB42C383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5211C-E367-4894-A2DA-B72F5661E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1AFA7-55AE-46DD-BD07-1356B110A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B87AF-791A-43A5-BBDA-65C32ED23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565DC-1FFB-45D5-B8AF-78AEFFD5B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69635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57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69637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638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639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640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641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642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643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644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645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646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647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648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649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650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651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652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653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654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655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656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657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658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659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660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661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2083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69663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9664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9665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9666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9667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9668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9669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9670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9671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9672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9673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9674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9675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9676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9677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084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6967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968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085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69682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9683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9684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9685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9686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9687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9688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9689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9690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69691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692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693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694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695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696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697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698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6969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9700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701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702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6AE2E1C-514A-4729-97FF-8BEC1FA98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9703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97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6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7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A32DE046-7AF3-42D4-A777-5BCFD9EC9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85" r:id="rId2"/>
    <p:sldLayoutId id="2147484199" r:id="rId3"/>
    <p:sldLayoutId id="2147484186" r:id="rId4"/>
    <p:sldLayoutId id="2147484187" r:id="rId5"/>
    <p:sldLayoutId id="2147484188" r:id="rId6"/>
    <p:sldLayoutId id="2147484189" r:id="rId7"/>
    <p:sldLayoutId id="2147484200" r:id="rId8"/>
    <p:sldLayoutId id="2147484201" r:id="rId9"/>
    <p:sldLayoutId id="2147484190" r:id="rId10"/>
    <p:sldLayoutId id="2147484191" r:id="rId11"/>
    <p:sldLayoutId id="2147484192" r:id="rId12"/>
    <p:sldLayoutId id="2147484193" r:id="rId13"/>
    <p:sldLayoutId id="2147484194" r:id="rId14"/>
    <p:sldLayoutId id="2147484195" r:id="rId15"/>
    <p:sldLayoutId id="2147484196" r:id="rId16"/>
    <p:sldLayoutId id="2147484202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CCEBD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8CDD7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8CDD7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9;&#1088;&#1086;&#1082;%20&#1052;&#1072;&#1089;&#1083;&#1077;&#1085;&#1085;&#1080;&#1094;&#1072;\Track12.mp3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slide" Target="slide26.xml"/><Relationship Id="rId7" Type="http://schemas.openxmlformats.org/officeDocument/2006/relationships/slide" Target="slide30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6" Type="http://schemas.openxmlformats.org/officeDocument/2006/relationships/slide" Target="slide29.xml"/><Relationship Id="rId5" Type="http://schemas.openxmlformats.org/officeDocument/2006/relationships/slide" Target="slide28.xml"/><Relationship Id="rId10" Type="http://schemas.openxmlformats.org/officeDocument/2006/relationships/slide" Target="slide33.xml"/><Relationship Id="rId4" Type="http://schemas.openxmlformats.org/officeDocument/2006/relationships/slide" Target="slide27.xml"/><Relationship Id="rId9" Type="http://schemas.openxmlformats.org/officeDocument/2006/relationships/slide" Target="slide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37.xml"/><Relationship Id="rId5" Type="http://schemas.openxmlformats.org/officeDocument/2006/relationships/slide" Target="slide34.xml"/><Relationship Id="rId4" Type="http://schemas.openxmlformats.org/officeDocument/2006/relationships/slide" Target="slide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9501188" cy="3000374"/>
          </a:xfrm>
        </p:spPr>
        <p:txBody>
          <a:bodyPr/>
          <a:lstStyle/>
          <a:p>
            <a:pPr algn="ctr"/>
            <a:r>
              <a:rPr lang="ru-RU" dirty="0" smtClean="0"/>
              <a:t>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Интегрированный урок–праздник 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по истории и технологии в 6 классе: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«Масленица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Авторы: Николаева Л.С., Чугунова Е.А. МОУ СОШ№36 г. Владимира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60" name="Picture 4" descr="D:\Фотографии\масленица\P101016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43174" y="3500438"/>
            <a:ext cx="3713088" cy="278608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50" y="273050"/>
            <a:ext cx="840105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Технология приготовления блинов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85750" y="1357313"/>
            <a:ext cx="4211638" cy="10001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1.Подготовим продукты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643063"/>
            <a:ext cx="4041775" cy="714375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2.Замешиваем тесто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Picture 8" descr="Рисунок5"/>
          <p:cNvPicPr>
            <a:picLocks noChangeAspect="1" noChangeArrowheads="1"/>
          </p:cNvPicPr>
          <p:nvPr/>
        </p:nvPicPr>
        <p:blipFill>
          <a:blip r:embed="rId2"/>
          <a:srcRect l="9155" t="8615" r="3738" b="7970"/>
          <a:stretch>
            <a:fillRect/>
          </a:stretch>
        </p:blipFill>
        <p:spPr bwMode="auto">
          <a:xfrm>
            <a:off x="642938" y="2786063"/>
            <a:ext cx="33575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4" descr="C:\Documents and Settings\Лариса Сергеевна.COMPUTER\Рабочий стол\Рисунок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6409" r="8282" b="5148"/>
          <a:stretch>
            <a:fillRect/>
          </a:stretch>
        </p:blipFill>
        <p:spPr>
          <a:xfrm>
            <a:off x="4857750" y="2643188"/>
            <a:ext cx="3143250" cy="264318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4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143000"/>
          </a:xfrm>
        </p:spPr>
        <p:txBody>
          <a:bodyPr/>
          <a:lstStyle/>
          <a:p>
            <a:r>
              <a:rPr lang="ru-RU" sz="4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Технология приготовления блинов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535113"/>
            <a:ext cx="4329113" cy="63976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3.Прогреваем сковороду</a:t>
            </a:r>
          </a:p>
        </p:txBody>
      </p:sp>
      <p:pic>
        <p:nvPicPr>
          <p:cNvPr id="25604" name="Picture 8" descr="C:\Documents and Settings\Лариса Сергеевна.COMPUTER\Рабочий стол\Рисунок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2786063"/>
            <a:ext cx="3370263" cy="2562225"/>
          </a:xfrm>
        </p:spPr>
      </p:pic>
      <p:sp>
        <p:nvSpPr>
          <p:cNvPr id="8197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000125"/>
            <a:ext cx="4141788" cy="278606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Выливаем порцию теста на раскаленную, смазанную маслом сковороду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</p:txBody>
      </p:sp>
      <p:pic>
        <p:nvPicPr>
          <p:cNvPr id="25606" name="Picture 8" descr="C:\Documents and Settings\Лариса Сергеевна.COMPUTER\Рабочий стол\Рисунок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 r="2019" b="1736"/>
          <a:stretch>
            <a:fillRect/>
          </a:stretch>
        </p:blipFill>
        <p:spPr>
          <a:xfrm>
            <a:off x="4818063" y="3048000"/>
            <a:ext cx="3468687" cy="28098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28625" y="1928813"/>
            <a:ext cx="3971925" cy="12858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5.Обжариваем блин с одной стороны </a:t>
            </a:r>
          </a:p>
          <a:p>
            <a:pPr eaLnBrk="1" hangingPunct="1">
              <a:defRPr/>
            </a:pPr>
            <a:endParaRPr lang="ru-RU" sz="2800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3050"/>
            <a:ext cx="9144000" cy="1143000"/>
          </a:xfrm>
        </p:spPr>
        <p:txBody>
          <a:bodyPr/>
          <a:lstStyle/>
          <a:p>
            <a:pPr eaLnBrk="1" hangingPunct="1"/>
            <a:r>
              <a:rPr lang="ru-RU" sz="4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Технология приготовления блинов</a:t>
            </a:r>
          </a:p>
        </p:txBody>
      </p:sp>
      <p:pic>
        <p:nvPicPr>
          <p:cNvPr id="26628" name="Picture 10" descr="Bli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 l="926" t="51920" r="75919" b="3413"/>
          <a:stretch>
            <a:fillRect/>
          </a:stretch>
        </p:blipFill>
        <p:spPr>
          <a:xfrm>
            <a:off x="714375" y="3429000"/>
            <a:ext cx="3286125" cy="2500313"/>
          </a:xfrm>
        </p:spPr>
      </p:pic>
      <p:pic>
        <p:nvPicPr>
          <p:cNvPr id="26629" name="Picture 8" descr="C:\Documents and Settings\Лариса Сергеевна.COMPUTER\Рабочий стол\Рисунок7.jpg"/>
          <p:cNvPicPr>
            <a:picLocks noChangeAspect="1" noChangeArrowheads="1"/>
          </p:cNvPicPr>
          <p:nvPr/>
        </p:nvPicPr>
        <p:blipFill>
          <a:blip r:embed="rId3"/>
          <a:srcRect l="1556" b="3696"/>
          <a:stretch>
            <a:fillRect/>
          </a:stretch>
        </p:blipFill>
        <p:spPr bwMode="auto">
          <a:xfrm>
            <a:off x="5214938" y="3214688"/>
            <a:ext cx="314325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Прямоугольник 12"/>
          <p:cNvSpPr>
            <a:spLocks noChangeArrowheads="1"/>
          </p:cNvSpPr>
          <p:nvPr/>
        </p:nvSpPr>
        <p:spPr bwMode="auto">
          <a:xfrm>
            <a:off x="5072063" y="1571625"/>
            <a:ext cx="38576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6.Переворачиваем и обжариваем блин с другой стороны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00063"/>
            <a:ext cx="9144000" cy="1285875"/>
          </a:xfrm>
        </p:spPr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z="4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Технология приготовления блинов</a:t>
            </a:r>
            <a:br>
              <a:rPr lang="ru-RU" sz="4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8" descr="4568"/>
          <p:cNvPicPr>
            <a:picLocks noChangeAspect="1" noChangeArrowheads="1"/>
          </p:cNvPicPr>
          <p:nvPr/>
        </p:nvPicPr>
        <p:blipFill>
          <a:blip r:embed="rId2"/>
          <a:srcRect l="9825" t="22379" r="2533" b="4092"/>
          <a:stretch>
            <a:fillRect/>
          </a:stretch>
        </p:blipFill>
        <p:spPr bwMode="auto">
          <a:xfrm>
            <a:off x="2428875" y="4857750"/>
            <a:ext cx="18859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9" descr="C:\Documents and Settings\Лариса Сергеевна.COMPUTER\Рабочий стол\Рисунок9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 r="-6001" b="2690"/>
          <a:stretch>
            <a:fillRect/>
          </a:stretch>
        </p:blipFill>
        <p:spPr>
          <a:xfrm>
            <a:off x="0" y="2928934"/>
            <a:ext cx="2786082" cy="2244224"/>
          </a:xfrm>
          <a:prstGeom prst="parallelogram">
            <a:avLst/>
          </a:prstGeom>
        </p:spPr>
      </p:pic>
      <p:sp>
        <p:nvSpPr>
          <p:cNvPr id="27653" name="TextBox 12"/>
          <p:cNvSpPr txBox="1">
            <a:spLocks noChangeArrowheads="1"/>
          </p:cNvSpPr>
          <p:nvPr/>
        </p:nvSpPr>
        <p:spPr bwMode="auto">
          <a:xfrm>
            <a:off x="214313" y="1214438"/>
            <a:ext cx="4500562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7.Блины подаем целиком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или складываем</a:t>
            </a:r>
          </a:p>
        </p:txBody>
      </p:sp>
      <p:sp>
        <p:nvSpPr>
          <p:cNvPr id="27654" name="TextBox 13"/>
          <p:cNvSpPr txBox="1">
            <a:spLocks noChangeArrowheads="1"/>
          </p:cNvSpPr>
          <p:nvPr/>
        </p:nvSpPr>
        <p:spPr bwMode="auto">
          <a:xfrm>
            <a:off x="4643438" y="1285875"/>
            <a:ext cx="4500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8. Каждый блин смазываем маслом</a:t>
            </a:r>
          </a:p>
        </p:txBody>
      </p:sp>
      <p:pic>
        <p:nvPicPr>
          <p:cNvPr id="27655" name="Picture 8" descr="блины с медом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4"/>
          <a:srcRect t="28262" r="3378"/>
          <a:stretch>
            <a:fillRect/>
          </a:stretch>
        </p:blipFill>
        <p:spPr>
          <a:xfrm>
            <a:off x="6786563" y="4929188"/>
            <a:ext cx="2160587" cy="1654175"/>
          </a:xfrm>
        </p:spPr>
      </p:pic>
      <p:pic>
        <p:nvPicPr>
          <p:cNvPr id="16" name="Picture 9" descr="C:\Documents and Settings\Лариса Сергеевна.COMPUTER\Рабочий стол\Рисунок11.jpg"/>
          <p:cNvPicPr>
            <a:picLocks noChangeAspect="1" noChangeArrowheads="1"/>
          </p:cNvPicPr>
          <p:nvPr/>
        </p:nvPicPr>
        <p:blipFill>
          <a:blip r:embed="rId5"/>
          <a:srcRect l="6383" t="2321" r="6382" b="2527"/>
          <a:stretch>
            <a:fillRect/>
          </a:stretch>
        </p:blipFill>
        <p:spPr bwMode="auto">
          <a:xfrm>
            <a:off x="4429124" y="2714620"/>
            <a:ext cx="2631269" cy="2428892"/>
          </a:xfrm>
          <a:prstGeom prst="parallelogram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title"/>
          </p:nvPr>
        </p:nvSpPr>
        <p:spPr>
          <a:xfrm>
            <a:off x="285750" y="285750"/>
            <a:ext cx="8643938" cy="1285875"/>
          </a:xfrm>
        </p:spPr>
        <p:txBody>
          <a:bodyPr/>
          <a:lstStyle/>
          <a:p>
            <a:pPr eaLnBrk="1" hangingPunct="1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Сковороды для выпечки блинов</a:t>
            </a:r>
          </a:p>
        </p:txBody>
      </p:sp>
      <p:pic>
        <p:nvPicPr>
          <p:cNvPr id="14339" name="Picture 7" descr="C:\Documents and Settings\Лариса Сергеевна.COMPUTER\Рабочий стол\Рисунок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704" b="2017"/>
          <a:stretch>
            <a:fillRect/>
          </a:stretch>
        </p:blipFill>
        <p:spPr>
          <a:xfrm>
            <a:off x="428596" y="2071678"/>
            <a:ext cx="2214578" cy="3492244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0" name="Picture 8" descr="C:\Documents and Settings\Лариса Сергеевна.COMPUTER\Рабочий стол\Рисунок14.jpg"/>
          <p:cNvPicPr>
            <a:picLocks noChangeAspect="1" noChangeArrowheads="1"/>
          </p:cNvPicPr>
          <p:nvPr/>
        </p:nvPicPr>
        <p:blipFill>
          <a:blip r:embed="rId3"/>
          <a:srcRect l="18404" t="20929" r="7975" b="30232"/>
          <a:stretch>
            <a:fillRect/>
          </a:stretch>
        </p:blipFill>
        <p:spPr bwMode="auto">
          <a:xfrm>
            <a:off x="3214678" y="1839504"/>
            <a:ext cx="2286016" cy="1333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7" name="Picture 9" descr="C:\Documents and Settings\Лариса Сергеевна.COMPUTER\Рабочий стол\Рисунок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l="8844" t="6250" r="499" b="6248"/>
          <a:stretch>
            <a:fillRect/>
          </a:stretch>
        </p:blipFill>
        <p:spPr>
          <a:xfrm>
            <a:off x="6000750" y="1785938"/>
            <a:ext cx="2928938" cy="2000250"/>
          </a:xfrm>
        </p:spPr>
      </p:pic>
      <p:pic>
        <p:nvPicPr>
          <p:cNvPr id="28678" name="Picture 10" descr="C:\Documents and Settings\Лариса Сергеевна.COMPUTER\Рабочий стол\Рисунок16.jpg"/>
          <p:cNvPicPr>
            <a:picLocks noChangeAspect="1" noChangeArrowheads="1"/>
          </p:cNvPicPr>
          <p:nvPr/>
        </p:nvPicPr>
        <p:blipFill>
          <a:blip r:embed="rId5"/>
          <a:srcRect t="2715" r="4878" b="34837"/>
          <a:stretch>
            <a:fillRect/>
          </a:stretch>
        </p:blipFill>
        <p:spPr bwMode="auto">
          <a:xfrm>
            <a:off x="3429000" y="4429125"/>
            <a:ext cx="27860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7286625" cy="714375"/>
          </a:xfrm>
        </p:spPr>
        <p:txBody>
          <a:bodyPr/>
          <a:lstStyle/>
          <a:p>
            <a:pPr eaLnBrk="1" hangingPunct="1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Блины из дрожжевого теста</a:t>
            </a:r>
          </a:p>
        </p:txBody>
      </p:sp>
      <p:sp>
        <p:nvSpPr>
          <p:cNvPr id="29699" name="Текст 9"/>
          <p:cNvSpPr>
            <a:spLocks noGrp="1"/>
          </p:cNvSpPr>
          <p:nvPr>
            <p:ph type="body" sz="half" idx="1"/>
          </p:nvPr>
        </p:nvSpPr>
        <p:spPr>
          <a:xfrm>
            <a:off x="0" y="1143000"/>
            <a:ext cx="5286375" cy="4953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i="1" smtClean="0"/>
              <a:t>     </a:t>
            </a:r>
            <a:r>
              <a:rPr lang="ru-RU" sz="2000" b="1" i="1" smtClean="0">
                <a:solidFill>
                  <a:srgbClr val="002060"/>
                </a:solidFill>
              </a:rPr>
              <a:t>Продукты</a:t>
            </a:r>
            <a:r>
              <a:rPr lang="ru-RU" sz="2000" b="1" smtClean="0">
                <a:solidFill>
                  <a:srgbClr val="002060"/>
                </a:solidFill>
              </a:rPr>
              <a:t>: мука -  1 стакан, молоко -  2,5 стакана, яйца - 2-3 штуки, сахар -  1 ст. ложка, соль - 1/4 ч. ложки, дрожжи - 20гр. </a:t>
            </a:r>
          </a:p>
          <a:p>
            <a:pPr>
              <a:buFont typeface="Wingdings 2" pitchFamily="18" charset="2"/>
              <a:buNone/>
            </a:pPr>
            <a:r>
              <a:rPr lang="ru-RU" sz="2000" b="1" smtClean="0">
                <a:solidFill>
                  <a:srgbClr val="002060"/>
                </a:solidFill>
              </a:rPr>
              <a:t>      Метод приготовления</a:t>
            </a:r>
          </a:p>
          <a:p>
            <a:pPr>
              <a:buFont typeface="Wingdings 2" pitchFamily="18" charset="2"/>
              <a:buNone/>
            </a:pPr>
            <a:r>
              <a:rPr lang="ru-RU" sz="2000" b="1" smtClean="0">
                <a:solidFill>
                  <a:srgbClr val="002060"/>
                </a:solidFill>
              </a:rPr>
              <a:t>     1. Дрожжи залить 2 ст. ложками теплого молока, добавить 1 ч. ложку сахара и поставить в теплое место. </a:t>
            </a:r>
          </a:p>
          <a:p>
            <a:pPr>
              <a:buFont typeface="Wingdings 2" pitchFamily="18" charset="2"/>
              <a:buNone/>
            </a:pPr>
            <a:r>
              <a:rPr lang="ru-RU" sz="2000" b="1" smtClean="0">
                <a:solidFill>
                  <a:srgbClr val="002060"/>
                </a:solidFill>
              </a:rPr>
              <a:t>     2. Молоко смешать с сахаром, солью, яйцами и затем с мукой. Добавить подошедшие дрожжи. Поставить в теплое место на 20 минут.  </a:t>
            </a:r>
          </a:p>
          <a:p>
            <a:pPr>
              <a:buFont typeface="Wingdings 2" pitchFamily="18" charset="2"/>
              <a:buNone/>
            </a:pPr>
            <a:r>
              <a:rPr lang="ru-RU" sz="2000" b="1" smtClean="0">
                <a:solidFill>
                  <a:srgbClr val="002060"/>
                </a:solidFill>
              </a:rPr>
              <a:t>     3. Выпекать блины. </a:t>
            </a:r>
          </a:p>
          <a:p>
            <a:pPr>
              <a:buFont typeface="Wingdings 2" pitchFamily="18" charset="2"/>
              <a:buNone/>
            </a:pPr>
            <a:r>
              <a:rPr lang="ru-RU" sz="2000" b="1" smtClean="0">
                <a:solidFill>
                  <a:srgbClr val="002060"/>
                </a:solidFill>
              </a:rPr>
              <a:t>      Толщина слоя блинчика должна быть примерно 2-3 мм. </a:t>
            </a:r>
          </a:p>
          <a:p>
            <a:pPr>
              <a:buFont typeface="Wingdings 2" pitchFamily="18" charset="2"/>
              <a:buNone/>
            </a:pPr>
            <a:r>
              <a:rPr lang="ru-RU" sz="2000" b="1" smtClean="0">
                <a:solidFill>
                  <a:srgbClr val="002060"/>
                </a:solidFill>
              </a:rPr>
              <a:t/>
            </a:r>
            <a:br>
              <a:rPr lang="ru-RU" sz="2000" b="1" smtClean="0">
                <a:solidFill>
                  <a:srgbClr val="002060"/>
                </a:solidFill>
              </a:rPr>
            </a:br>
            <a:endParaRPr lang="ru-RU" sz="2000" b="1" smtClean="0">
              <a:solidFill>
                <a:srgbClr val="002060"/>
              </a:solidFill>
            </a:endParaRPr>
          </a:p>
        </p:txBody>
      </p:sp>
      <p:pic>
        <p:nvPicPr>
          <p:cNvPr id="29700" name="Picture 7" descr="Блины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r="993" b="7732"/>
          <a:stretch>
            <a:fillRect/>
          </a:stretch>
        </p:blipFill>
        <p:spPr>
          <a:xfrm>
            <a:off x="5286375" y="2071688"/>
            <a:ext cx="3335338" cy="32861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85750"/>
            <a:ext cx="7772400" cy="1143000"/>
          </a:xfrm>
        </p:spPr>
        <p:txBody>
          <a:bodyPr/>
          <a:lstStyle/>
          <a:p>
            <a:pPr eaLnBrk="1" hangingPunct="1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Говорят, что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214438"/>
            <a:ext cx="8143875" cy="56435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Блины надо готовить приблизительно за 5 часов до подачи на стол (пока подойдет опара,  потом взойдет тесто и т.д.)</a:t>
            </a:r>
          </a:p>
          <a:p>
            <a:pPr eaLnBrk="1" hangingPunct="1">
              <a:lnSpc>
                <a:spcPct val="80000"/>
              </a:lnSpc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Муку надо просеивать  прямо в посуду, в которой приготавливается тесто </a:t>
            </a:r>
          </a:p>
          <a:p>
            <a:pPr eaLnBrk="1" hangingPunct="1">
              <a:lnSpc>
                <a:spcPct val="80000"/>
              </a:lnSpc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Начинать печь надо, когда тесто хорошо подошло и только-только начинает оседать</a:t>
            </a:r>
          </a:p>
          <a:p>
            <a:pPr eaLnBrk="1" hangingPunct="1">
              <a:lnSpc>
                <a:spcPct val="80000"/>
              </a:lnSpc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«Румяность» блина зависит от наличия сахара в тесте.    Золотое правило кулинарии – во всем мера!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285750" y="273050"/>
            <a:ext cx="9215438" cy="941388"/>
          </a:xfrm>
        </p:spPr>
        <p:txBody>
          <a:bodyPr/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Блины сибирские скороспелые</a:t>
            </a:r>
          </a:p>
        </p:txBody>
      </p:sp>
      <p:sp>
        <p:nvSpPr>
          <p:cNvPr id="31747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686300" cy="4994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Продукты: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мука – 3, 5 стакана, молоко теплое– ½ литра, соль – ½ ч. л, яйца – 2 шт., молоко холодное – 1 стакан, сода  гашеная– на кончике ноже</a:t>
            </a:r>
          </a:p>
          <a:p>
            <a:pPr eaLnBrk="1" hangingPunct="1">
              <a:lnSpc>
                <a:spcPct val="80000"/>
              </a:lnSpc>
            </a:pPr>
            <a:endParaRPr lang="ru-RU" sz="20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 В молоко комнатной температуры, постоянно размешивая, всыпать муку, посолить и влить погашенную соду. Взбить венчиком или миксером до однородной густой массы и развести холодным молоком. Затем заварить тесто половиной стакана горячего  молока, добавить взбитые яйца </a:t>
            </a:r>
          </a:p>
          <a:p>
            <a:pPr eaLnBrk="1" hangingPunct="1">
              <a:lnSpc>
                <a:spcPct val="80000"/>
              </a:lnSpc>
            </a:pPr>
            <a:endParaRPr lang="ru-RU" sz="20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 Выпекать блины, смазывая сковороду салом</a:t>
            </a:r>
          </a:p>
          <a:p>
            <a:pPr eaLnBrk="1" hangingPunct="1">
              <a:lnSpc>
                <a:spcPct val="80000"/>
              </a:lnSpc>
            </a:pPr>
            <a:endParaRPr lang="ru-RU" sz="20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  Готовые блины смазать сливочным маслом</a:t>
            </a:r>
          </a:p>
          <a:p>
            <a:endParaRPr lang="ru-RU" sz="2000" smtClean="0">
              <a:solidFill>
                <a:srgbClr val="002060"/>
              </a:solidFill>
            </a:endParaRPr>
          </a:p>
        </p:txBody>
      </p:sp>
      <p:pic>
        <p:nvPicPr>
          <p:cNvPr id="31748" name="Picture 2" descr="C:\Documents and Settings\Лариса Сергеевна.COMPUTER\Рабочий стол\4af330d8c2e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12811" r="3131" b="12456"/>
          <a:stretch>
            <a:fillRect/>
          </a:stretch>
        </p:blipFill>
        <p:spPr>
          <a:xfrm>
            <a:off x="5572125" y="2571750"/>
            <a:ext cx="3241675" cy="250031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14313"/>
            <a:ext cx="7772400" cy="1071562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Блины на нашем столе</a:t>
            </a:r>
          </a:p>
        </p:txBody>
      </p:sp>
      <p:pic>
        <p:nvPicPr>
          <p:cNvPr id="5" name="Picture 11" descr="17"/>
          <p:cNvPicPr>
            <a:picLocks noChangeAspect="1" noChangeArrowheads="1"/>
          </p:cNvPicPr>
          <p:nvPr/>
        </p:nvPicPr>
        <p:blipFill>
          <a:blip r:embed="rId2"/>
          <a:srcRect t="27375" r="2367"/>
          <a:stretch>
            <a:fillRect/>
          </a:stretch>
        </p:blipFill>
        <p:spPr bwMode="auto">
          <a:xfrm>
            <a:off x="1000100" y="1428736"/>
            <a:ext cx="2759443" cy="237648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1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6568" r="11393" b="-2"/>
          <a:stretch>
            <a:fillRect/>
          </a:stretch>
        </p:blipFill>
        <p:spPr>
          <a:xfrm>
            <a:off x="928662" y="4113614"/>
            <a:ext cx="2786082" cy="2244344"/>
          </a:xfrm>
          <a:prstGeom prst="round2SameRect">
            <a:avLst/>
          </a:prstGeom>
        </p:spPr>
      </p:pic>
      <p:pic>
        <p:nvPicPr>
          <p:cNvPr id="6" name="Picture 7" descr="b9198fd68e58d02f164c4f40c479aaa3"/>
          <p:cNvPicPr>
            <a:picLocks noChangeAspect="1" noChangeArrowheads="1"/>
          </p:cNvPicPr>
          <p:nvPr/>
        </p:nvPicPr>
        <p:blipFill>
          <a:blip r:embed="rId4"/>
          <a:srcRect l="2701" t="8749" r="68" b="12507"/>
          <a:stretch>
            <a:fillRect/>
          </a:stretch>
        </p:blipFill>
        <p:spPr bwMode="auto">
          <a:xfrm>
            <a:off x="4700222" y="4000504"/>
            <a:ext cx="3229364" cy="2303876"/>
          </a:xfrm>
          <a:prstGeom prst="snip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C:\Documents and Settings\Лариса Сергеевна.COMPUTER\Рабочий стол\Рисунок25.jpg"/>
          <p:cNvPicPr>
            <a:picLocks noChangeAspect="1" noChangeArrowheads="1"/>
          </p:cNvPicPr>
          <p:nvPr/>
        </p:nvPicPr>
        <p:blipFill>
          <a:blip r:embed="rId5"/>
          <a:srcRect l="2041" t="23913" b="2173"/>
          <a:stretch>
            <a:fillRect/>
          </a:stretch>
        </p:blipFill>
        <p:spPr>
          <a:xfrm>
            <a:off x="4786314" y="1285860"/>
            <a:ext cx="3143272" cy="2330061"/>
          </a:xfrm>
          <a:prstGeom prst="snip2Diag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Разноцветный блинник</a:t>
            </a:r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071938" y="1285875"/>
            <a:ext cx="5072062" cy="5572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900" b="1" smtClean="0"/>
          </a:p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rgbClr val="002060"/>
                </a:solidFill>
              </a:rPr>
              <a:t>мука - 2 стакана , дрожжи сухие - 1 пакет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rgbClr val="002060"/>
                </a:solidFill>
              </a:rPr>
              <a:t>молоко - 300 мл, сметана жирная - 3 ст.л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rgbClr val="002060"/>
                </a:solidFill>
              </a:rPr>
              <a:t>сахар - 1 ст.л.  соль - 1 ч.л. морковь - 2 крупные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rgbClr val="002060"/>
                </a:solidFill>
              </a:rPr>
              <a:t>шпинат замороженный – 25 г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>
                <a:solidFill>
                  <a:srgbClr val="002060"/>
                </a:solidFill>
              </a:rPr>
              <a:t> 1.Смешать дрожжи с мукой, добавить  теплое молоко, перемешать, накрыть полотенцем и дать подняться, 1 ч.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>
                <a:solidFill>
                  <a:srgbClr val="002060"/>
                </a:solidFill>
              </a:rPr>
              <a:t>2. Морковь запечь, очистить, и измельчить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>
                <a:solidFill>
                  <a:srgbClr val="002060"/>
                </a:solidFill>
              </a:rPr>
              <a:t>3. Шпинат ошпарить, протереть через сито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>
                <a:solidFill>
                  <a:srgbClr val="002060"/>
                </a:solidFill>
              </a:rPr>
              <a:t>4. Яйца взбить в пену, добавить сахар, соль и сметану, снова взбить, смешать с опарой.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>
                <a:solidFill>
                  <a:srgbClr val="002060"/>
                </a:solidFill>
              </a:rPr>
              <a:t>5. Разделить тесто пополам. В одну часть добавить морковное пюре, в другую – шпинат. Дать подняться, 20 мин.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>
                <a:solidFill>
                  <a:srgbClr val="002060"/>
                </a:solidFill>
              </a:rPr>
              <a:t>6.Выпечь блины, смазывая сковородку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>
                <a:solidFill>
                  <a:srgbClr val="002060"/>
                </a:solidFill>
              </a:rPr>
              <a:t>7, Уложить блины друг на друга стопкой , чередуя начинку и смазывая яйцом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>
                <a:solidFill>
                  <a:srgbClr val="002060"/>
                </a:solidFill>
              </a:rPr>
              <a:t>8. Запекать в духовке при 220°С 10 мин.</a:t>
            </a:r>
          </a:p>
          <a:p>
            <a:pPr lvl="1" eaLnBrk="1" hangingPunct="1">
              <a:lnSpc>
                <a:spcPct val="80000"/>
              </a:lnSpc>
            </a:pPr>
            <a:endParaRPr lang="ru-RU" sz="1000" b="1" smtClean="0">
              <a:solidFill>
                <a:srgbClr val="002060"/>
              </a:solidFill>
            </a:endParaRPr>
          </a:p>
        </p:txBody>
      </p:sp>
      <p:pic>
        <p:nvPicPr>
          <p:cNvPr id="33796" name="Picture 7" descr="Разноцветный блинни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4712" r="1901" b="6232"/>
          <a:stretch>
            <a:fillRect/>
          </a:stretch>
        </p:blipFill>
        <p:spPr>
          <a:xfrm>
            <a:off x="357188" y="2000250"/>
            <a:ext cx="3429000" cy="35115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          </a:t>
            </a:r>
          </a:p>
        </p:txBody>
      </p:sp>
      <p:pic>
        <p:nvPicPr>
          <p:cNvPr id="10247" name="Track12.mp3">
            <a:hlinkClick r:id="" action="ppaction://media"/>
          </p:cNvPr>
          <p:cNvPicPr>
            <a:picLocks noGrp="1" noRot="1" noChangeAspect="1" noChangeArrowheads="1"/>
          </p:cNvPicPr>
          <p:nvPr>
            <p:ph sz="quarter" idx="1"/>
            <a:audi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2636838" y="3581400"/>
            <a:ext cx="304800" cy="304800"/>
          </a:xfrm>
        </p:spPr>
      </p:pic>
      <p:sp>
        <p:nvSpPr>
          <p:cNvPr id="11268" name="AutoShape 1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323850" y="6092825"/>
            <a:ext cx="503238" cy="4318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WordArt 16"/>
          <p:cNvSpPr>
            <a:spLocks noChangeArrowheads="1" noChangeShapeType="1" noTextEdit="1"/>
          </p:cNvSpPr>
          <p:nvPr/>
        </p:nvSpPr>
        <p:spPr bwMode="auto">
          <a:xfrm>
            <a:off x="1214438" y="500063"/>
            <a:ext cx="6786562" cy="12144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4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История праздника</a:t>
            </a:r>
          </a:p>
        </p:txBody>
      </p:sp>
      <p:pic>
        <p:nvPicPr>
          <p:cNvPr id="11270" name="Picture 8" descr="C:\Documents and Settings\Лариса Сергеевна.COMPUTER\Рабочий стол\47238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1928813" y="2214563"/>
            <a:ext cx="5370512" cy="40274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37" fill="hold"/>
                                        <p:tgtEl>
                                          <p:spTgt spid="10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Блины с припеком</a:t>
            </a:r>
          </a:p>
        </p:txBody>
      </p:sp>
      <p:pic>
        <p:nvPicPr>
          <p:cNvPr id="34819" name="Picture 7" descr="iБлин спрпек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060575"/>
            <a:ext cx="3671887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8" descr="C:\Documents and Settings\Лариса Сергеевна.COMPUTER\Рабочий стол\Рисунок2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1928813"/>
            <a:ext cx="3975100" cy="36401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14313"/>
            <a:ext cx="7772400" cy="1214437"/>
          </a:xfrm>
        </p:spPr>
        <p:txBody>
          <a:bodyPr/>
          <a:lstStyle/>
          <a:p>
            <a:pPr eaLnBrk="1" hangingPunct="1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Чудо-блин</a:t>
            </a:r>
          </a:p>
        </p:txBody>
      </p:sp>
      <p:sp>
        <p:nvSpPr>
          <p:cNvPr id="35843" name="Содержимое 4"/>
          <p:cNvSpPr>
            <a:spLocks noGrp="1"/>
          </p:cNvSpPr>
          <p:nvPr>
            <p:ph idx="1"/>
          </p:nvPr>
        </p:nvSpPr>
        <p:spPr>
          <a:xfrm>
            <a:off x="0" y="1428750"/>
            <a:ext cx="5214938" cy="42148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002060"/>
                </a:solidFill>
              </a:rPr>
              <a:t>В 2002 году компания "Дарья" в рамках Широкой Масленицы, в "Обжорный четверг", в Москве, на Васильевском спуске, установила российский рекорд – испекла чудо-блин, площадью 150 кв. метров</a:t>
            </a:r>
          </a:p>
          <a:p>
            <a:pPr eaLnBrk="1" hangingPunct="1">
              <a:lnSpc>
                <a:spcPct val="80000"/>
              </a:lnSpc>
            </a:pPr>
            <a:endParaRPr lang="ru-RU" sz="24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002060"/>
                </a:solidFill>
              </a:rPr>
              <a:t>Для выпечки такого блина компания использовала 150 кг муки, 300 л молока, 2.5 тыс. яиц, 60 кг сахара и 1.5 кг соли</a:t>
            </a:r>
          </a:p>
          <a:p>
            <a:pPr eaLnBrk="1" hangingPunct="1">
              <a:lnSpc>
                <a:spcPct val="80000"/>
              </a:lnSpc>
            </a:pPr>
            <a:endParaRPr lang="ru-RU" sz="24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002060"/>
                </a:solidFill>
              </a:rPr>
              <a:t>Чудо-блин смогли попробовать свыше 5 тыс. человек</a:t>
            </a:r>
          </a:p>
          <a:p>
            <a:endParaRPr lang="ru-RU" sz="2400" b="1" smtClean="0">
              <a:solidFill>
                <a:srgbClr val="002060"/>
              </a:solidFill>
            </a:endParaRPr>
          </a:p>
        </p:txBody>
      </p:sp>
      <p:pic>
        <p:nvPicPr>
          <p:cNvPr id="35844" name="Picture 7" descr="d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1727200"/>
            <a:ext cx="3429000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04801"/>
            <a:ext cx="8110566" cy="1123936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Четверг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28800"/>
            <a:ext cx="51435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b="1" dirty="0" smtClean="0"/>
              <a:t>    </a:t>
            </a:r>
            <a:r>
              <a:rPr lang="ru-RU" sz="3600" b="1" dirty="0" smtClean="0">
                <a:solidFill>
                  <a:srgbClr val="002060"/>
                </a:solidFill>
              </a:rPr>
              <a:t>В</a:t>
            </a:r>
            <a:r>
              <a:rPr lang="ru-RU" sz="3600" b="1" i="1" dirty="0" smtClean="0">
                <a:solidFill>
                  <a:srgbClr val="002060"/>
                </a:solidFill>
              </a:rPr>
              <a:t> широкий </a:t>
            </a:r>
            <a:r>
              <a:rPr lang="ru-RU" sz="3600" b="1" dirty="0" smtClean="0">
                <a:solidFill>
                  <a:srgbClr val="002060"/>
                </a:solidFill>
              </a:rPr>
              <a:t>четверг начинался масленичный разгул: катание по улицам, разные обряды, кулачный бой</a:t>
            </a:r>
          </a:p>
        </p:txBody>
      </p:sp>
      <p:pic>
        <p:nvPicPr>
          <p:cNvPr id="20484" name="Picture 7" descr="16_01_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18113" y="1981200"/>
            <a:ext cx="3089275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Игра в пышку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25538"/>
            <a:ext cx="8229600" cy="5005387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Прабабушка современного хоккея с мячом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Две команды играющих становились по обе стороны улицы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Каждый участник держал в руке кочергу – железную палку с загнутыми концом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Игрок команды поддевал лежащий на земле шарик, остальные гнали его в определённом направлении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Выигрывала та команда, которая догоняла шарик до определённого места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sz="6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1" name="Picture 7" descr="i1002-0007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1857364"/>
            <a:ext cx="3986212" cy="3816350"/>
          </a:xfrm>
          <a:noFill/>
        </p:spPr>
      </p:pic>
      <p:sp>
        <p:nvSpPr>
          <p:cNvPr id="3789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14810" y="1785926"/>
            <a:ext cx="4929191" cy="47148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Жители сёл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Раздольное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Отрадное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решили поиграть в «пышку»  или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«интеллектуальный хоккей»</a:t>
            </a:r>
          </a:p>
          <a:p>
            <a:pPr eaLnBrk="1" hangingPunct="1"/>
            <a:endParaRPr lang="ru-RU" sz="2800" b="1" dirty="0" smtClean="0">
              <a:solidFill>
                <a:schemeClr val="bg2"/>
              </a:solidFill>
            </a:endParaRPr>
          </a:p>
          <a:p>
            <a:pPr eaLnBrk="1" hangingPunct="1"/>
            <a:endParaRPr lang="ru-RU" sz="2800" b="1" dirty="0" smtClean="0"/>
          </a:p>
          <a:p>
            <a:pPr eaLnBrk="1" hangingPunct="1"/>
            <a:endParaRPr lang="ru-RU" sz="2800" b="1" dirty="0" smtClean="0"/>
          </a:p>
          <a:p>
            <a:pPr eaLnBrk="1" hangingPunct="1"/>
            <a:endParaRPr lang="ru-RU" sz="2800" b="1" dirty="0" smtClean="0"/>
          </a:p>
          <a:p>
            <a:pPr eaLnBrk="1" hangingPunct="1"/>
            <a:endParaRPr lang="ru-RU" sz="2800" b="1" dirty="0" smtClean="0"/>
          </a:p>
          <a:p>
            <a:pPr eaLnBrk="1" hangingPunct="1"/>
            <a:endParaRPr lang="ru-RU" sz="2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28596" y="6215082"/>
            <a:ext cx="3175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Кустодиев Б.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Масленица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500042"/>
            <a:ext cx="6858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Широкий четверг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  <a:hlinkClick r:id="rId3" action="ppaction://hlinksldjump"/>
              </a:rPr>
              <a:t>1 бросок</a:t>
            </a:r>
            <a:endParaRPr lang="ru-RU" sz="32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  <a:hlinkClick r:id="rId4" action="ppaction://hlinksldjump"/>
              </a:rPr>
              <a:t>2 бросок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  <a:hlinkClick r:id="rId5" action="ppaction://hlinksldjump"/>
              </a:rPr>
              <a:t>3 бросок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  <a:hlinkClick r:id="rId6" action="ppaction://hlinksldjump"/>
              </a:rPr>
              <a:t>4 бросок</a:t>
            </a:r>
            <a:endParaRPr lang="ru-RU" sz="3200" b="1" dirty="0" smtClean="0">
              <a:solidFill>
                <a:srgbClr val="002060"/>
              </a:solidFill>
            </a:endParaRP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hlinkClick r:id="rId7" action="ppaction://hlinksldjump"/>
              </a:rPr>
              <a:t>1 бросок</a:t>
            </a:r>
            <a:endParaRPr lang="ru-RU" sz="3200" b="1" smtClean="0"/>
          </a:p>
          <a:p>
            <a:pPr eaLnBrk="1" hangingPunct="1">
              <a:defRPr/>
            </a:pPr>
            <a:r>
              <a:rPr lang="ru-RU" sz="3200" b="1" smtClean="0">
                <a:hlinkClick r:id="rId8" action="ppaction://hlinksldjump"/>
              </a:rPr>
              <a:t>2 бросок</a:t>
            </a:r>
            <a:endParaRPr lang="ru-RU" sz="3200" b="1" smtClean="0"/>
          </a:p>
          <a:p>
            <a:pPr eaLnBrk="1" hangingPunct="1">
              <a:defRPr/>
            </a:pPr>
            <a:r>
              <a:rPr lang="ru-RU" sz="3200" b="1" smtClean="0">
                <a:hlinkClick r:id="rId9" action="ppaction://hlinksldjump"/>
              </a:rPr>
              <a:t>3 бросок</a:t>
            </a:r>
            <a:endParaRPr lang="ru-RU" sz="3200" b="1" smtClean="0"/>
          </a:p>
          <a:p>
            <a:pPr eaLnBrk="1" hangingPunct="1">
              <a:defRPr/>
            </a:pPr>
            <a:r>
              <a:rPr lang="ru-RU" sz="3200" b="1" smtClean="0">
                <a:hlinkClick r:id="rId10" action="ppaction://hlinksldjump"/>
              </a:rPr>
              <a:t>4 бросок</a:t>
            </a:r>
            <a:endParaRPr lang="ru-RU" sz="3200" b="1" smtClean="0"/>
          </a:p>
          <a:p>
            <a:pPr eaLnBrk="1" hangingPunct="1">
              <a:defRPr/>
            </a:pPr>
            <a:endParaRPr lang="ru-RU" smtClean="0"/>
          </a:p>
        </p:txBody>
      </p:sp>
      <p:sp>
        <p:nvSpPr>
          <p:cNvPr id="57352" name="Rectangle 8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59213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Отрадное                 Раздольное</a:t>
            </a:r>
          </a:p>
        </p:txBody>
      </p:sp>
      <p:sp>
        <p:nvSpPr>
          <p:cNvPr id="38917" name="AutoShape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24750" y="5949950"/>
            <a:ext cx="719138" cy="4318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304801"/>
            <a:ext cx="8786812" cy="11239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Отрадное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:1 бросок</a:t>
            </a:r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05000"/>
            <a:ext cx="4765675" cy="4191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Какое событие масленичных забав изображено на   картине Сурикова?</a:t>
            </a:r>
          </a:p>
        </p:txBody>
      </p:sp>
      <p:pic>
        <p:nvPicPr>
          <p:cNvPr id="39940" name="Picture 6" descr="Картинка 6 из 1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060575"/>
            <a:ext cx="4038600" cy="3529013"/>
          </a:xfrm>
          <a:noFill/>
        </p:spPr>
      </p:pic>
      <p:sp>
        <p:nvSpPr>
          <p:cNvPr id="39941" name="AutoShape 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524750" y="6021388"/>
            <a:ext cx="503238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Отрадное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2 бросок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447800"/>
            <a:ext cx="8686800" cy="4572000"/>
          </a:xfrm>
        </p:spPr>
        <p:txBody>
          <a:bodyPr/>
          <a:lstStyle/>
          <a:p>
            <a:pPr lvl="2" eaLnBrk="1" hangingPunct="1"/>
            <a:endParaRPr lang="ru-RU" sz="4000" dirty="0" smtClean="0"/>
          </a:p>
          <a:p>
            <a:pPr lvl="2" eaLnBrk="1" hangingPunct="1"/>
            <a:endParaRPr lang="ru-RU" sz="4000" dirty="0" smtClean="0"/>
          </a:p>
          <a:p>
            <a:pPr lvl="2" eaLnBrk="1" hangingPunct="1">
              <a:buFont typeface="Wingdings" pitchFamily="2" charset="2"/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Что такое «катульки» ?</a:t>
            </a:r>
          </a:p>
        </p:txBody>
      </p:sp>
      <p:sp>
        <p:nvSpPr>
          <p:cNvPr id="40964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596188" y="5805488"/>
            <a:ext cx="720725" cy="6477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Отрадное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3 бросок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5750" y="2000240"/>
            <a:ext cx="8858250" cy="442913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последний день Масленицы девушки и парни пели песню: «Гори, гори Масленица, Симонова племянница, пройдет семь недель, придет Светлый день, будут пасху носить, будут яйца красить»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000" b="1" i="1" dirty="0" smtClean="0">
                <a:solidFill>
                  <a:schemeClr val="bg2"/>
                </a:solidFill>
              </a:rPr>
              <a:t>  </a:t>
            </a:r>
            <a:r>
              <a:rPr lang="ru-RU" sz="4000" b="1" i="1" dirty="0" smtClean="0">
                <a:solidFill>
                  <a:schemeClr val="accent6">
                    <a:lumMod val="25000"/>
                  </a:schemeClr>
                </a:solidFill>
              </a:rPr>
              <a:t>Что следовало за этой песней?</a:t>
            </a:r>
          </a:p>
        </p:txBody>
      </p:sp>
      <p:sp>
        <p:nvSpPr>
          <p:cNvPr id="41988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524750" y="5876925"/>
            <a:ext cx="719138" cy="6477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57266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Отрадное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4 бросок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1472" y="1447800"/>
            <a:ext cx="8115328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48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4800" b="1" dirty="0" smtClean="0"/>
              <a:t>  </a:t>
            </a:r>
            <a:r>
              <a:rPr lang="ru-RU" sz="4800" b="1" dirty="0" smtClean="0">
                <a:solidFill>
                  <a:srgbClr val="002060"/>
                </a:solidFill>
              </a:rPr>
              <a:t>Какое самое популярное кушанье на Масленицу?</a:t>
            </a:r>
          </a:p>
        </p:txBody>
      </p:sp>
      <p:sp>
        <p:nvSpPr>
          <p:cNvPr id="43012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740650" y="5876925"/>
            <a:ext cx="647700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eaLnBrk="1" hangingPunct="1"/>
            <a:r>
              <a:rPr lang="ru-RU" sz="7200" b="1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7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Дни недели      </a:t>
            </a:r>
          </a:p>
        </p:txBody>
      </p:sp>
      <p:sp>
        <p:nvSpPr>
          <p:cNvPr id="14339" name="Rectangle 5"/>
          <p:cNvSpPr>
            <a:spLocks noGrp="1" noRot="1" noChangeArrowheads="1"/>
          </p:cNvSpPr>
          <p:nvPr>
            <p:ph sz="quarter" idx="1"/>
          </p:nvPr>
        </p:nvSpPr>
        <p:spPr>
          <a:xfrm>
            <a:off x="500063" y="1214438"/>
            <a:ext cx="8286750" cy="54292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</a:rPr>
              <a:t>  1. </a:t>
            </a:r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  <a:hlinkClick r:id="rId2" action="ppaction://hlinksldjump"/>
              </a:rPr>
              <a:t>Понедельник – встреча</a:t>
            </a:r>
            <a:endParaRPr lang="ru-RU" sz="28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</a:rPr>
              <a:t>2. Вторник – заигрыш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  <a:hlinkClick r:id="rId3" action="ppaction://hlinksldjump"/>
              </a:rPr>
              <a:t>  3. Среда – лакомка</a:t>
            </a:r>
            <a:endParaRPr lang="ru-RU" sz="28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hlinkClick r:id="rId4" action="ppaction://hlinksldjump"/>
              </a:rPr>
              <a:t>  4. Четверг – разгул, перелом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hlinkClick r:id="rId5" action="ppaction://hlinksldjump"/>
              </a:rPr>
              <a:t>  5. Пятница – тёщины вечерни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hlinkClick r:id="rId6" action="ppaction://hlinksldjump"/>
              </a:rPr>
              <a:t>  6. Суббота –  золовкины  посиделки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</a:rPr>
              <a:t>  7. Воскресенье – прощёный день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57188" y="304800"/>
            <a:ext cx="8786812" cy="1431925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Раздольное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1 бросок</a:t>
            </a:r>
          </a:p>
        </p:txBody>
      </p:sp>
      <p:sp>
        <p:nvSpPr>
          <p:cNvPr id="44036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714876" y="2143116"/>
            <a:ext cx="4429123" cy="400052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200" b="1" dirty="0" smtClean="0">
                <a:solidFill>
                  <a:schemeClr val="bg2"/>
                </a:solidFill>
              </a:rPr>
              <a:t>  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Какая масленичная забава изображена на рисунке?</a:t>
            </a:r>
          </a:p>
        </p:txBody>
      </p:sp>
      <p:sp>
        <p:nvSpPr>
          <p:cNvPr id="44037" name="AutoShape 8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667625" y="5876925"/>
            <a:ext cx="649288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8" name="Picture 4" descr="C:\Documents and Settings\Лариса Сергеевна.COMPUTER\Рабочий стол\01819a87338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00306"/>
            <a:ext cx="3918112" cy="2868618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7159" y="274638"/>
            <a:ext cx="8786842" cy="1143000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Раздольное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2 бросок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57188" y="1905000"/>
            <a:ext cx="8786812" cy="4191000"/>
          </a:xfrm>
        </p:spPr>
        <p:txBody>
          <a:bodyPr/>
          <a:lstStyle/>
          <a:p>
            <a:pPr lvl="1" eaLnBrk="1" hangingPunct="1"/>
            <a:endParaRPr lang="ru-RU" dirty="0" smtClean="0"/>
          </a:p>
          <a:p>
            <a:pPr lvl="1" eaLnBrk="1" hangingPunct="1"/>
            <a:endParaRPr lang="ru-RU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ru-RU" sz="3600" dirty="0" smtClean="0"/>
              <a:t> 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масленичная неделя называется «Мясопустная»?</a:t>
            </a:r>
          </a:p>
        </p:txBody>
      </p:sp>
      <p:sp>
        <p:nvSpPr>
          <p:cNvPr id="45060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740650" y="5734050"/>
            <a:ext cx="719138" cy="503238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642974" y="274638"/>
            <a:ext cx="10644262" cy="1143000"/>
          </a:xfrm>
        </p:spPr>
        <p:txBody>
          <a:bodyPr/>
          <a:lstStyle/>
          <a:p>
            <a:pPr eaLnBrk="1" hangingPunct="1"/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Раздольное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3 бросок</a:t>
            </a:r>
          </a:p>
        </p:txBody>
      </p:sp>
      <p:sp>
        <p:nvSpPr>
          <p:cNvPr id="77827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785786" y="1428736"/>
            <a:ext cx="7772400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  </a:t>
            </a:r>
            <a:r>
              <a:rPr lang="ru-RU" sz="4000" b="1" dirty="0" smtClean="0">
                <a:solidFill>
                  <a:srgbClr val="002060"/>
                </a:solidFill>
              </a:rPr>
              <a:t>В некоторых селениях степной полосы первый блин, который пекут на Масленицу, кладут на слуховое окошко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ru-RU" b="1" dirty="0" smtClean="0">
              <a:solidFill>
                <a:schemeClr val="bg2"/>
              </a:solidFill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5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чем это связано?</a:t>
            </a:r>
          </a:p>
        </p:txBody>
      </p:sp>
      <p:sp>
        <p:nvSpPr>
          <p:cNvPr id="46084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215206" y="6000768"/>
            <a:ext cx="792163" cy="57467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" y="304800"/>
            <a:ext cx="9143999" cy="11239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       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Раздольное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4 бросок</a:t>
            </a:r>
          </a:p>
        </p:txBody>
      </p:sp>
      <p:sp>
        <p:nvSpPr>
          <p:cNvPr id="47107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2500313"/>
            <a:ext cx="5643570" cy="35956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Кто изображен на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иллюстрации?</a:t>
            </a:r>
          </a:p>
        </p:txBody>
      </p:sp>
      <p:sp>
        <p:nvSpPr>
          <p:cNvPr id="47109" name="AutoShape 8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3708400" y="5805488"/>
            <a:ext cx="647700" cy="5762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6" descr="Картинка 1 из 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0502" y="2428868"/>
            <a:ext cx="228926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</a:t>
            </a: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Пятница</a:t>
            </a:r>
          </a:p>
        </p:txBody>
      </p:sp>
      <p:pic>
        <p:nvPicPr>
          <p:cNvPr id="48131" name="Picture 6" descr="C:\Documents and Settings\Лариса Сергеевна.COMPUTER\Рабочий стол\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2714625"/>
            <a:ext cx="3584575" cy="2676525"/>
          </a:xfrm>
          <a:noFill/>
        </p:spPr>
      </p:pic>
      <p:sp>
        <p:nvSpPr>
          <p:cNvPr id="80901" name="Rectangle 5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500563" y="1981200"/>
            <a:ext cx="4643437" cy="4114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На тёщины вечерни зятья угощают тёщ блинами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Приглашения бывают почётные с родней к обеду или запросто на один ужин</a:t>
            </a:r>
          </a:p>
        </p:txBody>
      </p:sp>
      <p:sp>
        <p:nvSpPr>
          <p:cNvPr id="48133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550" y="5805488"/>
            <a:ext cx="576263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Раздольное </a:t>
            </a:r>
          </a:p>
        </p:txBody>
      </p:sp>
      <p:pic>
        <p:nvPicPr>
          <p:cNvPr id="49155" name="Picture 8" descr="Untitled-Scanned-0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8253" r="2103"/>
          <a:stretch>
            <a:fillRect/>
          </a:stretch>
        </p:blipFill>
        <p:spPr>
          <a:xfrm>
            <a:off x="1103313" y="2071688"/>
            <a:ext cx="3325812" cy="1852612"/>
          </a:xfrm>
        </p:spPr>
      </p:pic>
      <p:pic>
        <p:nvPicPr>
          <p:cNvPr id="49156" name="Picture 11" descr="Untitled-Scanned-0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 l="16377" t="2011" r="8031" b="2281"/>
          <a:stretch>
            <a:fillRect/>
          </a:stretch>
        </p:blipFill>
        <p:spPr>
          <a:xfrm>
            <a:off x="5715000" y="2143125"/>
            <a:ext cx="2286000" cy="3929063"/>
          </a:xfrm>
        </p:spPr>
      </p:pic>
      <p:pic>
        <p:nvPicPr>
          <p:cNvPr id="49157" name="Picture 9" descr="Untitled-Scanned-07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/>
          <a:srcRect t="16205" r="5952" b="14816"/>
          <a:stretch>
            <a:fillRect/>
          </a:stretch>
        </p:blipFill>
        <p:spPr>
          <a:xfrm>
            <a:off x="900113" y="4429125"/>
            <a:ext cx="3386137" cy="1500188"/>
          </a:xfrm>
        </p:spPr>
      </p:pic>
      <p:sp>
        <p:nvSpPr>
          <p:cNvPr id="49158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16913" y="5734050"/>
            <a:ext cx="827087" cy="3587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</a:t>
            </a: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Отрадное</a:t>
            </a:r>
          </a:p>
        </p:txBody>
      </p:sp>
      <p:pic>
        <p:nvPicPr>
          <p:cNvPr id="50179" name="Picture 8" descr="Untitled-Scanned-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7275" t="7629" r="-1860" b="2713"/>
          <a:stretch>
            <a:fillRect/>
          </a:stretch>
        </p:blipFill>
        <p:spPr>
          <a:xfrm>
            <a:off x="500063" y="2000250"/>
            <a:ext cx="3714750" cy="3357563"/>
          </a:xfrm>
        </p:spPr>
      </p:pic>
      <p:pic>
        <p:nvPicPr>
          <p:cNvPr id="50180" name="Picture 10" descr="Untitled-Scanned-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 l="20798" b="-237"/>
          <a:stretch>
            <a:fillRect/>
          </a:stretch>
        </p:blipFill>
        <p:spPr>
          <a:xfrm>
            <a:off x="6357938" y="1905000"/>
            <a:ext cx="1420812" cy="2024063"/>
          </a:xfrm>
        </p:spPr>
      </p:pic>
      <p:pic>
        <p:nvPicPr>
          <p:cNvPr id="50181" name="Picture 9" descr="Untitled-Scanned-0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 t="17316" r="10428" b="15564"/>
          <a:stretch>
            <a:fillRect/>
          </a:stretch>
        </p:blipFill>
        <p:spPr>
          <a:xfrm>
            <a:off x="5003800" y="4500563"/>
            <a:ext cx="3354388" cy="1643062"/>
          </a:xfrm>
        </p:spPr>
      </p:pic>
      <p:sp>
        <p:nvSpPr>
          <p:cNvPr id="50182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3132138" y="5734050"/>
            <a:ext cx="647700" cy="5746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dirty="0" smtClean="0"/>
              <a:t>              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Суббота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85721" y="2286000"/>
            <a:ext cx="4929218" cy="3810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Молодая невестка приглашала всю родню к себе в гости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Новобрачная невестка должна была одарить своих золовок подарками и угостить</a:t>
            </a:r>
          </a:p>
        </p:txBody>
      </p:sp>
      <p:pic>
        <p:nvPicPr>
          <p:cNvPr id="51204" name="Picture 6" descr="j025076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92725" y="2133600"/>
            <a:ext cx="3240088" cy="3743325"/>
          </a:xfrm>
          <a:noFill/>
        </p:spPr>
      </p:pic>
      <p:sp>
        <p:nvSpPr>
          <p:cNvPr id="51205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12088" y="5661025"/>
            <a:ext cx="647700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Суббота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1472" y="1785926"/>
            <a:ext cx="8115328" cy="4233874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Жители села </a:t>
            </a:r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Отрадного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поспорили с жителями села </a:t>
            </a:r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Раздольного,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кто лучше разбирается в родственных связях</a:t>
            </a:r>
          </a:p>
        </p:txBody>
      </p:sp>
      <p:sp>
        <p:nvSpPr>
          <p:cNvPr id="5222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67625" y="5661025"/>
            <a:ext cx="792163" cy="360363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0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3749675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2" action="ppaction://hlinksldjump"/>
              </a:rPr>
              <a:t> 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1. Теща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  <a:hlinkClick r:id="rId2" action="ppaction://hlinksldjump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 2. Свёкор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  <a:hlinkClick r:id="rId2" action="ppaction://hlinksldjump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 3. Золовка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  <a:hlinkClick r:id="rId2" action="ppaction://hlinksldjump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 4. Шурин</a:t>
            </a: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191" name="Rectangle 7"/>
          <p:cNvSpPr>
            <a:spLocks noGrp="1" noChangeArrowheads="1"/>
          </p:cNvSpPr>
          <p:nvPr>
            <p:ph sz="quarter" idx="2"/>
          </p:nvPr>
        </p:nvSpPr>
        <p:spPr>
          <a:xfrm>
            <a:off x="4933950" y="1447800"/>
            <a:ext cx="3749675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hlinkClick r:id="rId3" action="ppaction://hlinksldjump"/>
              </a:rPr>
              <a:t> 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1. Свекровь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  <a:hlinkClick r:id="rId3" action="ppaction://hlinksldjump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 2. Сноха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  <a:hlinkClick r:id="rId3" action="ppaction://hlinksldjump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 3. Деверь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  <a:hlinkClick r:id="rId3" action="ppaction://hlinksldjump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 4. Зять</a:t>
            </a: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3252" name="WordArt 4"/>
          <p:cNvSpPr>
            <a:spLocks noChangeArrowheads="1" noChangeShapeType="1" noTextEdit="1"/>
          </p:cNvSpPr>
          <p:nvPr/>
        </p:nvSpPr>
        <p:spPr bwMode="auto">
          <a:xfrm>
            <a:off x="1143000" y="357188"/>
            <a:ext cx="6143625" cy="10890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Знатоки     родственных       связей</a:t>
            </a:r>
          </a:p>
        </p:txBody>
      </p:sp>
      <p:sp>
        <p:nvSpPr>
          <p:cNvPr id="53253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08850" y="5876925"/>
            <a:ext cx="719138" cy="576263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00063" y="304801"/>
            <a:ext cx="7643812" cy="90962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Понедельник</a:t>
            </a:r>
          </a:p>
        </p:txBody>
      </p:sp>
      <p:sp>
        <p:nvSpPr>
          <p:cNvPr id="20485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14312" y="1142984"/>
            <a:ext cx="5214943" cy="5072079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/>
              <a:t>  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На первый день масленицы русский народ справлял встречу чистой Масленицы </a:t>
            </a:r>
            <a:endParaRPr lang="ru-RU" sz="3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Дети с утра выходят на улицу строить снежные горы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ru-RU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В некоторых местностях мальчишки приготовляют  утром соломенную куклу, которую с  припевом ввозят на гору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067175" y="6237288"/>
            <a:ext cx="504825" cy="287337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7" descr="C:\Documents and Settings\Лариса Сергеевна.COMPUTER\Рабочий стол\0_29c9c_3f8fd679_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8" y="1071546"/>
            <a:ext cx="2455538" cy="2571768"/>
          </a:xfrm>
          <a:noFill/>
        </p:spPr>
      </p:pic>
      <p:pic>
        <p:nvPicPr>
          <p:cNvPr id="8" name="Picture 7" descr="ma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786190"/>
            <a:ext cx="2214578" cy="274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WordArt 4"/>
          <p:cNvSpPr>
            <a:spLocks noChangeArrowheads="1" noChangeShapeType="1"/>
          </p:cNvSpPr>
          <p:nvPr/>
        </p:nvSpPr>
        <p:spPr bwMode="auto">
          <a:xfrm>
            <a:off x="500063" y="304800"/>
            <a:ext cx="8286750" cy="14319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Знатоки   родственных   связей</a:t>
            </a:r>
          </a:p>
        </p:txBody>
      </p:sp>
      <p:pic>
        <p:nvPicPr>
          <p:cNvPr id="54275" name="Picture 6" descr="тетушк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2214563"/>
            <a:ext cx="3457575" cy="3457575"/>
          </a:xfrm>
          <a:noFill/>
        </p:spPr>
      </p:pic>
      <p:sp>
        <p:nvSpPr>
          <p:cNvPr id="5427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86188" y="1785938"/>
            <a:ext cx="5357812" cy="43100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2800" b="1" u="sng" smtClean="0"/>
              <a:t>  </a:t>
            </a:r>
            <a:r>
              <a:rPr lang="ru-RU" sz="36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Тёща </a:t>
            </a:r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мать жены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36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Свёкор </a:t>
            </a:r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отец мужа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36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Золовка –</a:t>
            </a:r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сестра мужа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36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Шурин </a:t>
            </a:r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брат жены</a:t>
            </a:r>
          </a:p>
        </p:txBody>
      </p:sp>
      <p:sp>
        <p:nvSpPr>
          <p:cNvPr id="54277" name="AutoShape 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451725" y="5949950"/>
            <a:ext cx="792163" cy="503238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57188" y="1981200"/>
            <a:ext cx="5357812" cy="45196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Свекровь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мать мужа</a:t>
            </a:r>
          </a:p>
          <a:p>
            <a:pPr eaLnBrk="1" hangingPunct="1">
              <a:buFont typeface="Wingdings" pitchFamily="2" charset="2"/>
              <a:buNone/>
            </a:pPr>
            <a:endParaRPr lang="ru-RU" sz="2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8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Сноха 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женщина по отношению к отцу и матери её мужа</a:t>
            </a:r>
          </a:p>
          <a:p>
            <a:pPr eaLnBrk="1" hangingPunct="1">
              <a:buFont typeface="Wingdings" pitchFamily="2" charset="2"/>
              <a:buNone/>
            </a:pPr>
            <a:endParaRPr lang="ru-RU" sz="2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8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Деверь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брат мужа</a:t>
            </a:r>
          </a:p>
          <a:p>
            <a:pPr eaLnBrk="1" hangingPunct="1">
              <a:buFont typeface="Wingdings" pitchFamily="2" charset="2"/>
              <a:buNone/>
            </a:pPr>
            <a:endParaRPr lang="ru-RU" sz="2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8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Зять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муж дочери или сестры</a:t>
            </a:r>
          </a:p>
        </p:txBody>
      </p:sp>
      <p:pic>
        <p:nvPicPr>
          <p:cNvPr id="55299" name="Picture 8" descr="тетуш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81688" y="2643188"/>
            <a:ext cx="2720975" cy="2857500"/>
          </a:xfrm>
          <a:noFill/>
        </p:spPr>
      </p:pic>
      <p:sp>
        <p:nvSpPr>
          <p:cNvPr id="40963" name="WordArt 7"/>
          <p:cNvSpPr>
            <a:spLocks noChangeArrowheads="1" noChangeShapeType="1"/>
          </p:cNvSpPr>
          <p:nvPr/>
        </p:nvSpPr>
        <p:spPr bwMode="auto">
          <a:xfrm>
            <a:off x="428596" y="304800"/>
            <a:ext cx="8182004" cy="14319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ru-RU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Знатоки</a:t>
            </a:r>
            <a:r>
              <a:rPr lang="ru-RU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</a:t>
            </a:r>
            <a:r>
              <a:rPr lang="ru-RU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родственных</a:t>
            </a:r>
            <a:r>
              <a:rPr lang="ru-RU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</a:t>
            </a:r>
            <a:r>
              <a:rPr lang="ru-RU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связей</a:t>
            </a:r>
          </a:p>
        </p:txBody>
      </p:sp>
      <p:sp>
        <p:nvSpPr>
          <p:cNvPr id="55301" name="AutoShape 9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6500813" y="6000750"/>
            <a:ext cx="863600" cy="503238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50" y="357188"/>
            <a:ext cx="8858250" cy="989012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Воскресенье – прощёный день</a:t>
            </a:r>
            <a:endParaRPr lang="ru-RU" sz="48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214282" y="1214423"/>
            <a:ext cx="8929718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воскресенье на Руси от мала до велика просили все друг у друга прощения:</a:t>
            </a:r>
          </a:p>
        </p:txBody>
      </p:sp>
      <p:pic>
        <p:nvPicPr>
          <p:cNvPr id="111620" name="Picture 4" descr="BD05584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267200"/>
            <a:ext cx="17113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1" name="AutoShape 5"/>
          <p:cNvSpPr>
            <a:spLocks noChangeArrowheads="1"/>
          </p:cNvSpPr>
          <p:nvPr/>
        </p:nvSpPr>
        <p:spPr bwMode="auto">
          <a:xfrm>
            <a:off x="3810000" y="2514600"/>
            <a:ext cx="3657600" cy="2514600"/>
          </a:xfrm>
          <a:prstGeom prst="cloudCallout">
            <a:avLst>
              <a:gd name="adj1" fmla="val -104731"/>
              <a:gd name="adj2" fmla="val 34468"/>
            </a:avLst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 i="1">
                <a:solidFill>
                  <a:srgbClr val="FFFF00"/>
                </a:solidFill>
                <a:latin typeface="Comic Sans MS" pitchFamily="66" charset="0"/>
              </a:rPr>
              <a:t>“</a:t>
            </a:r>
            <a:r>
              <a:rPr lang="ru-RU" sz="2000" b="1" i="1">
                <a:solidFill>
                  <a:srgbClr val="FFFF00"/>
                </a:solidFill>
                <a:latin typeface="Comic Sans MS" pitchFamily="66" charset="0"/>
              </a:rPr>
              <a:t>Прости,если что неладного между нами вышло</a:t>
            </a:r>
            <a:r>
              <a:rPr lang="en-US" sz="2000" b="1" i="1">
                <a:solidFill>
                  <a:srgbClr val="FFFF00"/>
                </a:solidFill>
                <a:latin typeface="Comic Sans MS" pitchFamily="66" charset="0"/>
              </a:rPr>
              <a:t>”</a:t>
            </a:r>
            <a:r>
              <a:rPr lang="ru-RU" sz="2000" b="1" i="1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sz="2000" b="1" i="1">
                <a:solidFill>
                  <a:srgbClr val="FFFF00"/>
                </a:solidFill>
                <a:latin typeface="Comic Sans MS" pitchFamily="66" charset="0"/>
              </a:rPr>
              <a:t>”</a:t>
            </a:r>
            <a:r>
              <a:rPr lang="ru-RU" sz="2000" b="1" i="1">
                <a:solidFill>
                  <a:srgbClr val="FFFF00"/>
                </a:solidFill>
                <a:latin typeface="Comic Sans MS" pitchFamily="66" charset="0"/>
              </a:rPr>
              <a:t>Прости меня грешного на Великий пост</a:t>
            </a:r>
            <a:r>
              <a:rPr lang="en-US" sz="2000" b="1" i="1">
                <a:solidFill>
                  <a:srgbClr val="FFFF00"/>
                </a:solidFill>
                <a:latin typeface="Comic Sans MS" pitchFamily="66" charset="0"/>
              </a:rPr>
              <a:t>”</a:t>
            </a:r>
            <a:r>
              <a:rPr lang="ru-RU" sz="2000" b="1" i="1">
                <a:solidFill>
                  <a:srgbClr val="FFFF00"/>
                </a:solidFill>
                <a:latin typeface="Comic Sans MS" pitchFamily="66" charset="0"/>
              </a:rPr>
              <a:t>.</a:t>
            </a:r>
          </a:p>
          <a:p>
            <a:pPr algn="ctr"/>
            <a:endParaRPr lang="ru-RU" sz="2000" b="1" i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2500298" y="5286388"/>
            <a:ext cx="611030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Прощение заканчивалось поцелуем и низким поклоном</a:t>
            </a:r>
          </a:p>
        </p:txBody>
      </p:sp>
      <p:sp>
        <p:nvSpPr>
          <p:cNvPr id="56327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12088" y="6308725"/>
            <a:ext cx="1081087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714750" y="1428750"/>
            <a:ext cx="5429250" cy="5429250"/>
          </a:xfrm>
          <a:solidFill>
            <a:schemeClr val="accent2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седьмой день  делали чучело Масленицы и катали его по улицам и с горок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 утра его окружали заботой, а вечером сжигали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Так провожали зиму и встречали весну </a:t>
            </a:r>
          </a:p>
        </p:txBody>
      </p:sp>
      <p:pic>
        <p:nvPicPr>
          <p:cNvPr id="57347" name="Picture 3" descr="20050315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929063"/>
            <a:ext cx="33528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 descr="костром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571625"/>
            <a:ext cx="3276600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WordArt 5"/>
          <p:cNvSpPr>
            <a:spLocks noChangeArrowheads="1" noChangeShapeType="1" noTextEdit="1"/>
          </p:cNvSpPr>
          <p:nvPr/>
        </p:nvSpPr>
        <p:spPr bwMode="auto">
          <a:xfrm>
            <a:off x="152400" y="228600"/>
            <a:ext cx="8763000" cy="1143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3333"/>
              </a:avLst>
            </a:prstTxWarp>
          </a:bodyPr>
          <a:lstStyle/>
          <a:p>
            <a:pPr algn="ctr"/>
            <a:r>
              <a:rPr lang="ru-RU" sz="4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Воскресенье - проводы Масленицы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44475"/>
            <a:ext cx="9786974" cy="13271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/>
              <a:t>   </a:t>
            </a: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Встречаем Масленицу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786188" y="1447800"/>
            <a:ext cx="4900612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понедельник жители сел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Раздольное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Отрадное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решили устроить встречу Масленицы в виде конкурса пословиц и поговорок </a:t>
            </a:r>
          </a:p>
          <a:p>
            <a:pPr eaLnBrk="1" hangingPunct="1">
              <a:buFont typeface="Wingdings" pitchFamily="2" charset="2"/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/>
          </a:p>
        </p:txBody>
      </p:sp>
      <p:sp>
        <p:nvSpPr>
          <p:cNvPr id="16388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885113" y="6092825"/>
            <a:ext cx="574675" cy="4318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389" name="Picture 6" descr="C:\Documents and Settings\Лариса Сергеевна.COMPUTER\Рабочий стол\mas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071688"/>
            <a:ext cx="31623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9144000" cy="1071570"/>
          </a:xfrm>
        </p:spPr>
        <p:txBody>
          <a:bodyPr/>
          <a:lstStyle/>
          <a:p>
            <a:pPr eaLnBrk="1" hangingPunct="1"/>
            <a:r>
              <a:rPr lang="ru-RU" sz="4800" dirty="0" smtClean="0"/>
              <a:t>      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Вторник -  заигрыш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1285860"/>
            <a:ext cx="6072198" cy="557214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рассвете чучело Масленицы вывозилось на центральное место, вокруг него устраивались хороводы, разгульное веселье</a:t>
            </a:r>
          </a:p>
          <a:p>
            <a:pPr eaLnBrk="1" hangingPunct="1">
              <a:buFont typeface="Wingdings" pitchFamily="2" charset="2"/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000" dirty="0" smtClean="0"/>
              <a:t>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улицах попадались большие группы ряженых</a:t>
            </a:r>
          </a:p>
          <a:p>
            <a:pPr eaLnBrk="1" hangingPunct="1">
              <a:buFont typeface="Wingdings" pitchFamily="2" charset="2"/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8" descr="mas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00760" y="1500174"/>
            <a:ext cx="2386004" cy="2386004"/>
          </a:xfrm>
          <a:noFill/>
        </p:spPr>
      </p:pic>
      <p:sp>
        <p:nvSpPr>
          <p:cNvPr id="17413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857356" y="6357958"/>
            <a:ext cx="720725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15" descr="mas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143380"/>
            <a:ext cx="2182325" cy="190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Картинка 1 из 6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314830"/>
            <a:ext cx="1474209" cy="216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 rot="10800000" flipV="1">
            <a:off x="285720" y="5132497"/>
            <a:ext cx="46434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главе с Петрушкой проходили представления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4582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          </a:t>
            </a: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Вторник - заигрыш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dirty="0" smtClean="0"/>
              <a:t>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dirty="0" smtClean="0"/>
              <a:t>   </a:t>
            </a:r>
            <a:r>
              <a:rPr lang="ru-RU" sz="4800" b="1" dirty="0" smtClean="0">
                <a:solidFill>
                  <a:srgbClr val="002060"/>
                </a:solidFill>
              </a:rPr>
              <a:t>Жители сёл </a:t>
            </a:r>
            <a:r>
              <a:rPr lang="ru-RU" sz="4800" b="1" i="1" dirty="0" smtClean="0">
                <a:solidFill>
                  <a:srgbClr val="002060"/>
                </a:solidFill>
              </a:rPr>
              <a:t>Отрадное</a:t>
            </a:r>
            <a:r>
              <a:rPr lang="ru-RU" sz="4800" b="1" dirty="0" smtClean="0">
                <a:solidFill>
                  <a:srgbClr val="002060"/>
                </a:solidFill>
              </a:rPr>
              <a:t> и </a:t>
            </a:r>
            <a:r>
              <a:rPr lang="ru-RU" sz="4800" b="1" i="1" dirty="0" smtClean="0">
                <a:solidFill>
                  <a:srgbClr val="002060"/>
                </a:solidFill>
              </a:rPr>
              <a:t>Раздольное</a:t>
            </a:r>
            <a:r>
              <a:rPr lang="ru-RU" sz="4800" b="1" dirty="0" smtClean="0">
                <a:solidFill>
                  <a:srgbClr val="002060"/>
                </a:solidFill>
              </a:rPr>
              <a:t> решили во вторник устроить представление</a:t>
            </a:r>
          </a:p>
        </p:txBody>
      </p:sp>
      <p:sp>
        <p:nvSpPr>
          <p:cNvPr id="2150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40650" y="5876925"/>
            <a:ext cx="719138" cy="576263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214313" y="1143000"/>
            <a:ext cx="6000750" cy="2928938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002060"/>
                </a:solidFill>
                <a:latin typeface="Algerian" pitchFamily="82" charset="0"/>
              </a:rPr>
              <a:t>В старину никакое другое русское блюдо по популярности не могло сравниться с блинами. Они сопровождали человека всю жизнь — от рождения (роженице давали блин) до самой смерти (обязательное блюдо во время поминальных обрядов)</a:t>
            </a:r>
          </a:p>
        </p:txBody>
      </p:sp>
      <p:pic>
        <p:nvPicPr>
          <p:cNvPr id="22531" name="Picture 7" descr="10386546454450b8"/>
          <p:cNvPicPr>
            <a:picLocks noChangeAspect="1" noChangeArrowheads="1"/>
          </p:cNvPicPr>
          <p:nvPr/>
        </p:nvPicPr>
        <p:blipFill>
          <a:blip r:embed="rId2"/>
          <a:srcRect l="5005" t="29848" r="12411" b="5148"/>
          <a:stretch>
            <a:fillRect/>
          </a:stretch>
        </p:blipFill>
        <p:spPr bwMode="auto">
          <a:xfrm>
            <a:off x="6429375" y="2214563"/>
            <a:ext cx="235743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8" descr="maslenica-b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r="1571" b="26419"/>
          <a:stretch>
            <a:fillRect/>
          </a:stretch>
        </p:blipFill>
        <p:spPr>
          <a:xfrm>
            <a:off x="6429388" y="428604"/>
            <a:ext cx="2286016" cy="1357322"/>
          </a:xfrm>
          <a:prstGeom prst="snip2DiagRect">
            <a:avLst/>
          </a:prstGeom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928688" y="357188"/>
            <a:ext cx="55006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блинах</a:t>
            </a:r>
          </a:p>
        </p:txBody>
      </p:sp>
      <p:sp>
        <p:nvSpPr>
          <p:cNvPr id="22534" name="Прямоугольник 5"/>
          <p:cNvSpPr>
            <a:spLocks noChangeArrowheads="1"/>
          </p:cNvSpPr>
          <p:nvPr/>
        </p:nvSpPr>
        <p:spPr bwMode="auto">
          <a:xfrm>
            <a:off x="285750" y="4143375"/>
            <a:ext cx="84296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прежде всего блины — обязательное угощение на Масленицу, необходимый атрибут весеннего праздника. Ведь блин — символ солнца! Об этом напоминают пословицы и поговорки: «Как на масляной неделе в потолок блины летели», «На горках покататься, в блинах поваляться»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642938"/>
            <a:ext cx="8101012" cy="85725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Среда - лакомка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2590800"/>
            <a:ext cx="4038600" cy="3078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dirty="0" smtClean="0">
                <a:solidFill>
                  <a:srgbClr val="993300"/>
                </a:solidFill>
                <a:latin typeface="Comic Sans MS" pitchFamily="66" charset="0"/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среду люди лакомились блинами и другими масленичными яствами</a:t>
            </a:r>
          </a:p>
        </p:txBody>
      </p:sp>
      <p:pic>
        <p:nvPicPr>
          <p:cNvPr id="23556" name="Picture 2" descr="C:\Documents and Settings\Лариса Сергеевна.COMPUTER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428875"/>
            <a:ext cx="3824287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раведливость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етка с тенью 8">
    <a:dk1>
      <a:srgbClr val="D1CC00"/>
    </a:dk1>
    <a:lt1>
      <a:srgbClr val="FFFFFF"/>
    </a:lt1>
    <a:dk2>
      <a:srgbClr val="CCCC00"/>
    </a:dk2>
    <a:lt2>
      <a:srgbClr val="F3F5B1"/>
    </a:lt2>
    <a:accent1>
      <a:srgbClr val="808000"/>
    </a:accent1>
    <a:accent2>
      <a:srgbClr val="AEAA00"/>
    </a:accent2>
    <a:accent3>
      <a:srgbClr val="E2E2AA"/>
    </a:accent3>
    <a:accent4>
      <a:srgbClr val="DADADA"/>
    </a:accent4>
    <a:accent5>
      <a:srgbClr val="C0C0AA"/>
    </a:accent5>
    <a:accent6>
      <a:srgbClr val="9D9A00"/>
    </a:accent6>
    <a:hlink>
      <a:srgbClr val="FFCC00"/>
    </a:hlink>
    <a:folHlink>
      <a:srgbClr val="FFFF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1081</TotalTime>
  <Words>1346</Words>
  <Application>Microsoft PowerPoint</Application>
  <PresentationFormat>Экран (4:3)</PresentationFormat>
  <Paragraphs>201</Paragraphs>
  <Slides>43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45" baseType="lpstr">
      <vt:lpstr>Сетка с тенью</vt:lpstr>
      <vt:lpstr>Справедливость</vt:lpstr>
      <vt:lpstr>  Интегрированный урок–праздник     по истории и технологии в 6 классе:   «Масленица» Авторы: Николаева Л.С., Чугунова Е.А. МОУ СОШ№36 г. Владимира </vt:lpstr>
      <vt:lpstr>          </vt:lpstr>
      <vt:lpstr>           Дни недели      </vt:lpstr>
      <vt:lpstr>         Понедельник</vt:lpstr>
      <vt:lpstr>   Встречаем Масленицу</vt:lpstr>
      <vt:lpstr>      Вторник -  заигрыш</vt:lpstr>
      <vt:lpstr>          Вторник - заигрыш</vt:lpstr>
      <vt:lpstr>В старину никакое другое русское блюдо по популярности не могло сравниться с блинами. Они сопровождали человека всю жизнь — от рождения (роженице давали блин) до самой смерти (обязательное блюдо во время поминальных обрядов)</vt:lpstr>
      <vt:lpstr>Среда - лакомка</vt:lpstr>
      <vt:lpstr>Технология приготовления блинов</vt:lpstr>
      <vt:lpstr>Технология приготовления блинов</vt:lpstr>
      <vt:lpstr>Технология приготовления блинов</vt:lpstr>
      <vt:lpstr> Технология приготовления блинов </vt:lpstr>
      <vt:lpstr>Сковороды для выпечки блинов</vt:lpstr>
      <vt:lpstr>Блины из дрожжевого теста</vt:lpstr>
      <vt:lpstr>   Говорят, что</vt:lpstr>
      <vt:lpstr>Блины сибирские скороспелые</vt:lpstr>
      <vt:lpstr>Блины на нашем столе</vt:lpstr>
      <vt:lpstr>Разноцветный блинник</vt:lpstr>
      <vt:lpstr>Блины с припеком</vt:lpstr>
      <vt:lpstr>Чудо-блин</vt:lpstr>
      <vt:lpstr>                    Четверг </vt:lpstr>
      <vt:lpstr>         Игра в пышку</vt:lpstr>
      <vt:lpstr> </vt:lpstr>
      <vt:lpstr> Отрадное                 Раздольное</vt:lpstr>
      <vt:lpstr> Село Отрадное:1 бросок</vt:lpstr>
      <vt:lpstr> Село Отрадное: 2 бросок</vt:lpstr>
      <vt:lpstr>  Село Отрадное: 3 бросок</vt:lpstr>
      <vt:lpstr>       Село Отрадное: 4 бросок</vt:lpstr>
      <vt:lpstr>Село Раздольное: 1 бросок</vt:lpstr>
      <vt:lpstr>Село Раздольное:  2 бросок</vt:lpstr>
      <vt:lpstr>       Село Раздольное: 3 бросок</vt:lpstr>
      <vt:lpstr>       Село Раздольное: 4 бросок</vt:lpstr>
      <vt:lpstr>                Пятница</vt:lpstr>
      <vt:lpstr>      Село Раздольное </vt:lpstr>
      <vt:lpstr>        Село Отрадное</vt:lpstr>
      <vt:lpstr>              Суббота</vt:lpstr>
      <vt:lpstr>            Суббота</vt:lpstr>
      <vt:lpstr>Слайд 39</vt:lpstr>
      <vt:lpstr>Слайд 40</vt:lpstr>
      <vt:lpstr>Слайд 41</vt:lpstr>
      <vt:lpstr>Воскресенье – прощёный день</vt:lpstr>
      <vt:lpstr>Слайд 43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Lanser Client</cp:lastModifiedBy>
  <cp:revision>88</cp:revision>
  <dcterms:created xsi:type="dcterms:W3CDTF">1601-01-01T00:00:00Z</dcterms:created>
  <dcterms:modified xsi:type="dcterms:W3CDTF">2010-01-26T19:02:58Z</dcterms:modified>
</cp:coreProperties>
</file>