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6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6EE95DB-1368-4750-B796-1B2C2F2CAA09}" type="datetimeFigureOut">
              <a:rPr lang="ru-RU" smtClean="0"/>
              <a:pPr/>
              <a:t>04.09.2009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455086-0D6B-47A4-9113-D0C127C96E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E95DB-1368-4750-B796-1B2C2F2CAA09}" type="datetimeFigureOut">
              <a:rPr lang="ru-RU" smtClean="0"/>
              <a:pPr/>
              <a:t>04.09.2009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455086-0D6B-47A4-9113-D0C127C96E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E95DB-1368-4750-B796-1B2C2F2CAA09}" type="datetimeFigureOut">
              <a:rPr lang="ru-RU" smtClean="0"/>
              <a:pPr/>
              <a:t>04.09.2009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455086-0D6B-47A4-9113-D0C127C96E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E95DB-1368-4750-B796-1B2C2F2CAA09}" type="datetimeFigureOut">
              <a:rPr lang="ru-RU" smtClean="0"/>
              <a:pPr/>
              <a:t>04.09.2009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455086-0D6B-47A4-9113-D0C127C96E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E95DB-1368-4750-B796-1B2C2F2CAA09}" type="datetimeFigureOut">
              <a:rPr lang="ru-RU" smtClean="0"/>
              <a:pPr/>
              <a:t>04.09.2009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455086-0D6B-47A4-9113-D0C127C96E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E95DB-1368-4750-B796-1B2C2F2CAA09}" type="datetimeFigureOut">
              <a:rPr lang="ru-RU" smtClean="0"/>
              <a:pPr/>
              <a:t>04.09.2009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455086-0D6B-47A4-9113-D0C127C96E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E95DB-1368-4750-B796-1B2C2F2CAA09}" type="datetimeFigureOut">
              <a:rPr lang="ru-RU" smtClean="0"/>
              <a:pPr/>
              <a:t>04.09.2009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455086-0D6B-47A4-9113-D0C127C96E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E95DB-1368-4750-B796-1B2C2F2CAA09}" type="datetimeFigureOut">
              <a:rPr lang="ru-RU" smtClean="0"/>
              <a:pPr/>
              <a:t>04.09.2009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455086-0D6B-47A4-9113-D0C127C96E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EE95DB-1368-4750-B796-1B2C2F2CAA09}" type="datetimeFigureOut">
              <a:rPr lang="ru-RU" smtClean="0"/>
              <a:pPr/>
              <a:t>04.09.2009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455086-0D6B-47A4-9113-D0C127C96E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6EE95DB-1368-4750-B796-1B2C2F2CAA09}" type="datetimeFigureOut">
              <a:rPr lang="ru-RU" smtClean="0"/>
              <a:pPr/>
              <a:t>04.09.2009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455086-0D6B-47A4-9113-D0C127C96E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6EE95DB-1368-4750-B796-1B2C2F2CAA09}" type="datetimeFigureOut">
              <a:rPr lang="ru-RU" smtClean="0"/>
              <a:pPr/>
              <a:t>04.09.2009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455086-0D6B-47A4-9113-D0C127C96E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6EE95DB-1368-4750-B796-1B2C2F2CAA09}" type="datetimeFigureOut">
              <a:rPr lang="ru-RU" smtClean="0"/>
              <a:pPr/>
              <a:t>04.09.2009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3455086-0D6B-47A4-9113-D0C127C96E2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285852" y="1571612"/>
            <a:ext cx="6790641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 семье </a:t>
            </a:r>
            <a:endParaRPr lang="ru-RU" sz="36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ru-RU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ребёнок-первоклассник</a:t>
            </a:r>
            <a:r>
              <a:rPr lang="ru-RU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.</a:t>
            </a:r>
          </a:p>
          <a:p>
            <a:pPr algn="ctr"/>
            <a:endParaRPr lang="ru-RU" sz="36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ru-RU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Что меняется?</a:t>
            </a:r>
            <a:endParaRPr lang="ru-RU" sz="3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Как ознакомить ребёнка со школой, учителем?</a:t>
            </a:r>
          </a:p>
          <a:p>
            <a:r>
              <a:rPr lang="ru-RU" dirty="0" smtClean="0"/>
              <a:t>Как научить правилам общения и поведения?</a:t>
            </a:r>
          </a:p>
          <a:p>
            <a:r>
              <a:rPr lang="ru-RU" dirty="0" smtClean="0"/>
              <a:t>Как сделать атмосферу учебной деятельности эмоционально благоприятной?</a:t>
            </a:r>
          </a:p>
          <a:p>
            <a:r>
              <a:rPr lang="ru-RU" dirty="0" smtClean="0"/>
              <a:t>Как можно совместить учебный труд и игру?</a:t>
            </a:r>
          </a:p>
          <a:p>
            <a:r>
              <a:rPr lang="ru-RU" dirty="0" smtClean="0"/>
              <a:t>Как с пользой провести праздники, прогулки , перемены?</a:t>
            </a:r>
          </a:p>
          <a:p>
            <a:r>
              <a:rPr lang="ru-RU" dirty="0" smtClean="0"/>
              <a:t>Как установить контакт детей в классе?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85728"/>
            <a:ext cx="835998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Возникают вопросы: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Предъявляются новые требования к ребёнку в школе:</a:t>
            </a:r>
          </a:p>
          <a:p>
            <a:r>
              <a:rPr lang="ru-RU" dirty="0" smtClean="0"/>
              <a:t>Внимательно слушать, </a:t>
            </a:r>
          </a:p>
          <a:p>
            <a:r>
              <a:rPr lang="ru-RU" dirty="0" smtClean="0"/>
              <a:t>не отвлекаться на уроках, </a:t>
            </a:r>
          </a:p>
          <a:p>
            <a:r>
              <a:rPr lang="ru-RU" dirty="0" smtClean="0"/>
              <a:t>уметь подчиняться новым правилам и порядку,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Появляются новые требования со стороны родителей:</a:t>
            </a:r>
          </a:p>
          <a:p>
            <a:r>
              <a:rPr lang="ru-RU" dirty="0" smtClean="0"/>
              <a:t>Изменение режима дня, </a:t>
            </a:r>
          </a:p>
          <a:p>
            <a:r>
              <a:rPr lang="ru-RU" dirty="0" smtClean="0"/>
              <a:t>появление самостоятельности  в поведении,</a:t>
            </a:r>
          </a:p>
          <a:p>
            <a:r>
              <a:rPr lang="ru-RU" dirty="0" smtClean="0"/>
              <a:t> выполнение определённых поручений по самообслуживанию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Предъявляют свои требования сверстники:</a:t>
            </a:r>
          </a:p>
          <a:p>
            <a:r>
              <a:rPr lang="ru-RU" dirty="0" smtClean="0"/>
              <a:t>Ребёнок начинает волноваться и  пытается продумать ситуацию;</a:t>
            </a:r>
          </a:p>
          <a:p>
            <a:r>
              <a:rPr lang="ru-RU" dirty="0" smtClean="0"/>
              <a:t>Сможет ли он учиться как все?</a:t>
            </a:r>
          </a:p>
          <a:p>
            <a:r>
              <a:rPr lang="ru-RU" dirty="0" smtClean="0"/>
              <a:t>Будут ли дружить с ним ребята в классе?</a:t>
            </a:r>
          </a:p>
          <a:p>
            <a:r>
              <a:rPr lang="ru-RU" dirty="0" smtClean="0"/>
              <a:t>Не будут ли его обижать словами или действиями?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500042"/>
            <a:ext cx="7045518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Новый </a:t>
            </a:r>
          </a:p>
          <a:p>
            <a:pPr algn="ctr"/>
            <a:r>
              <a:rPr lang="ru-RU" sz="3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этап  развития ребёнка</a:t>
            </a:r>
            <a:endParaRPr lang="ru-RU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Первоклассники остаются очень эмоциональными;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Обладают повышенной возбудимостью;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Быстро утомляются;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Их  внимание  очень неустойчиво;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Поведение зависит от внешней ситуации;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Дети не умеют работать в коллективе;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Обстановка в школе не на всех действует одинаково: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Возникает психологическое напряжение;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Возникает физическое напряжение;</a:t>
            </a:r>
          </a:p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Наблюдается нарушение сна, аппетита, ослабление сопротивляемости болезням.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5" y="285728"/>
            <a:ext cx="771530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Родителям не стоит забывать!!!</a:t>
            </a:r>
            <a:endParaRPr lang="ru-RU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Организовывать сюжетно-ролевую игру «Школа»</a:t>
            </a:r>
          </a:p>
          <a:p>
            <a:r>
              <a:rPr lang="ru-RU" sz="2800" dirty="0" smtClean="0"/>
              <a:t>Выяснить : с чем не согласен ребёнок, можно ли решить возникающие конфликтные ситуации самостоятельно;</a:t>
            </a:r>
          </a:p>
          <a:p>
            <a:r>
              <a:rPr lang="ru-RU" sz="2800" dirty="0" smtClean="0"/>
              <a:t>Расположить  ребёнка на доверительные беседы, выяснить :занижена  или завышена  самооценка ребёнка.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85728"/>
            <a:ext cx="68804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Советы родителям: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Произошло ли перераспределение ролей в семье?</a:t>
            </a:r>
          </a:p>
          <a:p>
            <a:r>
              <a:rPr lang="ru-RU" sz="4000" dirty="0" smtClean="0"/>
              <a:t>Не возникают ли ситуации тревожности, переходящие  в конфликты между членами семьи? 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285728"/>
            <a:ext cx="79736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Отношения в семье: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1643050"/>
            <a:ext cx="767710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Monotype Corsiva" pitchFamily="66" charset="0"/>
              </a:rPr>
              <a:t>В любых делах при максимуме сложностей</a:t>
            </a:r>
          </a:p>
          <a:p>
            <a:r>
              <a:rPr lang="ru-RU" sz="3600" dirty="0" smtClean="0">
                <a:latin typeface="Monotype Corsiva" pitchFamily="66" charset="0"/>
              </a:rPr>
              <a:t>Подход к проблеме всё-таки один:</a:t>
            </a:r>
          </a:p>
          <a:p>
            <a:r>
              <a:rPr lang="ru-RU" sz="3600" dirty="0" smtClean="0">
                <a:latin typeface="Monotype Corsiva" pitchFamily="66" charset="0"/>
              </a:rPr>
              <a:t>Желанье-это множество возможностей,</a:t>
            </a:r>
          </a:p>
          <a:p>
            <a:r>
              <a:rPr lang="ru-RU" sz="3600" dirty="0" smtClean="0">
                <a:latin typeface="Monotype Corsiva" pitchFamily="66" charset="0"/>
              </a:rPr>
              <a:t>А нежелание-множество причин.</a:t>
            </a:r>
          </a:p>
          <a:p>
            <a:endParaRPr lang="ru-RU" sz="3600" dirty="0" smtClean="0">
              <a:latin typeface="Monotype Corsiva" pitchFamily="66" charset="0"/>
            </a:endParaRPr>
          </a:p>
          <a:p>
            <a:r>
              <a:rPr lang="ru-RU" sz="3600" dirty="0" smtClean="0">
                <a:latin typeface="Monotype Corsiva" pitchFamily="66" charset="0"/>
              </a:rPr>
              <a:t>                                                Э.Асадов</a:t>
            </a:r>
            <a:endParaRPr lang="ru-RU" sz="36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Привлечение родителей к участию в воспитательной работе со школьниками во </a:t>
            </a:r>
            <a:r>
              <a:rPr lang="ru-RU" dirty="0" err="1" smtClean="0"/>
              <a:t>внеучебное</a:t>
            </a:r>
            <a:r>
              <a:rPr lang="ru-RU" dirty="0" smtClean="0"/>
              <a:t> время, во время школьных каникул;</a:t>
            </a:r>
          </a:p>
          <a:p>
            <a:r>
              <a:rPr lang="ru-RU" dirty="0" smtClean="0"/>
              <a:t>Осуществление мероприятий по укреплению хозяйственной  и учебно-материальной базы школы;</a:t>
            </a:r>
          </a:p>
          <a:p>
            <a:r>
              <a:rPr lang="ru-RU" dirty="0" smtClean="0"/>
              <a:t>Развитие и укрепление связей педагогического коллектива школы с родителями учащихся;</a:t>
            </a:r>
          </a:p>
          <a:p>
            <a:r>
              <a:rPr lang="ru-RU" dirty="0" smtClean="0"/>
              <a:t>Проведение и материальное оснащение мероприятий, направленных на укрепление и  сохранение здоровья учащихся;</a:t>
            </a:r>
          </a:p>
          <a:p>
            <a:r>
              <a:rPr lang="ru-RU" dirty="0" smtClean="0"/>
              <a:t>Составление плана работы на учебную четверть;</a:t>
            </a:r>
          </a:p>
          <a:p>
            <a:r>
              <a:rPr lang="ru-RU" dirty="0" smtClean="0"/>
              <a:t>Отчёт о работе родительского коллектива по четвертям. 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Родительский комитет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180</TotalTime>
  <Words>363</Words>
  <Application>Microsoft Office PowerPoint</Application>
  <PresentationFormat>Экран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Родительский комитет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20</cp:revision>
  <dcterms:created xsi:type="dcterms:W3CDTF">2009-09-04T02:54:20Z</dcterms:created>
  <dcterms:modified xsi:type="dcterms:W3CDTF">2009-09-04T11:17:53Z</dcterms:modified>
</cp:coreProperties>
</file>